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337" r:id="rId3"/>
    <p:sldId id="352" r:id="rId4"/>
    <p:sldId id="353" r:id="rId5"/>
    <p:sldId id="354" r:id="rId6"/>
    <p:sldId id="355" r:id="rId7"/>
    <p:sldId id="356" r:id="rId8"/>
    <p:sldId id="357" r:id="rId9"/>
    <p:sldId id="358" r:id="rId10"/>
    <p:sldId id="359" r:id="rId11"/>
    <p:sldId id="360" r:id="rId12"/>
    <p:sldId id="267" r:id="rId13"/>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41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70388"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711825" y="0"/>
            <a:ext cx="4370388" cy="377825"/>
          </a:xfrm>
          <a:prstGeom prst="rect">
            <a:avLst/>
          </a:prstGeom>
        </p:spPr>
        <p:txBody>
          <a:bodyPr vert="horz" lIns="91440" tIns="45720" rIns="91440" bIns="45720" rtlCol="0"/>
          <a:lstStyle>
            <a:lvl1pPr algn="r">
              <a:defRPr sz="1200"/>
            </a:lvl1pPr>
          </a:lstStyle>
          <a:p>
            <a:fld id="{61E1C5A9-5B74-4147-8CBB-492017FB7B71}" type="datetimeFigureOut">
              <a:rPr lang="en-US" smtClean="0"/>
              <a:pPr/>
              <a:t>7/6/2023</a:t>
            </a:fld>
            <a:endParaRPr lang="en-US"/>
          </a:p>
        </p:txBody>
      </p:sp>
      <p:sp>
        <p:nvSpPr>
          <p:cNvPr id="4" name="Slide Image Placeholder 3"/>
          <p:cNvSpPr>
            <a:spLocks noGrp="1" noRot="1" noChangeAspect="1"/>
          </p:cNvSpPr>
          <p:nvPr>
            <p:ph type="sldImg" idx="2"/>
          </p:nvPr>
        </p:nvSpPr>
        <p:spPr>
          <a:xfrm>
            <a:off x="3151188" y="566738"/>
            <a:ext cx="3781425" cy="28368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8063" y="3592513"/>
            <a:ext cx="8067675" cy="3403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83438"/>
            <a:ext cx="4370388"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711825" y="7183438"/>
            <a:ext cx="4370388" cy="377825"/>
          </a:xfrm>
          <a:prstGeom prst="rect">
            <a:avLst/>
          </a:prstGeom>
        </p:spPr>
        <p:txBody>
          <a:bodyPr vert="horz" lIns="91440" tIns="45720" rIns="91440" bIns="45720" rtlCol="0" anchor="b"/>
          <a:lstStyle>
            <a:lvl1pPr algn="r">
              <a:defRPr sz="1200"/>
            </a:lvl1pPr>
          </a:lstStyle>
          <a:p>
            <a:fld id="{D2F6CC00-1C82-407E-BA46-E06170933C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4300" y="1831086"/>
            <a:ext cx="7315200" cy="516167"/>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3200" dirty="0" smtClean="0"/>
              <a:t>Partnership with NARS</a:t>
            </a:r>
            <a:endParaRPr sz="3200"/>
          </a:p>
        </p:txBody>
      </p:sp>
      <p:sp>
        <p:nvSpPr>
          <p:cNvPr id="3" name="object 3"/>
          <p:cNvSpPr txBox="1"/>
          <p:nvPr/>
        </p:nvSpPr>
        <p:spPr>
          <a:xfrm>
            <a:off x="2779014" y="3033887"/>
            <a:ext cx="5683250" cy="2108782"/>
          </a:xfrm>
          <a:prstGeom prst="rect">
            <a:avLst/>
          </a:prstGeom>
        </p:spPr>
        <p:txBody>
          <a:bodyPr vert="horz" wrap="square" lIns="0" tIns="165735" rIns="0" bIns="0" rtlCol="0">
            <a:spAutoFit/>
          </a:bodyPr>
          <a:lstStyle/>
          <a:p>
            <a:pPr algn="ctr">
              <a:lnSpc>
                <a:spcPct val="100000"/>
              </a:lnSpc>
              <a:spcBef>
                <a:spcPts val="1305"/>
              </a:spcBef>
            </a:pPr>
            <a:r>
              <a:rPr sz="2400" b="1">
                <a:latin typeface="Arial"/>
                <a:cs typeface="Arial"/>
              </a:rPr>
              <a:t>SESSION</a:t>
            </a:r>
            <a:r>
              <a:rPr sz="2400" b="1" spc="-90">
                <a:latin typeface="Arial"/>
                <a:cs typeface="Arial"/>
              </a:rPr>
              <a:t> </a:t>
            </a:r>
            <a:r>
              <a:rPr lang="en-US" sz="2400" b="1" spc="-90" dirty="0" smtClean="0">
                <a:latin typeface="Arial"/>
                <a:cs typeface="Arial"/>
              </a:rPr>
              <a:t>5</a:t>
            </a:r>
            <a:endParaRPr sz="240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smtClean="0">
                <a:latin typeface="Arial"/>
                <a:cs typeface="Arial"/>
              </a:rPr>
              <a:t>  </a:t>
            </a:r>
            <a:r>
              <a:rPr sz="2400" b="1" spc="-40" smtClean="0">
                <a:latin typeface="Arial"/>
                <a:cs typeface="Arial"/>
              </a:rPr>
              <a:t>A</a:t>
            </a:r>
            <a:r>
              <a:rPr lang="en-US" sz="2400" b="1" spc="-40" dirty="0" err="1" smtClean="0">
                <a:latin typeface="Arial"/>
                <a:cs typeface="Arial"/>
              </a:rPr>
              <a:t>ssociate</a:t>
            </a:r>
            <a:r>
              <a:rPr sz="2400" b="1" spc="90" smtClean="0">
                <a:latin typeface="Arial"/>
                <a:cs typeface="Arial"/>
              </a:rPr>
              <a:t> </a:t>
            </a:r>
            <a:r>
              <a:rPr sz="2400" b="1" smtClean="0">
                <a:latin typeface="Arial"/>
                <a:cs typeface="Arial"/>
              </a:rPr>
              <a:t>P</a:t>
            </a:r>
            <a:r>
              <a:rPr lang="en-US" sz="2400" b="1" dirty="0" err="1" smtClean="0">
                <a:latin typeface="Arial"/>
                <a:cs typeface="Arial"/>
              </a:rPr>
              <a:t>rofessor</a:t>
            </a:r>
            <a:endParaRPr sz="2400">
              <a:latin typeface="Arial"/>
              <a:cs typeface="Arial"/>
            </a:endParaRPr>
          </a:p>
          <a:p>
            <a:pPr algn="ctr">
              <a:lnSpc>
                <a:spcPct val="100000"/>
              </a:lnSpc>
              <a:spcBef>
                <a:spcPts val="1205"/>
              </a:spcBef>
            </a:pPr>
            <a:r>
              <a:rPr sz="2400" b="1" spc="-25" smtClean="0">
                <a:latin typeface="Arial"/>
                <a:cs typeface="Arial"/>
              </a:rPr>
              <a:t>A</a:t>
            </a:r>
            <a:r>
              <a:rPr lang="en-US" sz="2400" b="1" spc="-25" dirty="0" err="1" smtClean="0">
                <a:latin typeface="Arial"/>
                <a:cs typeface="Arial"/>
              </a:rPr>
              <a:t>gricultural</a:t>
            </a:r>
            <a:r>
              <a:rPr sz="2400" b="1" spc="10" smtClean="0">
                <a:latin typeface="Arial"/>
                <a:cs typeface="Arial"/>
              </a:rPr>
              <a:t> </a:t>
            </a:r>
            <a:r>
              <a:rPr sz="2400" b="1" smtClean="0">
                <a:latin typeface="Arial"/>
                <a:cs typeface="Arial"/>
              </a:rPr>
              <a:t>E</a:t>
            </a:r>
            <a:r>
              <a:rPr lang="en-US" sz="2400" b="1" dirty="0" err="1" smtClean="0">
                <a:latin typeface="Arial"/>
                <a:cs typeface="Arial"/>
              </a:rPr>
              <a:t>xtension</a:t>
            </a:r>
            <a:endParaRPr sz="24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677108"/>
          </a:xfrm>
        </p:spPr>
        <p:txBody>
          <a:bodyPr/>
          <a:lstStyle/>
          <a:p>
            <a:r>
              <a:rPr lang="en-US" b="1" dirty="0" smtClean="0"/>
              <a:t>The CGIAR system </a:t>
            </a:r>
            <a:endParaRPr lang="en-US" dirty="0"/>
          </a:p>
        </p:txBody>
      </p:sp>
      <p:sp>
        <p:nvSpPr>
          <p:cNvPr id="3" name="Text Placeholder 2"/>
          <p:cNvSpPr>
            <a:spLocks noGrp="1"/>
          </p:cNvSpPr>
          <p:nvPr>
            <p:ph type="body" idx="1"/>
          </p:nvPr>
        </p:nvSpPr>
        <p:spPr>
          <a:xfrm>
            <a:off x="487070" y="1720418"/>
            <a:ext cx="9109659" cy="3323987"/>
          </a:xfrm>
        </p:spPr>
        <p:txBody>
          <a:bodyPr/>
          <a:lstStyle/>
          <a:p>
            <a:r>
              <a:rPr lang="en-US" dirty="0" smtClean="0"/>
              <a:t>Since its establishment in 1971, the leadership role of the CGIAR in international research has grown</a:t>
            </a:r>
            <a:r>
              <a:rPr lang="en-US" dirty="0" smtClean="0"/>
              <a:t>.</a:t>
            </a:r>
          </a:p>
          <a:p>
            <a:endParaRPr lang="en-US" dirty="0" smtClean="0"/>
          </a:p>
          <a:p>
            <a:r>
              <a:rPr lang="en-US" dirty="0" smtClean="0"/>
              <a:t> </a:t>
            </a:r>
            <a:r>
              <a:rPr lang="en-US" dirty="0" smtClean="0"/>
              <a:t>The CGIAR system consists of 16 IARC spread throughout the world. </a:t>
            </a:r>
            <a:endParaRPr lang="en-US" dirty="0" smtClean="0"/>
          </a:p>
          <a:p>
            <a:endParaRPr lang="en-US" dirty="0" smtClean="0"/>
          </a:p>
          <a:p>
            <a:r>
              <a:rPr lang="en-US" dirty="0" smtClean="0"/>
              <a:t>Although </a:t>
            </a:r>
            <a:r>
              <a:rPr lang="en-US" dirty="0" smtClean="0"/>
              <a:t>it accounts for only 4 percent of global agricultural research expenditures, its impact has been significant.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3323987"/>
          </a:xfrm>
        </p:spPr>
        <p:txBody>
          <a:bodyPr/>
          <a:lstStyle/>
          <a:p>
            <a:pPr algn="just"/>
            <a:r>
              <a:rPr lang="en-US" dirty="0" smtClean="0"/>
              <a:t>The initial emphasis of CGIAR research was on increasing the productivity of major food grains (wheat, maize and rice) to decrease food insecurity and poverty. </a:t>
            </a:r>
            <a:endParaRPr lang="en-US" dirty="0" smtClean="0"/>
          </a:p>
          <a:p>
            <a:pPr algn="just"/>
            <a:endParaRPr lang="en-US" dirty="0" smtClean="0"/>
          </a:p>
          <a:p>
            <a:pPr algn="just"/>
            <a:r>
              <a:rPr lang="en-US" dirty="0" smtClean="0"/>
              <a:t>The </a:t>
            </a:r>
            <a:r>
              <a:rPr lang="en-US" dirty="0" smtClean="0"/>
              <a:t>focus of the CGIAR was subsequently extended to include other food and non-food crops, livestock, fisheries, forestry, genetic resources and natural-resource management and environmental sustainability issues.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6475" y="3620770"/>
            <a:ext cx="2978785" cy="636270"/>
          </a:xfrm>
          <a:prstGeom prst="rect">
            <a:avLst/>
          </a:prstGeom>
        </p:spPr>
        <p:txBody>
          <a:bodyPr vert="horz" wrap="square" lIns="0" tIns="13335" rIns="0" bIns="0" rtlCol="0">
            <a:spAutoFit/>
          </a:bodyPr>
          <a:lstStyle/>
          <a:p>
            <a:pPr marL="12700">
              <a:lnSpc>
                <a:spcPct val="100000"/>
              </a:lnSpc>
              <a:spcBef>
                <a:spcPts val="105"/>
              </a:spcBef>
            </a:pPr>
            <a:r>
              <a:rPr sz="4000" spc="5" dirty="0"/>
              <a:t>THANK</a:t>
            </a:r>
            <a:r>
              <a:rPr sz="4000" spc="-220" dirty="0"/>
              <a:t> </a:t>
            </a:r>
            <a:r>
              <a:rPr sz="4000" spc="5" dirty="0"/>
              <a:t>YOU</a:t>
            </a:r>
            <a:endParaRPr sz="4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6363462" cy="1354217"/>
          </a:xfrm>
        </p:spPr>
        <p:txBody>
          <a:bodyPr/>
          <a:lstStyle/>
          <a:p>
            <a:r>
              <a:rPr lang="en-US" dirty="0" smtClean="0"/>
              <a:t>Partnership with NARS</a:t>
            </a:r>
            <a:endParaRPr lang="en-US" dirty="0"/>
          </a:p>
        </p:txBody>
      </p:sp>
      <p:sp>
        <p:nvSpPr>
          <p:cNvPr id="3" name="Text Placeholder 2"/>
          <p:cNvSpPr>
            <a:spLocks noGrp="1"/>
          </p:cNvSpPr>
          <p:nvPr>
            <p:ph type="body" idx="1"/>
          </p:nvPr>
        </p:nvSpPr>
        <p:spPr>
          <a:xfrm>
            <a:off x="487070" y="1720417"/>
            <a:ext cx="9109659" cy="5309146"/>
          </a:xfrm>
        </p:spPr>
        <p:txBody>
          <a:bodyPr/>
          <a:lstStyle/>
          <a:p>
            <a:pPr algn="just"/>
            <a:r>
              <a:rPr lang="en-US" sz="2400" dirty="0" smtClean="0"/>
              <a:t>The NARS of developed countries have made significant contributions towards improving the welfare of the poor both in their own countries and in developing countries. </a:t>
            </a:r>
            <a:endParaRPr lang="en-US" sz="2400" dirty="0" smtClean="0"/>
          </a:p>
          <a:p>
            <a:pPr algn="just"/>
            <a:endParaRPr lang="en-US" sz="2400" dirty="0" smtClean="0"/>
          </a:p>
          <a:p>
            <a:pPr algn="just"/>
            <a:r>
              <a:rPr lang="en-US" sz="2400" dirty="0" smtClean="0"/>
              <a:t>They </a:t>
            </a:r>
            <a:r>
              <a:rPr lang="en-US" sz="2400" dirty="0" smtClean="0"/>
              <a:t>have an important role to play in the global research system and in the quest for global food security and environmental and resource sustainability. </a:t>
            </a:r>
            <a:endParaRPr lang="en-US" sz="2400" dirty="0" smtClean="0"/>
          </a:p>
          <a:p>
            <a:pPr algn="just"/>
            <a:endParaRPr lang="en-US" sz="2400" dirty="0" smtClean="0">
              <a:latin typeface="Arial" pitchFamily="34" charset="0"/>
              <a:cs typeface="Arial" pitchFamily="34" charset="0"/>
            </a:endParaRPr>
          </a:p>
          <a:p>
            <a:pPr algn="just"/>
            <a:r>
              <a:rPr lang="en-US" sz="2400" dirty="0" smtClean="0"/>
              <a:t>Developed countries and international organizations must recognize the value of agricultural research and continue to support and encourage basic and strategic research. </a:t>
            </a:r>
            <a:endParaRPr lang="en-US" sz="2400" dirty="0" smtClean="0">
              <a:latin typeface="Arial" pitchFamily="34" charset="0"/>
              <a:cs typeface="Arial" pitchFamily="34" charset="0"/>
            </a:endParaRPr>
          </a:p>
          <a:p>
            <a:pPr algn="just"/>
            <a:endParaRPr lang="en-US" sz="2400" dirty="0" smtClean="0">
              <a:latin typeface="Arial" pitchFamily="34" charset="0"/>
              <a:cs typeface="Arial" pitchFamily="34" charset="0"/>
            </a:endParaRPr>
          </a:p>
          <a:p>
            <a:pPr algn="just"/>
            <a:endParaRPr lang="en-US" sz="2400" dirty="0" smtClean="0">
              <a:latin typeface="Arial" pitchFamily="34" charset="0"/>
              <a:cs typeface="Arial" pitchFamily="34" charset="0"/>
            </a:endParaRPr>
          </a:p>
          <a:p>
            <a:pPr algn="just"/>
            <a:endParaRPr lang="en-US"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7894469"/>
          </a:xfrm>
        </p:spPr>
        <p:txBody>
          <a:bodyPr/>
          <a:lstStyle/>
          <a:p>
            <a:pPr algn="just"/>
            <a:r>
              <a:rPr lang="en-US" dirty="0" smtClean="0"/>
              <a:t>Many developed-country research organizations have strong capacity in basic and applied research. </a:t>
            </a:r>
            <a:endParaRPr lang="en-US" dirty="0" smtClean="0"/>
          </a:p>
          <a:p>
            <a:pPr algn="just"/>
            <a:endParaRPr lang="en-US" dirty="0" smtClean="0"/>
          </a:p>
          <a:p>
            <a:pPr algn="just"/>
            <a:endParaRPr lang="en-US" dirty="0" smtClean="0"/>
          </a:p>
          <a:p>
            <a:pPr algn="just"/>
            <a:r>
              <a:rPr lang="en-US" dirty="0" smtClean="0"/>
              <a:t>Universities </a:t>
            </a:r>
            <a:r>
              <a:rPr lang="en-US" dirty="0" smtClean="0"/>
              <a:t>and private industry have become increasingly important components </a:t>
            </a:r>
            <a:r>
              <a:rPr lang="en-US" dirty="0" smtClean="0"/>
              <a:t>of </a:t>
            </a:r>
            <a:r>
              <a:rPr lang="en-US" dirty="0" smtClean="0"/>
              <a:t>the research systems of industrialized countries, particularly in high-cost biotechnology research. </a:t>
            </a:r>
            <a:endParaRPr lang="en-US" dirty="0" smtClean="0"/>
          </a:p>
          <a:p>
            <a:pPr algn="just"/>
            <a:endParaRPr lang="en-US" dirty="0" smtClean="0"/>
          </a:p>
          <a:p>
            <a:pPr algn="just"/>
            <a:r>
              <a:rPr lang="en-US" dirty="0" smtClean="0"/>
              <a:t>It </a:t>
            </a:r>
            <a:r>
              <a:rPr lang="en-US" dirty="0" smtClean="0"/>
              <a:t>is clearly in the best interests of developing countries to find ways to mobilize such competencies to work on problems of agricultural development in poor countries. </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3739485"/>
          </a:xfrm>
        </p:spPr>
        <p:txBody>
          <a:bodyPr/>
          <a:lstStyle/>
          <a:p>
            <a:pPr algn="just"/>
            <a:r>
              <a:rPr lang="en-US" dirty="0" smtClean="0"/>
              <a:t>Universities in developed countries have long had a significant role in fostering the emergence of the global research system not only through their research efforts but also through training agricultural researchers in science and technology. </a:t>
            </a:r>
            <a:endParaRPr lang="en-US" dirty="0" smtClean="0"/>
          </a:p>
          <a:p>
            <a:pPr algn="just"/>
            <a:endParaRPr lang="en-US" dirty="0" smtClean="0"/>
          </a:p>
          <a:p>
            <a:pPr algn="just"/>
            <a:r>
              <a:rPr lang="en-US" dirty="0" smtClean="0"/>
              <a:t>Universities </a:t>
            </a:r>
            <a:r>
              <a:rPr lang="en-US" dirty="0" smtClean="0"/>
              <a:t>in developed countries have expertise in applied research as well, with a long tradition of integrating research over the entire continuum from basic to adaptive.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3739485"/>
          </a:xfrm>
        </p:spPr>
        <p:txBody>
          <a:bodyPr/>
          <a:lstStyle/>
          <a:p>
            <a:r>
              <a:rPr lang="en-US" dirty="0" smtClean="0"/>
              <a:t>In some countries, they effectively integrate research with education and extension. </a:t>
            </a:r>
            <a:endParaRPr lang="en-US" dirty="0" smtClean="0"/>
          </a:p>
          <a:p>
            <a:endParaRPr lang="en-US" dirty="0" smtClean="0"/>
          </a:p>
          <a:p>
            <a:r>
              <a:rPr lang="en-US" dirty="0" smtClean="0"/>
              <a:t>And </a:t>
            </a:r>
            <a:r>
              <a:rPr lang="en-US" dirty="0" smtClean="0"/>
              <a:t>many have been an important source of training for many scientists from developing countries. </a:t>
            </a:r>
            <a:endParaRPr lang="en-US" dirty="0" smtClean="0"/>
          </a:p>
          <a:p>
            <a:endParaRPr lang="en-US" dirty="0" smtClean="0"/>
          </a:p>
          <a:p>
            <a:endParaRPr lang="en-US" dirty="0" smtClean="0"/>
          </a:p>
          <a:p>
            <a:r>
              <a:rPr lang="en-US" dirty="0" smtClean="0"/>
              <a:t>They </a:t>
            </a:r>
            <a:r>
              <a:rPr lang="en-US" dirty="0" smtClean="0"/>
              <a:t>can provide substantial scientific stimuli to research, education and extension in developing countries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2908489"/>
          </a:xfrm>
        </p:spPr>
        <p:txBody>
          <a:bodyPr/>
          <a:lstStyle/>
          <a:p>
            <a:pPr algn="just"/>
            <a:r>
              <a:rPr lang="en-US" dirty="0" smtClean="0"/>
              <a:t>In some countries, they effectively integrate research with education and extension. </a:t>
            </a:r>
            <a:endParaRPr lang="en-US" dirty="0" smtClean="0"/>
          </a:p>
          <a:p>
            <a:pPr algn="just"/>
            <a:r>
              <a:rPr lang="en-US" dirty="0" smtClean="0"/>
              <a:t>And </a:t>
            </a:r>
            <a:r>
              <a:rPr lang="en-US" dirty="0" smtClean="0"/>
              <a:t>many have been an important source of training for many scientists from developing countries. </a:t>
            </a:r>
            <a:endParaRPr lang="en-US" dirty="0" smtClean="0"/>
          </a:p>
          <a:p>
            <a:pPr algn="just"/>
            <a:endParaRPr lang="en-US" dirty="0" smtClean="0"/>
          </a:p>
          <a:p>
            <a:pPr algn="just"/>
            <a:r>
              <a:rPr lang="en-US" dirty="0" smtClean="0"/>
              <a:t>They </a:t>
            </a:r>
            <a:r>
              <a:rPr lang="en-US" dirty="0" smtClean="0"/>
              <a:t>can provide substantial scientific stimuli to research, education and extension in developing countries </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677108"/>
          </a:xfrm>
        </p:spPr>
        <p:txBody>
          <a:bodyPr/>
          <a:lstStyle/>
          <a:p>
            <a:r>
              <a:rPr lang="en-US" b="1" dirty="0" smtClean="0"/>
              <a:t>The private sector </a:t>
            </a:r>
            <a:endParaRPr lang="en-US" dirty="0"/>
          </a:p>
        </p:txBody>
      </p:sp>
      <p:sp>
        <p:nvSpPr>
          <p:cNvPr id="3" name="Text Placeholder 2"/>
          <p:cNvSpPr>
            <a:spLocks noGrp="1"/>
          </p:cNvSpPr>
          <p:nvPr>
            <p:ph type="body" idx="1"/>
          </p:nvPr>
        </p:nvSpPr>
        <p:spPr>
          <a:xfrm>
            <a:off x="487070" y="1720418"/>
            <a:ext cx="9109659" cy="2908489"/>
          </a:xfrm>
        </p:spPr>
        <p:txBody>
          <a:bodyPr/>
          <a:lstStyle/>
          <a:p>
            <a:pPr algn="just"/>
            <a:r>
              <a:rPr lang="en-US" dirty="0" smtClean="0"/>
              <a:t>One of the most significant developments in agricultural research in recent years has been the increased role of the private sector in the developed and more advanced developing countries. </a:t>
            </a:r>
            <a:endParaRPr lang="en-US" dirty="0" smtClean="0"/>
          </a:p>
          <a:p>
            <a:pPr algn="just"/>
            <a:endParaRPr lang="en-US" dirty="0" smtClean="0"/>
          </a:p>
          <a:p>
            <a:pPr algn="just"/>
            <a:r>
              <a:rPr lang="en-US" dirty="0" smtClean="0"/>
              <a:t>Its </a:t>
            </a:r>
            <a:r>
              <a:rPr lang="en-US" dirty="0" smtClean="0"/>
              <a:t>role in biotechnology research and application on farmers’ fields has been very promising.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3739485"/>
          </a:xfrm>
        </p:spPr>
        <p:txBody>
          <a:bodyPr/>
          <a:lstStyle/>
          <a:p>
            <a:pPr algn="just">
              <a:buFont typeface="Arial" pitchFamily="34" charset="0"/>
              <a:buChar char="•"/>
            </a:pPr>
            <a:r>
              <a:rPr lang="en-US" dirty="0" smtClean="0"/>
              <a:t>The private sector, however, only conducts research on technologies and products (for example, pesticides or hybrid varieties which cannot be replicated by farmers) that can be protected through intellectual property rights (IPR). </a:t>
            </a:r>
            <a:endParaRPr lang="en-US" dirty="0" smtClean="0"/>
          </a:p>
          <a:p>
            <a:pPr algn="just">
              <a:buFont typeface="Arial" pitchFamily="34" charset="0"/>
              <a:buChar char="•"/>
            </a:pPr>
            <a:endParaRPr lang="en-US" dirty="0" smtClean="0"/>
          </a:p>
          <a:p>
            <a:pPr algn="just">
              <a:buFont typeface="Arial" pitchFamily="34" charset="0"/>
              <a:buChar char="•"/>
            </a:pPr>
            <a:endParaRPr lang="en-US" dirty="0" smtClean="0"/>
          </a:p>
          <a:p>
            <a:pPr algn="just">
              <a:buFont typeface="Arial" pitchFamily="34" charset="0"/>
              <a:buChar char="•"/>
            </a:pPr>
            <a:endParaRPr lang="en-US" dirty="0" smtClean="0"/>
          </a:p>
          <a:p>
            <a:pPr algn="just">
              <a:buFont typeface="Arial" pitchFamily="34" charset="0"/>
              <a:buChar char="•"/>
            </a:pPr>
            <a:r>
              <a:rPr lang="en-US" dirty="0" smtClean="0"/>
              <a:t>Strengthening </a:t>
            </a:r>
            <a:r>
              <a:rPr lang="en-US" dirty="0" smtClean="0"/>
              <a:t>the laws relating to IPR has encouraged investment by the private sector.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6515862" cy="861774"/>
          </a:xfrm>
        </p:spPr>
        <p:txBody>
          <a:bodyPr/>
          <a:lstStyle/>
          <a:p>
            <a:r>
              <a:rPr lang="en-US" sz="2800" b="1" dirty="0" smtClean="0"/>
              <a:t>International agricultural research centers </a:t>
            </a:r>
            <a:endParaRPr lang="en-US" sz="2800" b="1" dirty="0"/>
          </a:p>
        </p:txBody>
      </p:sp>
      <p:sp>
        <p:nvSpPr>
          <p:cNvPr id="3" name="Text Placeholder 2"/>
          <p:cNvSpPr>
            <a:spLocks noGrp="1"/>
          </p:cNvSpPr>
          <p:nvPr>
            <p:ph type="body" idx="1"/>
          </p:nvPr>
        </p:nvSpPr>
        <p:spPr>
          <a:xfrm>
            <a:off x="487070" y="1720417"/>
            <a:ext cx="9109659" cy="2585323"/>
          </a:xfrm>
        </p:spPr>
        <p:txBody>
          <a:bodyPr/>
          <a:lstStyle/>
          <a:p>
            <a:pPr algn="just"/>
            <a:r>
              <a:rPr lang="en-US" sz="2400" dirty="0" smtClean="0"/>
              <a:t>The IARC of the CGIAR and other associated </a:t>
            </a:r>
            <a:r>
              <a:rPr lang="en-US" sz="2400" dirty="0" err="1" smtClean="0"/>
              <a:t>centres</a:t>
            </a:r>
            <a:r>
              <a:rPr lang="en-US" sz="2400" dirty="0" smtClean="0"/>
              <a:t> have particular advantages in strategic and applied research. </a:t>
            </a:r>
            <a:endParaRPr lang="en-US" sz="2400" dirty="0" smtClean="0"/>
          </a:p>
          <a:p>
            <a:pPr algn="just"/>
            <a:endParaRPr lang="en-US" sz="2400" dirty="0" smtClean="0"/>
          </a:p>
          <a:p>
            <a:pPr algn="just"/>
            <a:r>
              <a:rPr lang="en-US" sz="2400" dirty="0" smtClean="0"/>
              <a:t>Their </a:t>
            </a:r>
            <a:r>
              <a:rPr lang="en-US" sz="2400" dirty="0" smtClean="0"/>
              <a:t>regional or global mandates allow them to do research on problems of interest over broad areas (strategic research) and their locations (mostly in developing countries) give them the added advantage of being able to conduct research on site. </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TotalTime>
  <Words>597</Words>
  <Application>Microsoft Office PowerPoint</Application>
  <PresentationFormat>Custom</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Partnership with NARS</vt:lpstr>
      <vt:lpstr>Partnership with NARS</vt:lpstr>
      <vt:lpstr>Slide 3</vt:lpstr>
      <vt:lpstr>Slide 4</vt:lpstr>
      <vt:lpstr>Slide 5</vt:lpstr>
      <vt:lpstr>Slide 6</vt:lpstr>
      <vt:lpstr>The private sector </vt:lpstr>
      <vt:lpstr>Slide 8</vt:lpstr>
      <vt:lpstr>International agricultural research centers </vt:lpstr>
      <vt:lpstr>The CGIAR system </vt:lpstr>
      <vt:lpstr>Slide 11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cutm</cp:lastModifiedBy>
  <cp:revision>75</cp:revision>
  <dcterms:created xsi:type="dcterms:W3CDTF">2023-07-05T05:31:09Z</dcterms:created>
  <dcterms:modified xsi:type="dcterms:W3CDTF">2023-07-06T09:46:36Z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