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382" r:id="rId3"/>
    <p:sldId id="383" r:id="rId4"/>
    <p:sldId id="384" r:id="rId5"/>
    <p:sldId id="385" r:id="rId6"/>
    <p:sldId id="386" r:id="rId7"/>
    <p:sldId id="387" r:id="rId8"/>
    <p:sldId id="388" r:id="rId9"/>
    <p:sldId id="389" r:id="rId10"/>
    <p:sldId id="390" r:id="rId11"/>
    <p:sldId id="267" r:id="rId12"/>
  </p:sldIdLst>
  <p:sldSz cx="10083800" cy="7562850"/>
  <p:notesSz cx="10083800" cy="75628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2" d="100"/>
          <a:sy n="62" d="100"/>
        </p:scale>
        <p:origin x="-1410" y="-72"/>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70388" cy="377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711825" y="0"/>
            <a:ext cx="4370388" cy="377825"/>
          </a:xfrm>
          <a:prstGeom prst="rect">
            <a:avLst/>
          </a:prstGeom>
        </p:spPr>
        <p:txBody>
          <a:bodyPr vert="horz" lIns="91440" tIns="45720" rIns="91440" bIns="45720" rtlCol="0"/>
          <a:lstStyle>
            <a:lvl1pPr algn="r">
              <a:defRPr sz="1200"/>
            </a:lvl1pPr>
          </a:lstStyle>
          <a:p>
            <a:fld id="{61E1C5A9-5B74-4147-8CBB-492017FB7B71}" type="datetimeFigureOut">
              <a:rPr lang="en-US" smtClean="0"/>
              <a:pPr/>
              <a:t>7/11/2023</a:t>
            </a:fld>
            <a:endParaRPr lang="en-US"/>
          </a:p>
        </p:txBody>
      </p:sp>
      <p:sp>
        <p:nvSpPr>
          <p:cNvPr id="4" name="Slide Image Placeholder 3"/>
          <p:cNvSpPr>
            <a:spLocks noGrp="1" noRot="1" noChangeAspect="1"/>
          </p:cNvSpPr>
          <p:nvPr>
            <p:ph type="sldImg" idx="2"/>
          </p:nvPr>
        </p:nvSpPr>
        <p:spPr>
          <a:xfrm>
            <a:off x="3151188" y="566738"/>
            <a:ext cx="3781425" cy="28368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008063" y="3592513"/>
            <a:ext cx="8067675" cy="3403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7183438"/>
            <a:ext cx="4370388" cy="377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711825" y="7183438"/>
            <a:ext cx="4370388" cy="377825"/>
          </a:xfrm>
          <a:prstGeom prst="rect">
            <a:avLst/>
          </a:prstGeom>
        </p:spPr>
        <p:txBody>
          <a:bodyPr vert="horz" lIns="91440" tIns="45720" rIns="91440" bIns="45720" rtlCol="0" anchor="b"/>
          <a:lstStyle>
            <a:lvl1pPr algn="r">
              <a:defRPr sz="1200"/>
            </a:lvl1pPr>
          </a:lstStyle>
          <a:p>
            <a:fld id="{D2F6CC00-1C82-407E-BA46-E06170933C2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F6CC00-1C82-407E-BA46-E06170933C2C}"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6285" y="2344483"/>
            <a:ext cx="857123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12570" y="4235196"/>
            <a:ext cx="705866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7/11/2023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MT"/>
                <a:cs typeface="Arial MT"/>
              </a:defRPr>
            </a:lvl1pPr>
          </a:lstStyle>
          <a:p>
            <a:endParaRPr/>
          </a:p>
        </p:txBody>
      </p:sp>
      <p:sp>
        <p:nvSpPr>
          <p:cNvPr id="3" name="Holder 3"/>
          <p:cNvSpPr>
            <a:spLocks noGrp="1"/>
          </p:cNvSpPr>
          <p:nvPr>
            <p:ph type="body" idx="1"/>
          </p:nvPr>
        </p:nvSpPr>
        <p:spPr/>
        <p:txBody>
          <a:bodyPr lIns="0" tIns="0" rIns="0" bIns="0"/>
          <a:lstStyle>
            <a:lvl1pPr>
              <a:defRPr sz="2700" b="0" i="0">
                <a:solidFill>
                  <a:schemeClr val="tx1"/>
                </a:solidFill>
                <a:latin typeface="Arial MT"/>
                <a:cs typeface="Arial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7/11/2023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MT"/>
                <a:cs typeface="Arial MT"/>
              </a:defRPr>
            </a:lvl1pPr>
          </a:lstStyle>
          <a:p>
            <a:endParaRPr/>
          </a:p>
        </p:txBody>
      </p:sp>
      <p:sp>
        <p:nvSpPr>
          <p:cNvPr id="3" name="Holder 3"/>
          <p:cNvSpPr>
            <a:spLocks noGrp="1"/>
          </p:cNvSpPr>
          <p:nvPr>
            <p:ph sz="half" idx="2"/>
          </p:nvPr>
        </p:nvSpPr>
        <p:spPr>
          <a:xfrm>
            <a:off x="504190" y="1739455"/>
            <a:ext cx="4386453"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93157" y="1739455"/>
            <a:ext cx="4386453"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7/11/2023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MT"/>
                <a:cs typeface="Arial M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7/11/2023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7/11/2023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195071" y="30477"/>
            <a:ext cx="9805416" cy="7528559"/>
          </a:xfrm>
          <a:prstGeom prst="rect">
            <a:avLst/>
          </a:prstGeom>
        </p:spPr>
      </p:pic>
      <p:sp>
        <p:nvSpPr>
          <p:cNvPr id="2" name="Holder 2"/>
          <p:cNvSpPr>
            <a:spLocks noGrp="1"/>
          </p:cNvSpPr>
          <p:nvPr>
            <p:ph type="title"/>
          </p:nvPr>
        </p:nvSpPr>
        <p:spPr>
          <a:xfrm>
            <a:off x="2336038" y="855040"/>
            <a:ext cx="5398770" cy="695325"/>
          </a:xfrm>
          <a:prstGeom prst="rect">
            <a:avLst/>
          </a:prstGeom>
        </p:spPr>
        <p:txBody>
          <a:bodyPr wrap="square" lIns="0" tIns="0" rIns="0" bIns="0">
            <a:spAutoFit/>
          </a:bodyPr>
          <a:lstStyle>
            <a:lvl1pPr>
              <a:defRPr sz="4400" b="0" i="0">
                <a:solidFill>
                  <a:schemeClr val="tx1"/>
                </a:solidFill>
                <a:latin typeface="Arial MT"/>
                <a:cs typeface="Arial MT"/>
              </a:defRPr>
            </a:lvl1pPr>
          </a:lstStyle>
          <a:p>
            <a:endParaRPr/>
          </a:p>
        </p:txBody>
      </p:sp>
      <p:sp>
        <p:nvSpPr>
          <p:cNvPr id="3" name="Holder 3"/>
          <p:cNvSpPr>
            <a:spLocks noGrp="1"/>
          </p:cNvSpPr>
          <p:nvPr>
            <p:ph type="body" idx="1"/>
          </p:nvPr>
        </p:nvSpPr>
        <p:spPr>
          <a:xfrm>
            <a:off x="487070" y="1720418"/>
            <a:ext cx="9109659" cy="4844415"/>
          </a:xfrm>
          <a:prstGeom prst="rect">
            <a:avLst/>
          </a:prstGeom>
        </p:spPr>
        <p:txBody>
          <a:bodyPr wrap="square" lIns="0" tIns="0" rIns="0" bIns="0">
            <a:spAutoFit/>
          </a:bodyPr>
          <a:lstStyle>
            <a:lvl1pPr>
              <a:defRPr sz="2700" b="0" i="0">
                <a:solidFill>
                  <a:schemeClr val="tx1"/>
                </a:solidFill>
                <a:latin typeface="Arial MT"/>
                <a:cs typeface="Arial MT"/>
              </a:defRPr>
            </a:lvl1pPr>
          </a:lstStyle>
          <a:p>
            <a:endParaRPr/>
          </a:p>
        </p:txBody>
      </p:sp>
      <p:sp>
        <p:nvSpPr>
          <p:cNvPr id="4" name="Holder 4"/>
          <p:cNvSpPr>
            <a:spLocks noGrp="1"/>
          </p:cNvSpPr>
          <p:nvPr>
            <p:ph type="ftr" sz="quarter" idx="5"/>
          </p:nvPr>
        </p:nvSpPr>
        <p:spPr>
          <a:xfrm>
            <a:off x="3428492" y="7033450"/>
            <a:ext cx="3226816"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4190" y="7033450"/>
            <a:ext cx="2319274"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7/11/2023</a:t>
            </a:fld>
            <a:endParaRPr lang="en-US"/>
          </a:p>
        </p:txBody>
      </p:sp>
      <p:sp>
        <p:nvSpPr>
          <p:cNvPr id="6" name="Holder 6"/>
          <p:cNvSpPr>
            <a:spLocks noGrp="1"/>
          </p:cNvSpPr>
          <p:nvPr>
            <p:ph type="sldNum" sz="quarter" idx="7"/>
          </p:nvPr>
        </p:nvSpPr>
        <p:spPr>
          <a:xfrm>
            <a:off x="7260336" y="7033450"/>
            <a:ext cx="2319274"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84300" y="1831086"/>
            <a:ext cx="8699500" cy="516167"/>
          </a:xfrm>
          <a:prstGeom prst="rect">
            <a:avLst/>
          </a:prstGeom>
        </p:spPr>
        <p:txBody>
          <a:bodyPr vert="horz" wrap="square" lIns="0" tIns="53975" rIns="0" bIns="0" rtlCol="0">
            <a:spAutoFit/>
          </a:bodyPr>
          <a:lstStyle/>
          <a:p>
            <a:pPr marL="1911350" marR="5080" indent="-1899285" algn="ctr">
              <a:lnSpc>
                <a:spcPts val="3579"/>
              </a:lnSpc>
              <a:spcBef>
                <a:spcPts val="425"/>
              </a:spcBef>
            </a:pPr>
            <a:r>
              <a:rPr lang="en-US" sz="3200" dirty="0" smtClean="0"/>
              <a:t>Research Ethics</a:t>
            </a:r>
            <a:endParaRPr sz="3200"/>
          </a:p>
        </p:txBody>
      </p:sp>
      <p:sp>
        <p:nvSpPr>
          <p:cNvPr id="3" name="object 3"/>
          <p:cNvSpPr txBox="1"/>
          <p:nvPr/>
        </p:nvSpPr>
        <p:spPr>
          <a:xfrm>
            <a:off x="2779014" y="3033887"/>
            <a:ext cx="5683250" cy="2108782"/>
          </a:xfrm>
          <a:prstGeom prst="rect">
            <a:avLst/>
          </a:prstGeom>
        </p:spPr>
        <p:txBody>
          <a:bodyPr vert="horz" wrap="square" lIns="0" tIns="165735" rIns="0" bIns="0" rtlCol="0">
            <a:spAutoFit/>
          </a:bodyPr>
          <a:lstStyle/>
          <a:p>
            <a:pPr algn="ctr">
              <a:lnSpc>
                <a:spcPct val="100000"/>
              </a:lnSpc>
              <a:spcBef>
                <a:spcPts val="1305"/>
              </a:spcBef>
            </a:pPr>
            <a:r>
              <a:rPr sz="2400" b="1">
                <a:latin typeface="Arial"/>
                <a:cs typeface="Arial"/>
              </a:rPr>
              <a:t>SESSION</a:t>
            </a:r>
            <a:r>
              <a:rPr sz="2400" b="1" spc="-90">
                <a:latin typeface="Arial"/>
                <a:cs typeface="Arial"/>
              </a:rPr>
              <a:t> </a:t>
            </a:r>
            <a:r>
              <a:rPr lang="en-US" sz="2400" b="1" spc="-90" dirty="0" smtClean="0">
                <a:latin typeface="Arial"/>
                <a:cs typeface="Arial"/>
              </a:rPr>
              <a:t>9</a:t>
            </a:r>
            <a:endParaRPr sz="2400">
              <a:latin typeface="Arial"/>
              <a:cs typeface="Arial"/>
            </a:endParaRPr>
          </a:p>
          <a:p>
            <a:pPr marL="12700" marR="5080" algn="ctr">
              <a:lnSpc>
                <a:spcPct val="141700"/>
              </a:lnSpc>
            </a:pPr>
            <a:r>
              <a:rPr lang="en-US" sz="2400" dirty="0" smtClean="0"/>
              <a:t>Dr. </a:t>
            </a:r>
            <a:r>
              <a:rPr lang="en-US" sz="2400" dirty="0" err="1" smtClean="0"/>
              <a:t>Chitrasena</a:t>
            </a:r>
            <a:r>
              <a:rPr lang="en-US" sz="2400" dirty="0" smtClean="0"/>
              <a:t> </a:t>
            </a:r>
            <a:r>
              <a:rPr lang="en-US" sz="2400" dirty="0" err="1" smtClean="0"/>
              <a:t>Padhy</a:t>
            </a:r>
            <a:endParaRPr lang="en-US" sz="2400" dirty="0" smtClean="0"/>
          </a:p>
          <a:p>
            <a:pPr marL="12700" marR="5080" algn="ctr">
              <a:lnSpc>
                <a:spcPct val="141700"/>
              </a:lnSpc>
            </a:pPr>
            <a:r>
              <a:rPr sz="2400" b="1" smtClean="0">
                <a:latin typeface="Arial"/>
                <a:cs typeface="Arial"/>
              </a:rPr>
              <a:t>  </a:t>
            </a:r>
            <a:r>
              <a:rPr sz="2400" b="1" spc="-40" smtClean="0">
                <a:latin typeface="Arial"/>
                <a:cs typeface="Arial"/>
              </a:rPr>
              <a:t>A</a:t>
            </a:r>
            <a:r>
              <a:rPr lang="en-US" sz="2400" b="1" spc="-40" dirty="0" err="1" smtClean="0">
                <a:latin typeface="Arial"/>
                <a:cs typeface="Arial"/>
              </a:rPr>
              <a:t>ssociate</a:t>
            </a:r>
            <a:r>
              <a:rPr sz="2400" b="1" spc="90" smtClean="0">
                <a:latin typeface="Arial"/>
                <a:cs typeface="Arial"/>
              </a:rPr>
              <a:t> </a:t>
            </a:r>
            <a:r>
              <a:rPr sz="2400" b="1" smtClean="0">
                <a:latin typeface="Arial"/>
                <a:cs typeface="Arial"/>
              </a:rPr>
              <a:t>P</a:t>
            </a:r>
            <a:r>
              <a:rPr lang="en-US" sz="2400" b="1" dirty="0" err="1" smtClean="0">
                <a:latin typeface="Arial"/>
                <a:cs typeface="Arial"/>
              </a:rPr>
              <a:t>rofessor</a:t>
            </a:r>
            <a:endParaRPr sz="2400">
              <a:latin typeface="Arial"/>
              <a:cs typeface="Arial"/>
            </a:endParaRPr>
          </a:p>
          <a:p>
            <a:pPr algn="ctr">
              <a:lnSpc>
                <a:spcPct val="100000"/>
              </a:lnSpc>
              <a:spcBef>
                <a:spcPts val="1205"/>
              </a:spcBef>
            </a:pPr>
            <a:r>
              <a:rPr sz="2400" b="1" spc="-25" smtClean="0">
                <a:latin typeface="Arial"/>
                <a:cs typeface="Arial"/>
              </a:rPr>
              <a:t>A</a:t>
            </a:r>
            <a:r>
              <a:rPr lang="en-US" sz="2400" b="1" spc="-25" dirty="0" err="1" smtClean="0">
                <a:latin typeface="Arial"/>
                <a:cs typeface="Arial"/>
              </a:rPr>
              <a:t>gricultural</a:t>
            </a:r>
            <a:r>
              <a:rPr sz="2400" b="1" spc="10" smtClean="0">
                <a:latin typeface="Arial"/>
                <a:cs typeface="Arial"/>
              </a:rPr>
              <a:t> </a:t>
            </a:r>
            <a:r>
              <a:rPr sz="2400" b="1" smtClean="0">
                <a:latin typeface="Arial"/>
                <a:cs typeface="Arial"/>
              </a:rPr>
              <a:t>E</a:t>
            </a:r>
            <a:r>
              <a:rPr lang="en-US" sz="2400" b="1" dirty="0" err="1" smtClean="0">
                <a:latin typeface="Arial"/>
                <a:cs typeface="Arial"/>
              </a:rPr>
              <a:t>xtension</a:t>
            </a:r>
            <a:endParaRPr sz="2400">
              <a:latin typeface="Arial"/>
              <a:cs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a:xfrm>
            <a:off x="487070" y="1720418"/>
            <a:ext cx="9109659" cy="4154984"/>
          </a:xfrm>
        </p:spPr>
        <p:txBody>
          <a:bodyPr/>
          <a:lstStyle/>
          <a:p>
            <a:r>
              <a:rPr lang="en-US" dirty="0" smtClean="0"/>
              <a:t>Key elements of Research Integrity include(University of Edinburgh , 2023). </a:t>
            </a:r>
          </a:p>
          <a:p>
            <a:r>
              <a:rPr lang="en-US" dirty="0" smtClean="0"/>
              <a:t>  </a:t>
            </a:r>
          </a:p>
          <a:p>
            <a:pPr>
              <a:buFont typeface="Arial" pitchFamily="34" charset="0"/>
              <a:buChar char="•"/>
            </a:pPr>
            <a:r>
              <a:rPr lang="en-US" dirty="0" smtClean="0"/>
              <a:t>Honesty</a:t>
            </a:r>
          </a:p>
          <a:p>
            <a:pPr>
              <a:buFont typeface="Arial" pitchFamily="34" charset="0"/>
              <a:buChar char="•"/>
            </a:pPr>
            <a:r>
              <a:rPr lang="en-US" dirty="0" err="1" smtClean="0"/>
              <a:t>Rigour</a:t>
            </a:r>
            <a:endParaRPr lang="en-US" dirty="0" smtClean="0"/>
          </a:p>
          <a:p>
            <a:pPr>
              <a:buFont typeface="Arial" pitchFamily="34" charset="0"/>
              <a:buChar char="•"/>
            </a:pPr>
            <a:r>
              <a:rPr lang="en-US" dirty="0" smtClean="0"/>
              <a:t>Transparency and open communication</a:t>
            </a:r>
          </a:p>
          <a:p>
            <a:pPr>
              <a:buFont typeface="Arial" pitchFamily="34" charset="0"/>
              <a:buChar char="•"/>
            </a:pPr>
            <a:r>
              <a:rPr lang="en-US" dirty="0" smtClean="0"/>
              <a:t>The care and respect of all participants</a:t>
            </a:r>
          </a:p>
          <a:p>
            <a:pPr>
              <a:buFont typeface="Arial" pitchFamily="34" charset="0"/>
              <a:buChar char="•"/>
            </a:pPr>
            <a:r>
              <a:rPr lang="en-US" dirty="0" smtClean="0"/>
              <a:t>Accountability</a:t>
            </a:r>
          </a:p>
          <a:p>
            <a:r>
              <a:rPr lang="en-US" dirty="0" smtClean="0"/>
              <a:t>These elements should be present at all stages of research. Research ethics is a key criterion of research integrity.</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46475" y="3620770"/>
            <a:ext cx="2978785" cy="636270"/>
          </a:xfrm>
          <a:prstGeom prst="rect">
            <a:avLst/>
          </a:prstGeom>
        </p:spPr>
        <p:txBody>
          <a:bodyPr vert="horz" wrap="square" lIns="0" tIns="13335" rIns="0" bIns="0" rtlCol="0">
            <a:spAutoFit/>
          </a:bodyPr>
          <a:lstStyle/>
          <a:p>
            <a:pPr marL="12700">
              <a:lnSpc>
                <a:spcPct val="100000"/>
              </a:lnSpc>
              <a:spcBef>
                <a:spcPts val="105"/>
              </a:spcBef>
            </a:pPr>
            <a:r>
              <a:rPr sz="4000" spc="5" dirty="0"/>
              <a:t>THANK</a:t>
            </a:r>
            <a:r>
              <a:rPr sz="4000" spc="-220" dirty="0"/>
              <a:t> </a:t>
            </a:r>
            <a:r>
              <a:rPr sz="4000" spc="5" dirty="0"/>
              <a:t>YOU</a:t>
            </a:r>
            <a:endParaRPr sz="4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6038" y="855040"/>
            <a:ext cx="5398770" cy="1354217"/>
          </a:xfrm>
        </p:spPr>
        <p:txBody>
          <a:bodyPr/>
          <a:lstStyle/>
          <a:p>
            <a:r>
              <a:rPr lang="en-US" b="1" dirty="0" smtClean="0"/>
              <a:t>Definition of ethics</a:t>
            </a:r>
            <a:br>
              <a:rPr lang="en-US" b="1" dirty="0" smtClean="0"/>
            </a:br>
            <a:endParaRPr lang="en-US" dirty="0"/>
          </a:p>
        </p:txBody>
      </p:sp>
      <p:sp>
        <p:nvSpPr>
          <p:cNvPr id="3" name="Text Placeholder 2"/>
          <p:cNvSpPr>
            <a:spLocks noGrp="1"/>
          </p:cNvSpPr>
          <p:nvPr>
            <p:ph type="body" idx="1"/>
          </p:nvPr>
        </p:nvSpPr>
        <p:spPr>
          <a:xfrm>
            <a:off x="487070" y="1720418"/>
            <a:ext cx="9109659" cy="4154984"/>
          </a:xfrm>
        </p:spPr>
        <p:txBody>
          <a:bodyPr/>
          <a:lstStyle/>
          <a:p>
            <a:pPr algn="just">
              <a:buFont typeface="Arial" pitchFamily="34" charset="0"/>
              <a:buChar char="•"/>
            </a:pPr>
            <a:r>
              <a:rPr lang="en-US" dirty="0" smtClean="0"/>
              <a:t>Ethics are a personal code of conduct based on respect for one's self, others and surroundings and is governed by the principles or assumptions underpinning the way individuals or </a:t>
            </a:r>
            <a:r>
              <a:rPr lang="en-US" dirty="0" err="1" smtClean="0"/>
              <a:t>organisations</a:t>
            </a:r>
            <a:r>
              <a:rPr lang="en-US" dirty="0" smtClean="0"/>
              <a:t> ought to conduct themselves. </a:t>
            </a:r>
          </a:p>
          <a:p>
            <a:pPr algn="just">
              <a:buFont typeface="Arial" pitchFamily="34" charset="0"/>
              <a:buChar char="•"/>
            </a:pPr>
            <a:r>
              <a:rPr lang="en-US" dirty="0" smtClean="0"/>
              <a:t>Research ethics involves the application of fundamental ethical principles to research activities which include the design and implementation of research, respect towards society and others, the use of resources and research outputs, scientific misconduct and the regulation of research.</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ethics</a:t>
            </a:r>
            <a:endParaRPr lang="en-US" dirty="0"/>
          </a:p>
        </p:txBody>
      </p:sp>
      <p:sp>
        <p:nvSpPr>
          <p:cNvPr id="3" name="Text Placeholder 2"/>
          <p:cNvSpPr>
            <a:spLocks noGrp="1"/>
          </p:cNvSpPr>
          <p:nvPr>
            <p:ph type="body" idx="1"/>
          </p:nvPr>
        </p:nvSpPr>
        <p:spPr>
          <a:xfrm>
            <a:off x="487070" y="1720418"/>
            <a:ext cx="9109659" cy="5401479"/>
          </a:xfrm>
        </p:spPr>
        <p:txBody>
          <a:bodyPr/>
          <a:lstStyle/>
          <a:p>
            <a:r>
              <a:rPr lang="en-US" b="1" dirty="0" smtClean="0"/>
              <a:t>Research ethics</a:t>
            </a:r>
            <a:r>
              <a:rPr lang="en-US" dirty="0" smtClean="0"/>
              <a:t> provides guidelines for the responsible conduct of research. In addition, it educates and monitors scientists conducting research to ensure a high ethical standard. The following is a general summary of some ethical principles:</a:t>
            </a:r>
          </a:p>
          <a:p>
            <a:r>
              <a:rPr lang="en-US" b="1" dirty="0" smtClean="0"/>
              <a:t>Honesty:</a:t>
            </a:r>
            <a:endParaRPr lang="en-US" dirty="0" smtClean="0"/>
          </a:p>
          <a:p>
            <a:r>
              <a:rPr lang="en-US" dirty="0" smtClean="0"/>
              <a:t>Honestly report data, results, methods and procedures, and publication status. Do not fabricate, falsify, or misrepresent data.</a:t>
            </a:r>
          </a:p>
          <a:p>
            <a:r>
              <a:rPr lang="en-US" b="1" dirty="0" smtClean="0"/>
              <a:t>Objectivity:</a:t>
            </a:r>
            <a:endParaRPr lang="en-US" dirty="0" smtClean="0"/>
          </a:p>
          <a:p>
            <a:r>
              <a:rPr lang="en-US" dirty="0" smtClean="0"/>
              <a:t>Strive to avoid bias in experimental design, data analysis, data interpretation, peer review, personnel decisions, grant writing, expert testimony, and other aspects of research.</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487070" y="1720418"/>
            <a:ext cx="9109659" cy="4154984"/>
          </a:xfrm>
        </p:spPr>
        <p:txBody>
          <a:bodyPr/>
          <a:lstStyle/>
          <a:p>
            <a:r>
              <a:rPr lang="en-US" b="1" dirty="0" smtClean="0"/>
              <a:t>Integrity:</a:t>
            </a:r>
            <a:endParaRPr lang="en-US" dirty="0" smtClean="0"/>
          </a:p>
          <a:p>
            <a:r>
              <a:rPr lang="en-US" dirty="0" smtClean="0"/>
              <a:t>Keep your promises and agreements; act with sincerity; strive for consistency of thought and action.</a:t>
            </a:r>
          </a:p>
          <a:p>
            <a:r>
              <a:rPr lang="en-US" b="1" dirty="0" smtClean="0"/>
              <a:t>Carefulness:</a:t>
            </a:r>
            <a:endParaRPr lang="en-US" dirty="0" smtClean="0"/>
          </a:p>
          <a:p>
            <a:r>
              <a:rPr lang="en-US" dirty="0" smtClean="0"/>
              <a:t>Avoid careless errors and negligence; carefully and critically examine your own work and the work of your peers. Keep good records of research activities.</a:t>
            </a:r>
          </a:p>
          <a:p>
            <a:r>
              <a:rPr lang="en-US" b="1" dirty="0" smtClean="0"/>
              <a:t>Openness:</a:t>
            </a:r>
            <a:endParaRPr lang="en-US" dirty="0" smtClean="0"/>
          </a:p>
          <a:p>
            <a:r>
              <a:rPr lang="en-US" dirty="0" smtClean="0"/>
              <a:t>Share data, results, ideas, tools, resources. Be open to criticism and new ideas.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487070" y="1720418"/>
            <a:ext cx="9109659" cy="5401479"/>
          </a:xfrm>
        </p:spPr>
        <p:txBody>
          <a:bodyPr/>
          <a:lstStyle/>
          <a:p>
            <a:r>
              <a:rPr lang="en-US" b="1" dirty="0" smtClean="0"/>
              <a:t>Respect for Intellectual Property:</a:t>
            </a:r>
            <a:endParaRPr lang="en-US" dirty="0" smtClean="0"/>
          </a:p>
          <a:p>
            <a:r>
              <a:rPr lang="en-US" dirty="0" smtClean="0"/>
              <a:t>Honor patents, copyrights, and other forms of intellectual property. Do not use unpublished data, methods, or results without permission. Give credit where credit is due. Never plagiarize.</a:t>
            </a:r>
          </a:p>
          <a:p>
            <a:r>
              <a:rPr lang="en-US" b="1" dirty="0" smtClean="0"/>
              <a:t>Confidentiality:</a:t>
            </a:r>
            <a:endParaRPr lang="en-US" dirty="0" smtClean="0"/>
          </a:p>
          <a:p>
            <a:r>
              <a:rPr lang="en-US" dirty="0" smtClean="0"/>
              <a:t>Protect confidential communications, such as papers or grants submitted for publication, personnel records, trade or military secrets, and patient records.</a:t>
            </a:r>
          </a:p>
          <a:p>
            <a:r>
              <a:rPr lang="en-US" b="1" dirty="0" smtClean="0"/>
              <a:t>Responsible Publication:</a:t>
            </a:r>
            <a:endParaRPr lang="en-US" dirty="0" smtClean="0"/>
          </a:p>
          <a:p>
            <a:r>
              <a:rPr lang="en-US" dirty="0" smtClean="0"/>
              <a:t>Publish in order to advance research and scholarship, not to advance just your own career. Avoid wasteful and duplicative publication.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487070" y="1720418"/>
            <a:ext cx="9109659" cy="3323987"/>
          </a:xfrm>
        </p:spPr>
        <p:txBody>
          <a:bodyPr/>
          <a:lstStyle/>
          <a:p>
            <a:r>
              <a:rPr lang="en-US" b="1" dirty="0" smtClean="0"/>
              <a:t>Responsible Mentoring:</a:t>
            </a:r>
            <a:endParaRPr lang="en-US" dirty="0" smtClean="0"/>
          </a:p>
          <a:p>
            <a:r>
              <a:rPr lang="en-US" dirty="0" smtClean="0"/>
              <a:t>Help to educate, mentor, and advise students. Promote their welfare and allow them to make their own decisions.</a:t>
            </a:r>
          </a:p>
          <a:p>
            <a:r>
              <a:rPr lang="en-US" b="1" dirty="0" smtClean="0"/>
              <a:t>Respect for Colleagues:</a:t>
            </a:r>
            <a:endParaRPr lang="en-US" dirty="0" smtClean="0"/>
          </a:p>
          <a:p>
            <a:r>
              <a:rPr lang="en-US" dirty="0" smtClean="0"/>
              <a:t>Respect your colleagues and treat them fairly.</a:t>
            </a:r>
          </a:p>
          <a:p>
            <a:r>
              <a:rPr lang="en-US" b="1" dirty="0" smtClean="0"/>
              <a:t>Social Responsibility:</a:t>
            </a:r>
            <a:endParaRPr lang="en-US" dirty="0" smtClean="0"/>
          </a:p>
          <a:p>
            <a:r>
              <a:rPr lang="en-US" dirty="0" smtClean="0"/>
              <a:t>Strive to promote social good and prevent or mitigate social harms through research, public education, and advocacy.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487070" y="1720418"/>
            <a:ext cx="9109659" cy="4570482"/>
          </a:xfrm>
        </p:spPr>
        <p:txBody>
          <a:bodyPr/>
          <a:lstStyle/>
          <a:p>
            <a:r>
              <a:rPr lang="en-US" b="1" dirty="0" smtClean="0"/>
              <a:t>Non-Discrimination:</a:t>
            </a:r>
            <a:endParaRPr lang="en-US" dirty="0" smtClean="0"/>
          </a:p>
          <a:p>
            <a:r>
              <a:rPr lang="en-US" dirty="0" smtClean="0"/>
              <a:t>Avoid discrimination against colleagues or students on the basis of sex, race, ethnicity, or other factors that are not related to their scientific competence and integrity.</a:t>
            </a:r>
          </a:p>
          <a:p>
            <a:r>
              <a:rPr lang="en-US" b="1" dirty="0" smtClean="0"/>
              <a:t>Competence:</a:t>
            </a:r>
            <a:endParaRPr lang="en-US" dirty="0" smtClean="0"/>
          </a:p>
          <a:p>
            <a:r>
              <a:rPr lang="en-US" dirty="0" smtClean="0"/>
              <a:t>Maintain and improve your own professional competence and expertise through lifelong education and learning; take steps to promote competence in science as a whole.</a:t>
            </a:r>
          </a:p>
          <a:p>
            <a:r>
              <a:rPr lang="en-US" b="1" dirty="0" smtClean="0"/>
              <a:t>Legality:</a:t>
            </a:r>
            <a:endParaRPr lang="en-US" dirty="0" smtClean="0"/>
          </a:p>
          <a:p>
            <a:r>
              <a:rPr lang="en-US" dirty="0" smtClean="0"/>
              <a:t>Know and obey relevant laws and institutional and governmental policies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487070" y="1720418"/>
            <a:ext cx="9109659" cy="3739485"/>
          </a:xfrm>
        </p:spPr>
        <p:txBody>
          <a:bodyPr/>
          <a:lstStyle/>
          <a:p>
            <a:pPr algn="just"/>
            <a:r>
              <a:rPr lang="en-US" b="1" dirty="0" smtClean="0"/>
              <a:t>Animal Care:</a:t>
            </a:r>
            <a:endParaRPr lang="en-US" dirty="0" smtClean="0"/>
          </a:p>
          <a:p>
            <a:pPr algn="just"/>
            <a:r>
              <a:rPr lang="en-US" dirty="0" smtClean="0"/>
              <a:t>Show proper respect and care for animals when using them in research. Do not conduct unnecessary or poorly designed animal experiments.</a:t>
            </a:r>
          </a:p>
          <a:p>
            <a:pPr algn="just"/>
            <a:r>
              <a:rPr lang="en-US" b="1" dirty="0" smtClean="0"/>
              <a:t>Human Subjects Protection:</a:t>
            </a:r>
            <a:endParaRPr lang="en-US" dirty="0" smtClean="0"/>
          </a:p>
          <a:p>
            <a:pPr algn="just"/>
            <a:r>
              <a:rPr lang="en-US" dirty="0" smtClean="0"/>
              <a:t>When conducting research on human subjects, minimize harms and risks and maximize benefits; respect human dignity, privacy, and autonomy.</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Integrity</a:t>
            </a:r>
            <a:endParaRPr lang="en-US" dirty="0"/>
          </a:p>
        </p:txBody>
      </p:sp>
      <p:sp>
        <p:nvSpPr>
          <p:cNvPr id="3" name="Text Placeholder 2"/>
          <p:cNvSpPr>
            <a:spLocks noGrp="1"/>
          </p:cNvSpPr>
          <p:nvPr>
            <p:ph type="body" idx="1"/>
          </p:nvPr>
        </p:nvSpPr>
        <p:spPr>
          <a:xfrm>
            <a:off x="487070" y="1720418"/>
            <a:ext cx="9109659" cy="2908489"/>
          </a:xfrm>
        </p:spPr>
        <p:txBody>
          <a:bodyPr/>
          <a:lstStyle/>
          <a:p>
            <a:pPr algn="just"/>
            <a:r>
              <a:rPr lang="en-US" dirty="0" smtClean="0"/>
              <a:t>Research integrity means conducting research in a way which allows others to have trust and confidence in the methods used and the findings that result from this. </a:t>
            </a:r>
          </a:p>
          <a:p>
            <a:pPr algn="just"/>
            <a:endParaRPr lang="en-US" dirty="0" smtClean="0"/>
          </a:p>
          <a:p>
            <a:pPr algn="just"/>
            <a:r>
              <a:rPr lang="en-US" dirty="0" smtClean="0"/>
              <a:t>Within the University, conducting research with integrity also means meeting the professional standards expected of our researchers.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475</TotalTime>
  <Words>467</Words>
  <Application>Microsoft Office PowerPoint</Application>
  <PresentationFormat>Custom</PresentationFormat>
  <Paragraphs>56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Research Ethics</vt:lpstr>
      <vt:lpstr>Definition of ethics </vt:lpstr>
      <vt:lpstr>Research ethics</vt:lpstr>
      <vt:lpstr>Slide 4</vt:lpstr>
      <vt:lpstr>Slide 5</vt:lpstr>
      <vt:lpstr>Slide 6</vt:lpstr>
      <vt:lpstr>Slide 7</vt:lpstr>
      <vt:lpstr>Slide 8</vt:lpstr>
      <vt:lpstr>Research Integrity</vt:lpstr>
      <vt:lpstr>Slide 10</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Rural Sociology and Educational  Psychology</dc:title>
  <dc:creator>cutm</dc:creator>
  <cp:lastModifiedBy>cutm</cp:lastModifiedBy>
  <cp:revision>94</cp:revision>
  <dcterms:created xsi:type="dcterms:W3CDTF">2023-07-05T05:31:09Z</dcterms:created>
  <dcterms:modified xsi:type="dcterms:W3CDTF">2023-07-11T05:33:27Z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2020-05-27T00:00:00Z</vt:filetime>
  </property>
  <property fmtid="{D5CDD505-2E9C-101B-9397-08002B2CF9AE}" pid="3" name="Creator">
    <vt:lpwstr>Microsoft® PowerPoint® 2016</vt:lpwstr>
  </property>
  <property fmtid="{D5CDD505-2E9C-101B-9397-08002B2CF9AE}" pid="4" name="LastSaved">
    <vt:filetime>2023-07-05T00:00:00Z</vt:filetime>
  </property>
</Properties>
</file>