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72" r:id="rId2"/>
    <p:sldId id="273" r:id="rId3"/>
    <p:sldId id="287" r:id="rId4"/>
    <p:sldId id="288" r:id="rId5"/>
    <p:sldId id="289" r:id="rId6"/>
    <p:sldId id="290" r:id="rId7"/>
    <p:sldId id="291" r:id="rId8"/>
    <p:sldId id="292" r:id="rId9"/>
    <p:sldId id="295" r:id="rId10"/>
    <p:sldId id="293" r:id="rId11"/>
    <p:sldId id="297" r:id="rId12"/>
    <p:sldId id="294" r:id="rId13"/>
    <p:sldId id="296" r:id="rId14"/>
    <p:sldId id="298" r:id="rId15"/>
    <p:sldId id="299" r:id="rId16"/>
    <p:sldId id="300" r:id="rId17"/>
    <p:sldId id="301" r:id="rId18"/>
    <p:sldId id="302" r:id="rId19"/>
    <p:sldId id="303" r:id="rId20"/>
    <p:sldId id="286" r:id="rId21"/>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5pPr>
    <a:lvl6pPr marL="2286000" algn="l" defTabSz="914400" rtl="0" eaLnBrk="1" latinLnBrk="0" hangingPunct="1">
      <a:defRPr kern="1200">
        <a:solidFill>
          <a:schemeClr val="bg1"/>
        </a:solidFill>
        <a:latin typeface="Arial" charset="0"/>
        <a:ea typeface="Noto Sans CJK SC Regular" charset="0"/>
        <a:cs typeface="Noto Sans CJK SC Regular" charset="0"/>
      </a:defRPr>
    </a:lvl6pPr>
    <a:lvl7pPr marL="2743200" algn="l" defTabSz="914400" rtl="0" eaLnBrk="1" latinLnBrk="0" hangingPunct="1">
      <a:defRPr kern="1200">
        <a:solidFill>
          <a:schemeClr val="bg1"/>
        </a:solidFill>
        <a:latin typeface="Arial" charset="0"/>
        <a:ea typeface="Noto Sans CJK SC Regular" charset="0"/>
        <a:cs typeface="Noto Sans CJK SC Regular" charset="0"/>
      </a:defRPr>
    </a:lvl7pPr>
    <a:lvl8pPr marL="3200400" algn="l" defTabSz="914400" rtl="0" eaLnBrk="1" latinLnBrk="0" hangingPunct="1">
      <a:defRPr kern="1200">
        <a:solidFill>
          <a:schemeClr val="bg1"/>
        </a:solidFill>
        <a:latin typeface="Arial" charset="0"/>
        <a:ea typeface="Noto Sans CJK SC Regular" charset="0"/>
        <a:cs typeface="Noto Sans CJK SC Regular" charset="0"/>
      </a:defRPr>
    </a:lvl8pPr>
    <a:lvl9pPr marL="3657600" algn="l" defTabSz="914400" rtl="0" eaLnBrk="1" latinLnBrk="0" hangingPunct="1">
      <a:defRPr kern="1200">
        <a:solidFill>
          <a:schemeClr val="bg1"/>
        </a:solidFill>
        <a:latin typeface="Arial" charset="0"/>
        <a:ea typeface="Noto Sans CJK SC Regular" charset="0"/>
        <a:cs typeface="Noto Sans CJK SC Regula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482"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F20936-1302-437C-94C0-DC6A0BAFC16F}" type="doc">
      <dgm:prSet loTypeId="urn:microsoft.com/office/officeart/2005/8/layout/venn1" loCatId="relationship" qsTypeId="urn:microsoft.com/office/officeart/2005/8/quickstyle/simple1" qsCatId="simple" csTypeId="urn:microsoft.com/office/officeart/2005/8/colors/colorful3" csCatId="colorful"/>
      <dgm:spPr/>
      <dgm:t>
        <a:bodyPr/>
        <a:lstStyle/>
        <a:p>
          <a:endParaRPr lang="en-US"/>
        </a:p>
      </dgm:t>
    </dgm:pt>
    <dgm:pt modelId="{7A91D061-DEB9-49CB-8404-899740CA08A3}">
      <dgm:prSet/>
      <dgm:spPr/>
      <dgm:t>
        <a:bodyPr/>
        <a:lstStyle/>
        <a:p>
          <a:pPr rtl="0"/>
          <a:r>
            <a:rPr lang="en-IN" dirty="0" smtClean="0"/>
            <a:t>Animal Origin Food</a:t>
          </a:r>
          <a:endParaRPr lang="en-US" dirty="0"/>
        </a:p>
      </dgm:t>
    </dgm:pt>
    <dgm:pt modelId="{A268A791-0B30-4217-8BE9-63EAB4957D18}" type="parTrans" cxnId="{951658FF-1269-4805-87F7-4A34CA0D39A3}">
      <dgm:prSet/>
      <dgm:spPr/>
      <dgm:t>
        <a:bodyPr/>
        <a:lstStyle/>
        <a:p>
          <a:endParaRPr lang="en-US"/>
        </a:p>
      </dgm:t>
    </dgm:pt>
    <dgm:pt modelId="{4653FCD9-7044-40CC-A363-5E203AD90CFD}" type="sibTrans" cxnId="{951658FF-1269-4805-87F7-4A34CA0D39A3}">
      <dgm:prSet/>
      <dgm:spPr/>
      <dgm:t>
        <a:bodyPr/>
        <a:lstStyle/>
        <a:p>
          <a:endParaRPr lang="en-US"/>
        </a:p>
      </dgm:t>
    </dgm:pt>
    <dgm:pt modelId="{471708C2-9A06-4392-BBE8-981EE54CF991}">
      <dgm:prSet/>
      <dgm:spPr/>
      <dgm:t>
        <a:bodyPr/>
        <a:lstStyle/>
        <a:p>
          <a:pPr rtl="0"/>
          <a:r>
            <a:rPr lang="en-US" dirty="0" smtClean="0"/>
            <a:t>Animal by-product</a:t>
          </a:r>
          <a:endParaRPr lang="en-US" dirty="0"/>
        </a:p>
      </dgm:t>
    </dgm:pt>
    <dgm:pt modelId="{FF6146F8-AACA-48DA-BE8A-15A0F85EC39B}" type="parTrans" cxnId="{6CF9726C-F298-45B4-8F86-295E65385BE6}">
      <dgm:prSet/>
      <dgm:spPr/>
      <dgm:t>
        <a:bodyPr/>
        <a:lstStyle/>
        <a:p>
          <a:endParaRPr lang="en-US"/>
        </a:p>
      </dgm:t>
    </dgm:pt>
    <dgm:pt modelId="{0C663C47-4AC4-471B-9BBC-887ADAF8EC36}" type="sibTrans" cxnId="{6CF9726C-F298-45B4-8F86-295E65385BE6}">
      <dgm:prSet/>
      <dgm:spPr/>
      <dgm:t>
        <a:bodyPr/>
        <a:lstStyle/>
        <a:p>
          <a:endParaRPr lang="en-US"/>
        </a:p>
      </dgm:t>
    </dgm:pt>
    <dgm:pt modelId="{5287CF40-005C-4535-B069-459998751E32}">
      <dgm:prSet/>
      <dgm:spPr/>
      <dgm:t>
        <a:bodyPr/>
        <a:lstStyle/>
        <a:p>
          <a:pPr rtl="0"/>
          <a:r>
            <a:rPr lang="en-US" dirty="0" smtClean="0"/>
            <a:t>Animal dung, urine and other waste materials</a:t>
          </a:r>
          <a:endParaRPr lang="en-US" dirty="0"/>
        </a:p>
      </dgm:t>
    </dgm:pt>
    <dgm:pt modelId="{633532EF-A3DB-4776-B1A7-C305F5680035}" type="parTrans" cxnId="{C4E9F946-2942-4069-906B-E99DAB5DC018}">
      <dgm:prSet/>
      <dgm:spPr/>
      <dgm:t>
        <a:bodyPr/>
        <a:lstStyle/>
        <a:p>
          <a:endParaRPr lang="en-US"/>
        </a:p>
      </dgm:t>
    </dgm:pt>
    <dgm:pt modelId="{1D3474B3-D404-4D54-8804-EC1ABD6AE6EA}" type="sibTrans" cxnId="{C4E9F946-2942-4069-906B-E99DAB5DC018}">
      <dgm:prSet/>
      <dgm:spPr/>
      <dgm:t>
        <a:bodyPr/>
        <a:lstStyle/>
        <a:p>
          <a:endParaRPr lang="en-US"/>
        </a:p>
      </dgm:t>
    </dgm:pt>
    <dgm:pt modelId="{CE13D27B-D59C-4302-809C-D1CA4BC99560}">
      <dgm:prSet/>
      <dgm:spPr/>
      <dgm:t>
        <a:bodyPr/>
        <a:lstStyle/>
        <a:p>
          <a:pPr rtl="0"/>
          <a:r>
            <a:rPr lang="en-US" dirty="0" smtClean="0"/>
            <a:t>Socio economic security and women empowerment</a:t>
          </a:r>
          <a:endParaRPr lang="en-US" dirty="0"/>
        </a:p>
      </dgm:t>
    </dgm:pt>
    <dgm:pt modelId="{8FB2F4EF-2816-466B-97A7-D79655288AAA}" type="parTrans" cxnId="{7276A803-8374-4073-A55A-7DF66121E44C}">
      <dgm:prSet/>
      <dgm:spPr/>
      <dgm:t>
        <a:bodyPr/>
        <a:lstStyle/>
        <a:p>
          <a:endParaRPr lang="en-US"/>
        </a:p>
      </dgm:t>
    </dgm:pt>
    <dgm:pt modelId="{F2995604-DE39-4CDE-AD6E-CCC2E2EFFD36}" type="sibTrans" cxnId="{7276A803-8374-4073-A55A-7DF66121E44C}">
      <dgm:prSet/>
      <dgm:spPr/>
      <dgm:t>
        <a:bodyPr/>
        <a:lstStyle/>
        <a:p>
          <a:endParaRPr lang="en-US"/>
        </a:p>
      </dgm:t>
    </dgm:pt>
    <dgm:pt modelId="{A3F8F64A-3356-4D2F-A012-C123CA4533E9}">
      <dgm:prSet/>
      <dgm:spPr/>
      <dgm:t>
        <a:bodyPr/>
        <a:lstStyle/>
        <a:p>
          <a:pPr rtl="0"/>
          <a:r>
            <a:rPr lang="en-US" dirty="0" smtClean="0"/>
            <a:t>Employment generation</a:t>
          </a:r>
          <a:endParaRPr lang="en-US" dirty="0"/>
        </a:p>
      </dgm:t>
    </dgm:pt>
    <dgm:pt modelId="{11F0D830-C8E8-4A85-842F-DAE48C8ADAAF}" type="parTrans" cxnId="{B250A73E-9919-441F-A6AE-93FC62CE0A48}">
      <dgm:prSet/>
      <dgm:spPr/>
      <dgm:t>
        <a:bodyPr/>
        <a:lstStyle/>
        <a:p>
          <a:endParaRPr lang="en-US"/>
        </a:p>
      </dgm:t>
    </dgm:pt>
    <dgm:pt modelId="{AACF4333-BF6D-4513-900F-CBF1FE3C4382}" type="sibTrans" cxnId="{B250A73E-9919-441F-A6AE-93FC62CE0A48}">
      <dgm:prSet/>
      <dgm:spPr/>
      <dgm:t>
        <a:bodyPr/>
        <a:lstStyle/>
        <a:p>
          <a:endParaRPr lang="en-US"/>
        </a:p>
      </dgm:t>
    </dgm:pt>
    <dgm:pt modelId="{FC94B8A7-E709-456F-B12F-6566703F9EB7}">
      <dgm:prSet/>
      <dgm:spPr/>
      <dgm:t>
        <a:bodyPr/>
        <a:lstStyle/>
        <a:p>
          <a:pPr rtl="0"/>
          <a:r>
            <a:rPr lang="en-US" dirty="0" smtClean="0"/>
            <a:t>Use of animal for agricultural activities</a:t>
          </a:r>
          <a:endParaRPr lang="en-US" dirty="0"/>
        </a:p>
      </dgm:t>
    </dgm:pt>
    <dgm:pt modelId="{06FEE036-9A03-4A2C-916D-B1FAFDA5012A}" type="parTrans" cxnId="{D23BC85E-2F32-4917-8FE0-97E6AED95A9F}">
      <dgm:prSet/>
      <dgm:spPr/>
      <dgm:t>
        <a:bodyPr/>
        <a:lstStyle/>
        <a:p>
          <a:endParaRPr lang="en-US"/>
        </a:p>
      </dgm:t>
    </dgm:pt>
    <dgm:pt modelId="{FFED0C6D-48DD-49BA-9B77-7B35A947F82D}" type="sibTrans" cxnId="{D23BC85E-2F32-4917-8FE0-97E6AED95A9F}">
      <dgm:prSet/>
      <dgm:spPr/>
      <dgm:t>
        <a:bodyPr/>
        <a:lstStyle/>
        <a:p>
          <a:endParaRPr lang="en-US"/>
        </a:p>
      </dgm:t>
    </dgm:pt>
    <dgm:pt modelId="{1BC69247-3781-43AC-A12C-075746BA2801}">
      <dgm:prSet/>
      <dgm:spPr/>
      <dgm:t>
        <a:bodyPr/>
        <a:lstStyle/>
        <a:p>
          <a:pPr rtl="0"/>
          <a:r>
            <a:rPr lang="en-US" dirty="0" smtClean="0"/>
            <a:t>Livestock serve as an asset</a:t>
          </a:r>
          <a:endParaRPr lang="en-US" dirty="0"/>
        </a:p>
      </dgm:t>
    </dgm:pt>
    <dgm:pt modelId="{CA9A1603-BDB0-4EDC-962E-46F3D93B12EB}" type="parTrans" cxnId="{31393EFF-49DC-4913-86FF-64BE99834380}">
      <dgm:prSet/>
      <dgm:spPr/>
      <dgm:t>
        <a:bodyPr/>
        <a:lstStyle/>
        <a:p>
          <a:endParaRPr lang="en-US"/>
        </a:p>
      </dgm:t>
    </dgm:pt>
    <dgm:pt modelId="{04467CB3-E6B5-4F81-B499-AC5E0501D4AB}" type="sibTrans" cxnId="{31393EFF-49DC-4913-86FF-64BE99834380}">
      <dgm:prSet/>
      <dgm:spPr/>
      <dgm:t>
        <a:bodyPr/>
        <a:lstStyle/>
        <a:p>
          <a:endParaRPr lang="en-US"/>
        </a:p>
      </dgm:t>
    </dgm:pt>
    <dgm:pt modelId="{59FCCD4E-2574-4539-B23A-F75B478DC821}">
      <dgm:prSet/>
      <dgm:spPr/>
      <dgm:t>
        <a:bodyPr/>
        <a:lstStyle/>
        <a:p>
          <a:endParaRPr lang="en-US" dirty="0"/>
        </a:p>
      </dgm:t>
    </dgm:pt>
    <dgm:pt modelId="{DAECB030-450F-40BE-B749-475272E689A2}" type="parTrans" cxnId="{0CCF4BB4-DE0F-46AD-9CF1-5688B470FD45}">
      <dgm:prSet/>
      <dgm:spPr/>
      <dgm:t>
        <a:bodyPr/>
        <a:lstStyle/>
        <a:p>
          <a:endParaRPr lang="en-US"/>
        </a:p>
      </dgm:t>
    </dgm:pt>
    <dgm:pt modelId="{C8C91253-4D09-452F-933B-1813C4B6B646}" type="sibTrans" cxnId="{0CCF4BB4-DE0F-46AD-9CF1-5688B470FD45}">
      <dgm:prSet/>
      <dgm:spPr/>
      <dgm:t>
        <a:bodyPr/>
        <a:lstStyle/>
        <a:p>
          <a:endParaRPr lang="en-US"/>
        </a:p>
      </dgm:t>
    </dgm:pt>
    <dgm:pt modelId="{59E9AC36-FAFF-4FD9-9349-9134A2740F0E}">
      <dgm:prSet/>
      <dgm:spPr/>
      <dgm:t>
        <a:bodyPr/>
        <a:lstStyle/>
        <a:p>
          <a:endParaRPr lang="en-US" dirty="0"/>
        </a:p>
      </dgm:t>
    </dgm:pt>
    <dgm:pt modelId="{BBC69EB7-4B5C-49A0-87A3-08BF4B3455AF}" type="parTrans" cxnId="{A357748A-7B70-464F-91A6-43A6CAD803F1}">
      <dgm:prSet/>
      <dgm:spPr/>
      <dgm:t>
        <a:bodyPr/>
        <a:lstStyle/>
        <a:p>
          <a:endParaRPr lang="en-US"/>
        </a:p>
      </dgm:t>
    </dgm:pt>
    <dgm:pt modelId="{744F8BDF-47E0-4E12-995F-D5C139CCE52F}" type="sibTrans" cxnId="{A357748A-7B70-464F-91A6-43A6CAD803F1}">
      <dgm:prSet/>
      <dgm:spPr/>
      <dgm:t>
        <a:bodyPr/>
        <a:lstStyle/>
        <a:p>
          <a:endParaRPr lang="en-US"/>
        </a:p>
      </dgm:t>
    </dgm:pt>
    <dgm:pt modelId="{853A2E46-9E89-4C12-B308-2BF5EE6BBA99}" type="pres">
      <dgm:prSet presAssocID="{0FF20936-1302-437C-94C0-DC6A0BAFC16F}" presName="compositeShape" presStyleCnt="0">
        <dgm:presLayoutVars>
          <dgm:chMax val="7"/>
          <dgm:dir/>
          <dgm:resizeHandles val="exact"/>
        </dgm:presLayoutVars>
      </dgm:prSet>
      <dgm:spPr/>
      <dgm:t>
        <a:bodyPr/>
        <a:lstStyle/>
        <a:p>
          <a:endParaRPr lang="en-US"/>
        </a:p>
      </dgm:t>
    </dgm:pt>
    <dgm:pt modelId="{7DF0DA86-07B4-479D-B4B3-086316147954}" type="pres">
      <dgm:prSet presAssocID="{7A91D061-DEB9-49CB-8404-899740CA08A3}" presName="circ1" presStyleLbl="vennNode1" presStyleIdx="0" presStyleCnt="7"/>
      <dgm:spPr>
        <a:solidFill>
          <a:srgbClr val="FF0066">
            <a:alpha val="49804"/>
          </a:srgbClr>
        </a:solidFill>
      </dgm:spPr>
      <dgm:t>
        <a:bodyPr/>
        <a:lstStyle/>
        <a:p>
          <a:endParaRPr lang="en-US"/>
        </a:p>
      </dgm:t>
    </dgm:pt>
    <dgm:pt modelId="{A2514965-506F-45B2-A3E1-61099ED3F5C8}" type="pres">
      <dgm:prSet presAssocID="{7A91D061-DEB9-49CB-8404-899740CA08A3}" presName="circ1Tx" presStyleLbl="revTx" presStyleIdx="0" presStyleCnt="0">
        <dgm:presLayoutVars>
          <dgm:chMax val="0"/>
          <dgm:chPref val="0"/>
          <dgm:bulletEnabled val="1"/>
        </dgm:presLayoutVars>
      </dgm:prSet>
      <dgm:spPr/>
      <dgm:t>
        <a:bodyPr/>
        <a:lstStyle/>
        <a:p>
          <a:endParaRPr lang="en-US"/>
        </a:p>
      </dgm:t>
    </dgm:pt>
    <dgm:pt modelId="{4A6CF0C6-B2CB-452F-B670-3B32B0612AE2}" type="pres">
      <dgm:prSet presAssocID="{471708C2-9A06-4392-BBE8-981EE54CF991}" presName="circ2" presStyleLbl="vennNode1" presStyleIdx="1" presStyleCnt="7"/>
      <dgm:spPr>
        <a:solidFill>
          <a:schemeClr val="accent1">
            <a:lumMod val="60000"/>
            <a:lumOff val="40000"/>
            <a:alpha val="50000"/>
          </a:schemeClr>
        </a:solidFill>
      </dgm:spPr>
      <dgm:t>
        <a:bodyPr/>
        <a:lstStyle/>
        <a:p>
          <a:endParaRPr lang="en-US"/>
        </a:p>
      </dgm:t>
    </dgm:pt>
    <dgm:pt modelId="{D494AF7B-AF86-4CE8-A640-F2ECC0F999EC}" type="pres">
      <dgm:prSet presAssocID="{471708C2-9A06-4392-BBE8-981EE54CF991}" presName="circ2Tx" presStyleLbl="revTx" presStyleIdx="0" presStyleCnt="0">
        <dgm:presLayoutVars>
          <dgm:chMax val="0"/>
          <dgm:chPref val="0"/>
          <dgm:bulletEnabled val="1"/>
        </dgm:presLayoutVars>
      </dgm:prSet>
      <dgm:spPr/>
      <dgm:t>
        <a:bodyPr/>
        <a:lstStyle/>
        <a:p>
          <a:endParaRPr lang="en-US"/>
        </a:p>
      </dgm:t>
    </dgm:pt>
    <dgm:pt modelId="{2860AA11-544F-45C1-8786-D0D0E4BDB274}" type="pres">
      <dgm:prSet presAssocID="{5287CF40-005C-4535-B069-459998751E32}" presName="circ3" presStyleLbl="vennNode1" presStyleIdx="2" presStyleCnt="7"/>
      <dgm:spPr>
        <a:solidFill>
          <a:schemeClr val="accent6">
            <a:lumMod val="50000"/>
            <a:alpha val="50000"/>
          </a:schemeClr>
        </a:solidFill>
      </dgm:spPr>
      <dgm:t>
        <a:bodyPr/>
        <a:lstStyle/>
        <a:p>
          <a:endParaRPr lang="en-US"/>
        </a:p>
      </dgm:t>
    </dgm:pt>
    <dgm:pt modelId="{CFC78EDB-DAAA-4B9A-9541-57C304B87C95}" type="pres">
      <dgm:prSet presAssocID="{5287CF40-005C-4535-B069-459998751E32}" presName="circ3Tx" presStyleLbl="revTx" presStyleIdx="0" presStyleCnt="0">
        <dgm:presLayoutVars>
          <dgm:chMax val="0"/>
          <dgm:chPref val="0"/>
          <dgm:bulletEnabled val="1"/>
        </dgm:presLayoutVars>
      </dgm:prSet>
      <dgm:spPr/>
      <dgm:t>
        <a:bodyPr/>
        <a:lstStyle/>
        <a:p>
          <a:endParaRPr lang="en-US"/>
        </a:p>
      </dgm:t>
    </dgm:pt>
    <dgm:pt modelId="{3B5C0879-CEB4-492B-8F79-DA63EC999301}" type="pres">
      <dgm:prSet presAssocID="{CE13D27B-D59C-4302-809C-D1CA4BC99560}" presName="circ4" presStyleLbl="vennNode1" presStyleIdx="3" presStyleCnt="7"/>
      <dgm:spPr>
        <a:solidFill>
          <a:srgbClr val="FFC000">
            <a:alpha val="50000"/>
          </a:srgbClr>
        </a:solidFill>
      </dgm:spPr>
      <dgm:t>
        <a:bodyPr/>
        <a:lstStyle/>
        <a:p>
          <a:endParaRPr lang="en-US"/>
        </a:p>
      </dgm:t>
    </dgm:pt>
    <dgm:pt modelId="{370E4F19-DF47-4744-8160-22ED75468707}" type="pres">
      <dgm:prSet presAssocID="{CE13D27B-D59C-4302-809C-D1CA4BC99560}" presName="circ4Tx" presStyleLbl="revTx" presStyleIdx="0" presStyleCnt="0">
        <dgm:presLayoutVars>
          <dgm:chMax val="0"/>
          <dgm:chPref val="0"/>
          <dgm:bulletEnabled val="1"/>
        </dgm:presLayoutVars>
      </dgm:prSet>
      <dgm:spPr/>
      <dgm:t>
        <a:bodyPr/>
        <a:lstStyle/>
        <a:p>
          <a:endParaRPr lang="en-US"/>
        </a:p>
      </dgm:t>
    </dgm:pt>
    <dgm:pt modelId="{7C2AAADC-5260-4681-B3F6-A53034ACDA96}" type="pres">
      <dgm:prSet presAssocID="{A3F8F64A-3356-4D2F-A012-C123CA4533E9}" presName="circ5" presStyleLbl="vennNode1" presStyleIdx="4" presStyleCnt="7"/>
      <dgm:spPr>
        <a:solidFill>
          <a:srgbClr val="0070C0">
            <a:alpha val="50000"/>
          </a:srgbClr>
        </a:solidFill>
      </dgm:spPr>
      <dgm:t>
        <a:bodyPr/>
        <a:lstStyle/>
        <a:p>
          <a:endParaRPr lang="en-US"/>
        </a:p>
      </dgm:t>
    </dgm:pt>
    <dgm:pt modelId="{2CF2D409-2EEF-4B35-9198-F0F01067C0B7}" type="pres">
      <dgm:prSet presAssocID="{A3F8F64A-3356-4D2F-A012-C123CA4533E9}" presName="circ5Tx" presStyleLbl="revTx" presStyleIdx="0" presStyleCnt="0">
        <dgm:presLayoutVars>
          <dgm:chMax val="0"/>
          <dgm:chPref val="0"/>
          <dgm:bulletEnabled val="1"/>
        </dgm:presLayoutVars>
      </dgm:prSet>
      <dgm:spPr/>
      <dgm:t>
        <a:bodyPr/>
        <a:lstStyle/>
        <a:p>
          <a:endParaRPr lang="en-US"/>
        </a:p>
      </dgm:t>
    </dgm:pt>
    <dgm:pt modelId="{1CE2E3CB-40AB-40C0-AB5C-E5C63DFB9AF0}" type="pres">
      <dgm:prSet presAssocID="{FC94B8A7-E709-456F-B12F-6566703F9EB7}" presName="circ6" presStyleLbl="vennNode1" presStyleIdx="5" presStyleCnt="7"/>
      <dgm:spPr>
        <a:solidFill>
          <a:srgbClr val="92D050">
            <a:alpha val="50000"/>
          </a:srgbClr>
        </a:solidFill>
      </dgm:spPr>
      <dgm:t>
        <a:bodyPr/>
        <a:lstStyle/>
        <a:p>
          <a:endParaRPr lang="en-US"/>
        </a:p>
      </dgm:t>
    </dgm:pt>
    <dgm:pt modelId="{4D8C86A1-6D42-4856-A6DB-8309BB464EC2}" type="pres">
      <dgm:prSet presAssocID="{FC94B8A7-E709-456F-B12F-6566703F9EB7}" presName="circ6Tx" presStyleLbl="revTx" presStyleIdx="0" presStyleCnt="0">
        <dgm:presLayoutVars>
          <dgm:chMax val="0"/>
          <dgm:chPref val="0"/>
          <dgm:bulletEnabled val="1"/>
        </dgm:presLayoutVars>
      </dgm:prSet>
      <dgm:spPr/>
      <dgm:t>
        <a:bodyPr/>
        <a:lstStyle/>
        <a:p>
          <a:endParaRPr lang="en-US"/>
        </a:p>
      </dgm:t>
    </dgm:pt>
    <dgm:pt modelId="{F6FCBF42-1D0B-4176-9E64-B839AE57501F}" type="pres">
      <dgm:prSet presAssocID="{1BC69247-3781-43AC-A12C-075746BA2801}" presName="circ7" presStyleLbl="vennNode1" presStyleIdx="6" presStyleCnt="7"/>
      <dgm:spPr>
        <a:solidFill>
          <a:srgbClr val="FF0000">
            <a:alpha val="50000"/>
          </a:srgbClr>
        </a:solidFill>
      </dgm:spPr>
      <dgm:t>
        <a:bodyPr/>
        <a:lstStyle/>
        <a:p>
          <a:endParaRPr lang="en-US"/>
        </a:p>
      </dgm:t>
    </dgm:pt>
    <dgm:pt modelId="{6A01CA57-C755-4D70-926A-3F022F383E95}" type="pres">
      <dgm:prSet presAssocID="{1BC69247-3781-43AC-A12C-075746BA2801}" presName="circ7Tx" presStyleLbl="revTx" presStyleIdx="0" presStyleCnt="0">
        <dgm:presLayoutVars>
          <dgm:chMax val="0"/>
          <dgm:chPref val="0"/>
          <dgm:bulletEnabled val="1"/>
        </dgm:presLayoutVars>
      </dgm:prSet>
      <dgm:spPr/>
      <dgm:t>
        <a:bodyPr/>
        <a:lstStyle/>
        <a:p>
          <a:endParaRPr lang="en-US"/>
        </a:p>
      </dgm:t>
    </dgm:pt>
  </dgm:ptLst>
  <dgm:cxnLst>
    <dgm:cxn modelId="{B56E383A-49F8-4938-9B7F-086C275FB6F9}" type="presOf" srcId="{5287CF40-005C-4535-B069-459998751E32}" destId="{CFC78EDB-DAAA-4B9A-9541-57C304B87C95}" srcOrd="0" destOrd="0" presId="urn:microsoft.com/office/officeart/2005/8/layout/venn1"/>
    <dgm:cxn modelId="{33DC6739-BCE3-48DB-8483-75A12A1D7263}" type="presOf" srcId="{A3F8F64A-3356-4D2F-A012-C123CA4533E9}" destId="{2CF2D409-2EEF-4B35-9198-F0F01067C0B7}" srcOrd="0" destOrd="0" presId="urn:microsoft.com/office/officeart/2005/8/layout/venn1"/>
    <dgm:cxn modelId="{FB863D0F-6E45-4153-85BC-A4370E7D6F11}" type="presOf" srcId="{7A91D061-DEB9-49CB-8404-899740CA08A3}" destId="{A2514965-506F-45B2-A3E1-61099ED3F5C8}" srcOrd="0" destOrd="0" presId="urn:microsoft.com/office/officeart/2005/8/layout/venn1"/>
    <dgm:cxn modelId="{21A188B4-951A-40C0-B2B8-53CE7D18AC5C}" type="presOf" srcId="{1BC69247-3781-43AC-A12C-075746BA2801}" destId="{6A01CA57-C755-4D70-926A-3F022F383E95}" srcOrd="0" destOrd="0" presId="urn:microsoft.com/office/officeart/2005/8/layout/venn1"/>
    <dgm:cxn modelId="{C4E9F946-2942-4069-906B-E99DAB5DC018}" srcId="{0FF20936-1302-437C-94C0-DC6A0BAFC16F}" destId="{5287CF40-005C-4535-B069-459998751E32}" srcOrd="2" destOrd="0" parTransId="{633532EF-A3DB-4776-B1A7-C305F5680035}" sibTransId="{1D3474B3-D404-4D54-8804-EC1ABD6AE6EA}"/>
    <dgm:cxn modelId="{0CCF4BB4-DE0F-46AD-9CF1-5688B470FD45}" srcId="{0FF20936-1302-437C-94C0-DC6A0BAFC16F}" destId="{59FCCD4E-2574-4539-B23A-F75B478DC821}" srcOrd="7" destOrd="0" parTransId="{DAECB030-450F-40BE-B749-475272E689A2}" sibTransId="{C8C91253-4D09-452F-933B-1813C4B6B646}"/>
    <dgm:cxn modelId="{7276A803-8374-4073-A55A-7DF66121E44C}" srcId="{0FF20936-1302-437C-94C0-DC6A0BAFC16F}" destId="{CE13D27B-D59C-4302-809C-D1CA4BC99560}" srcOrd="3" destOrd="0" parTransId="{8FB2F4EF-2816-466B-97A7-D79655288AAA}" sibTransId="{F2995604-DE39-4CDE-AD6E-CCC2E2EFFD36}"/>
    <dgm:cxn modelId="{A357748A-7B70-464F-91A6-43A6CAD803F1}" srcId="{0FF20936-1302-437C-94C0-DC6A0BAFC16F}" destId="{59E9AC36-FAFF-4FD9-9349-9134A2740F0E}" srcOrd="8" destOrd="0" parTransId="{BBC69EB7-4B5C-49A0-87A3-08BF4B3455AF}" sibTransId="{744F8BDF-47E0-4E12-995F-D5C139CCE52F}"/>
    <dgm:cxn modelId="{31393EFF-49DC-4913-86FF-64BE99834380}" srcId="{0FF20936-1302-437C-94C0-DC6A0BAFC16F}" destId="{1BC69247-3781-43AC-A12C-075746BA2801}" srcOrd="6" destOrd="0" parTransId="{CA9A1603-BDB0-4EDC-962E-46F3D93B12EB}" sibTransId="{04467CB3-E6B5-4F81-B499-AC5E0501D4AB}"/>
    <dgm:cxn modelId="{951658FF-1269-4805-87F7-4A34CA0D39A3}" srcId="{0FF20936-1302-437C-94C0-DC6A0BAFC16F}" destId="{7A91D061-DEB9-49CB-8404-899740CA08A3}" srcOrd="0" destOrd="0" parTransId="{A268A791-0B30-4217-8BE9-63EAB4957D18}" sibTransId="{4653FCD9-7044-40CC-A363-5E203AD90CFD}"/>
    <dgm:cxn modelId="{0E135157-0D4C-44EA-8042-277412F75BFF}" type="presOf" srcId="{471708C2-9A06-4392-BBE8-981EE54CF991}" destId="{D494AF7B-AF86-4CE8-A640-F2ECC0F999EC}" srcOrd="0" destOrd="0" presId="urn:microsoft.com/office/officeart/2005/8/layout/venn1"/>
    <dgm:cxn modelId="{C3DA4A23-CC23-4DE5-ABDA-7FD8B97A40C1}" type="presOf" srcId="{CE13D27B-D59C-4302-809C-D1CA4BC99560}" destId="{370E4F19-DF47-4744-8160-22ED75468707}" srcOrd="0" destOrd="0" presId="urn:microsoft.com/office/officeart/2005/8/layout/venn1"/>
    <dgm:cxn modelId="{56778E60-B79B-4119-93BB-0C41ED5D7EA7}" type="presOf" srcId="{FC94B8A7-E709-456F-B12F-6566703F9EB7}" destId="{4D8C86A1-6D42-4856-A6DB-8309BB464EC2}" srcOrd="0" destOrd="0" presId="urn:microsoft.com/office/officeart/2005/8/layout/venn1"/>
    <dgm:cxn modelId="{B250A73E-9919-441F-A6AE-93FC62CE0A48}" srcId="{0FF20936-1302-437C-94C0-DC6A0BAFC16F}" destId="{A3F8F64A-3356-4D2F-A012-C123CA4533E9}" srcOrd="4" destOrd="0" parTransId="{11F0D830-C8E8-4A85-842F-DAE48C8ADAAF}" sibTransId="{AACF4333-BF6D-4513-900F-CBF1FE3C4382}"/>
    <dgm:cxn modelId="{6CF9726C-F298-45B4-8F86-295E65385BE6}" srcId="{0FF20936-1302-437C-94C0-DC6A0BAFC16F}" destId="{471708C2-9A06-4392-BBE8-981EE54CF991}" srcOrd="1" destOrd="0" parTransId="{FF6146F8-AACA-48DA-BE8A-15A0F85EC39B}" sibTransId="{0C663C47-4AC4-471B-9BBC-887ADAF8EC36}"/>
    <dgm:cxn modelId="{D23BC85E-2F32-4917-8FE0-97E6AED95A9F}" srcId="{0FF20936-1302-437C-94C0-DC6A0BAFC16F}" destId="{FC94B8A7-E709-456F-B12F-6566703F9EB7}" srcOrd="5" destOrd="0" parTransId="{06FEE036-9A03-4A2C-916D-B1FAFDA5012A}" sibTransId="{FFED0C6D-48DD-49BA-9B77-7B35A947F82D}"/>
    <dgm:cxn modelId="{1CE8F0BE-41EA-4517-B7F5-780E72F110FA}" type="presOf" srcId="{0FF20936-1302-437C-94C0-DC6A0BAFC16F}" destId="{853A2E46-9E89-4C12-B308-2BF5EE6BBA99}" srcOrd="0" destOrd="0" presId="urn:microsoft.com/office/officeart/2005/8/layout/venn1"/>
    <dgm:cxn modelId="{DACE06F6-EB38-4107-8758-08CB4B4E5EC3}" type="presParOf" srcId="{853A2E46-9E89-4C12-B308-2BF5EE6BBA99}" destId="{7DF0DA86-07B4-479D-B4B3-086316147954}" srcOrd="0" destOrd="0" presId="urn:microsoft.com/office/officeart/2005/8/layout/venn1"/>
    <dgm:cxn modelId="{888C7B66-6011-46F4-82F3-40F6ABF386EE}" type="presParOf" srcId="{853A2E46-9E89-4C12-B308-2BF5EE6BBA99}" destId="{A2514965-506F-45B2-A3E1-61099ED3F5C8}" srcOrd="1" destOrd="0" presId="urn:microsoft.com/office/officeart/2005/8/layout/venn1"/>
    <dgm:cxn modelId="{59311AE6-2ED1-41A9-B6A4-6792981A41C9}" type="presParOf" srcId="{853A2E46-9E89-4C12-B308-2BF5EE6BBA99}" destId="{4A6CF0C6-B2CB-452F-B670-3B32B0612AE2}" srcOrd="2" destOrd="0" presId="urn:microsoft.com/office/officeart/2005/8/layout/venn1"/>
    <dgm:cxn modelId="{E5D9473B-44D6-4E3C-9788-320C524D8676}" type="presParOf" srcId="{853A2E46-9E89-4C12-B308-2BF5EE6BBA99}" destId="{D494AF7B-AF86-4CE8-A640-F2ECC0F999EC}" srcOrd="3" destOrd="0" presId="urn:microsoft.com/office/officeart/2005/8/layout/venn1"/>
    <dgm:cxn modelId="{4550CA48-B498-4EFB-BCA5-BDE2F422D208}" type="presParOf" srcId="{853A2E46-9E89-4C12-B308-2BF5EE6BBA99}" destId="{2860AA11-544F-45C1-8786-D0D0E4BDB274}" srcOrd="4" destOrd="0" presId="urn:microsoft.com/office/officeart/2005/8/layout/venn1"/>
    <dgm:cxn modelId="{57DD3BF8-659E-4E96-93B5-6D23A26107FB}" type="presParOf" srcId="{853A2E46-9E89-4C12-B308-2BF5EE6BBA99}" destId="{CFC78EDB-DAAA-4B9A-9541-57C304B87C95}" srcOrd="5" destOrd="0" presId="urn:microsoft.com/office/officeart/2005/8/layout/venn1"/>
    <dgm:cxn modelId="{A4156CBE-9138-4C78-AC4B-05E5492EA81E}" type="presParOf" srcId="{853A2E46-9E89-4C12-B308-2BF5EE6BBA99}" destId="{3B5C0879-CEB4-492B-8F79-DA63EC999301}" srcOrd="6" destOrd="0" presId="urn:microsoft.com/office/officeart/2005/8/layout/venn1"/>
    <dgm:cxn modelId="{62133982-C902-482C-8A25-649AB5AD47AB}" type="presParOf" srcId="{853A2E46-9E89-4C12-B308-2BF5EE6BBA99}" destId="{370E4F19-DF47-4744-8160-22ED75468707}" srcOrd="7" destOrd="0" presId="urn:microsoft.com/office/officeart/2005/8/layout/venn1"/>
    <dgm:cxn modelId="{DAC9A0A4-1EE9-473D-8354-BD2B9A28B50E}" type="presParOf" srcId="{853A2E46-9E89-4C12-B308-2BF5EE6BBA99}" destId="{7C2AAADC-5260-4681-B3F6-A53034ACDA96}" srcOrd="8" destOrd="0" presId="urn:microsoft.com/office/officeart/2005/8/layout/venn1"/>
    <dgm:cxn modelId="{9F385163-E0AC-412A-9F00-7FBDED7E28AD}" type="presParOf" srcId="{853A2E46-9E89-4C12-B308-2BF5EE6BBA99}" destId="{2CF2D409-2EEF-4B35-9198-F0F01067C0B7}" srcOrd="9" destOrd="0" presId="urn:microsoft.com/office/officeart/2005/8/layout/venn1"/>
    <dgm:cxn modelId="{ABCB6438-DC36-4B64-865A-0AEF216AEF1F}" type="presParOf" srcId="{853A2E46-9E89-4C12-B308-2BF5EE6BBA99}" destId="{1CE2E3CB-40AB-40C0-AB5C-E5C63DFB9AF0}" srcOrd="10" destOrd="0" presId="urn:microsoft.com/office/officeart/2005/8/layout/venn1"/>
    <dgm:cxn modelId="{F7A3CFC0-5618-4E1A-8006-2DC0CCB4E473}" type="presParOf" srcId="{853A2E46-9E89-4C12-B308-2BF5EE6BBA99}" destId="{4D8C86A1-6D42-4856-A6DB-8309BB464EC2}" srcOrd="11" destOrd="0" presId="urn:microsoft.com/office/officeart/2005/8/layout/venn1"/>
    <dgm:cxn modelId="{FB4DFB8C-F5BC-4391-BB52-8EEDB9224789}" type="presParOf" srcId="{853A2E46-9E89-4C12-B308-2BF5EE6BBA99}" destId="{F6FCBF42-1D0B-4176-9E64-B839AE57501F}" srcOrd="12" destOrd="0" presId="urn:microsoft.com/office/officeart/2005/8/layout/venn1"/>
    <dgm:cxn modelId="{019F8827-1808-4617-B01B-B423BC5C383B}" type="presParOf" srcId="{853A2E46-9E89-4C12-B308-2BF5EE6BBA99}" destId="{6A01CA57-C755-4D70-926A-3F022F383E95}" srcOrd="13"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6" name="Rectangle 3"/>
          <p:cNvSpPr>
            <a:spLocks noGrp="1" noRot="1" noChangeAspect="1" noChangeArrowheads="1"/>
          </p:cNvSpPr>
          <p:nvPr>
            <p:ph type="sldImg"/>
          </p:nvPr>
        </p:nvSpPr>
        <p:spPr bwMode="auto">
          <a:xfrm>
            <a:off x="1106488" y="812800"/>
            <a:ext cx="5340350" cy="4003675"/>
          </a:xfrm>
          <a:prstGeom prst="rect">
            <a:avLst/>
          </a:prstGeom>
          <a:noFill/>
          <a:ln w="9525">
            <a:noFill/>
            <a:round/>
            <a:headEnd/>
            <a:tailEnd/>
          </a:ln>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1FC44E0F-8843-4957-A79B-03C62C9D8F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6482F59A-A1F6-40B3-9259-9A56E8C01F5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8D983B19-C5FD-43E1-8CDB-18B08637E034}"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58467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3238" y="301625"/>
            <a:ext cx="6648450" cy="5846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58A6465E-8833-4E7F-BB05-F0DA2814A2E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90DFC1F9-6CDE-4D2D-BAF8-F747257A733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69B94DE5-BDCB-4C1F-99B6-C59D12558B8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3238" y="1768475"/>
            <a:ext cx="4456112"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11750" y="1768475"/>
            <a:ext cx="44577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5DBB0F4D-2599-4C3B-839C-E04F340297E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8A647A21-485C-4D39-9C5E-A3A43CED313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1F16B899-5905-4E15-AE23-63A5E07CF74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282F0E23-4933-4CA4-87A3-87A19121FE7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450BFF9E-2145-466F-BE14-F47F06F93B6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6D56E66A-5E6A-48AF-9A99-889CF18595D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95263" y="30163"/>
            <a:ext cx="9805987"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503238" y="1768475"/>
            <a:ext cx="9066212" cy="4379913"/>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448050"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7227888"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503238" y="6886575"/>
            <a:ext cx="2343150"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09BC8FEF-5C33-417A-A4D7-AC0F56E877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59296" y="395462"/>
            <a:ext cx="7489528" cy="576063"/>
          </a:xfrm>
        </p:spPr>
        <p:txBody>
          <a:bodyPr/>
          <a:lstStyle/>
          <a:p>
            <a:pPr eaLnBrk="1"/>
            <a:r>
              <a:rPr lang="en-IN" sz="3200" b="1" dirty="0" smtClean="0">
                <a:solidFill>
                  <a:schemeClr val="accent6">
                    <a:lumMod val="50000"/>
                  </a:schemeClr>
                </a:solidFill>
                <a:latin typeface="Times New Roman" pitchFamily="18" charset="0"/>
                <a:cs typeface="Times New Roman" pitchFamily="18" charset="0"/>
              </a:rPr>
              <a:t>Livestock &amp; Poultry Management</a:t>
            </a:r>
            <a:endParaRPr lang="en-IN" altLang="en-US" sz="3200" dirty="0" smtClean="0">
              <a:solidFill>
                <a:schemeClr val="accent6">
                  <a:lumMod val="50000"/>
                </a:schemeClr>
              </a:solidFill>
              <a:latin typeface="Times New Roman" pitchFamily="18" charset="0"/>
              <a:cs typeface="Times New Roman" pitchFamily="18" charset="0"/>
            </a:endParaRPr>
          </a:p>
        </p:txBody>
      </p:sp>
      <p:sp>
        <p:nvSpPr>
          <p:cNvPr id="2051" name="Subtitle 2"/>
          <p:cNvSpPr>
            <a:spLocks noGrp="1"/>
          </p:cNvSpPr>
          <p:nvPr>
            <p:ph type="subTitle" idx="1"/>
          </p:nvPr>
        </p:nvSpPr>
        <p:spPr>
          <a:xfrm>
            <a:off x="1727200" y="3203575"/>
            <a:ext cx="7777163" cy="3313113"/>
          </a:xfrm>
        </p:spPr>
        <p:txBody>
          <a:bodyPr/>
          <a:lstStyle/>
          <a:p>
            <a:pPr eaLnBrk="1"/>
            <a:r>
              <a:rPr lang="en-IN" altLang="en-US" smtClean="0"/>
              <a:t>     </a:t>
            </a:r>
          </a:p>
        </p:txBody>
      </p:sp>
      <p:sp>
        <p:nvSpPr>
          <p:cNvPr id="4" name="TextBox 3"/>
          <p:cNvSpPr txBox="1">
            <a:spLocks noChangeArrowheads="1"/>
          </p:cNvSpPr>
          <p:nvPr/>
        </p:nvSpPr>
        <p:spPr bwMode="auto">
          <a:xfrm>
            <a:off x="1151880" y="2771775"/>
            <a:ext cx="8154045" cy="2246769"/>
          </a:xfrm>
          <a:prstGeom prst="rect">
            <a:avLst/>
          </a:prstGeom>
          <a:noFill/>
          <a:ln w="9525">
            <a:noFill/>
            <a:miter lim="800000"/>
            <a:headEnd/>
            <a:tailEnd/>
          </a:ln>
        </p:spPr>
        <p:txBody>
          <a:bodyPr wrap="square">
            <a:spAutoFit/>
          </a:bodyPr>
          <a:lstStyle/>
          <a:p>
            <a:pPr algn="ctr"/>
            <a:r>
              <a:rPr lang="en-IN" altLang="en-US" sz="2800" b="1" dirty="0" smtClean="0">
                <a:solidFill>
                  <a:schemeClr val="tx1"/>
                </a:solidFill>
                <a:latin typeface="Times New Roman" pitchFamily="18" charset="0"/>
                <a:cs typeface="Times New Roman" pitchFamily="18" charset="0"/>
              </a:rPr>
              <a:t>ASAP2101(2-1-0)</a:t>
            </a:r>
            <a:r>
              <a:rPr lang="en-IN" altLang="en-US" sz="2800" dirty="0" smtClean="0">
                <a:solidFill>
                  <a:schemeClr val="tx1"/>
                </a:solidFill>
              </a:rPr>
              <a:t>     </a:t>
            </a:r>
            <a:endParaRPr lang="en-IN" altLang="en-US" sz="2800" dirty="0">
              <a:solidFill>
                <a:schemeClr val="tx1"/>
              </a:solidFill>
            </a:endParaRPr>
          </a:p>
          <a:p>
            <a:pPr algn="ctr"/>
            <a:endParaRPr lang="en-IN" sz="2800" b="1" dirty="0">
              <a:solidFill>
                <a:schemeClr val="tx1"/>
              </a:solidFill>
              <a:latin typeface="Times New Roman" pitchFamily="18" charset="0"/>
              <a:cs typeface="Times New Roman" pitchFamily="18" charset="0"/>
            </a:endParaRPr>
          </a:p>
          <a:p>
            <a:pPr algn="ctr"/>
            <a:r>
              <a:rPr lang="en-IN" sz="2800" b="1" dirty="0">
                <a:solidFill>
                  <a:schemeClr val="tx1"/>
                </a:solidFill>
                <a:latin typeface="Times New Roman" pitchFamily="18" charset="0"/>
                <a:cs typeface="Times New Roman" pitchFamily="18" charset="0"/>
              </a:rPr>
              <a:t>Session: 1</a:t>
            </a:r>
          </a:p>
          <a:p>
            <a:pPr algn="ctr"/>
            <a:endParaRPr lang="en-IN" sz="2800" b="1" dirty="0">
              <a:solidFill>
                <a:srgbClr val="FF0000"/>
              </a:solidFill>
              <a:latin typeface="Times New Roman" pitchFamily="18" charset="0"/>
              <a:cs typeface="Times New Roman" pitchFamily="18" charset="0"/>
            </a:endParaRPr>
          </a:p>
          <a:p>
            <a:pPr algn="ctr"/>
            <a:r>
              <a:rPr lang="en-IN" sz="2800" b="1" dirty="0" smtClean="0">
                <a:solidFill>
                  <a:srgbClr val="FF0000"/>
                </a:solidFill>
                <a:latin typeface="Times New Roman" pitchFamily="18" charset="0"/>
                <a:cs typeface="Times New Roman" pitchFamily="18" charset="0"/>
              </a:rPr>
              <a:t>Role of livestock in the national economy</a:t>
            </a:r>
            <a:endParaRPr lang="en-I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96842" y="2279639"/>
            <a:ext cx="9230163" cy="480810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539718" y="779441"/>
            <a:ext cx="8786873" cy="64579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42471" y="2302833"/>
            <a:ext cx="9041246" cy="383445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396974" y="1065193"/>
            <a:ext cx="8001056" cy="583193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896908" y="2279639"/>
          <a:ext cx="82296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2254230" y="301625"/>
            <a:ext cx="7315220" cy="1477948"/>
          </a:xfrm>
        </p:spPr>
        <p:txBody>
          <a:bodyPr>
            <a:normAutofit fontScale="90000"/>
          </a:bodyPr>
          <a:lstStyle/>
          <a:p>
            <a:r>
              <a:rPr lang="en-US" dirty="0" smtClean="0">
                <a:latin typeface="Times New Roman" pitchFamily="18" charset="0"/>
                <a:cs typeface="Times New Roman" pitchFamily="18" charset="0"/>
              </a:rPr>
              <a:t>Contribution of livestock/ livestock sector in Indian economy</a:t>
            </a: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54" y="301625"/>
            <a:ext cx="7458096" cy="1257300"/>
          </a:xfrm>
        </p:spPr>
        <p:txBody>
          <a:bodyPr/>
          <a:lstStyle/>
          <a:p>
            <a:r>
              <a:rPr lang="en-US" dirty="0" smtClean="0"/>
              <a:t>Challenges faced by Livestock sector</a:t>
            </a:r>
            <a:endParaRPr lang="en-US" dirty="0"/>
          </a:p>
        </p:txBody>
      </p:sp>
      <p:sp>
        <p:nvSpPr>
          <p:cNvPr id="4" name="Content Placeholder 2"/>
          <p:cNvSpPr>
            <a:spLocks noGrp="1"/>
          </p:cNvSpPr>
          <p:nvPr>
            <p:ph idx="1"/>
          </p:nvPr>
        </p:nvSpPr>
        <p:spPr>
          <a:xfrm>
            <a:off x="1968478" y="1768475"/>
            <a:ext cx="7600972" cy="4379913"/>
          </a:xfrm>
        </p:spPr>
        <p:txBody>
          <a:bodyPr>
            <a:normAutofit fontScale="92500" lnSpcReduction="10000"/>
          </a:bodyPr>
          <a:lstStyle/>
          <a:p>
            <a:pPr>
              <a:buFont typeface="Arial" pitchFamily="34" charset="0"/>
              <a:buChar char="•"/>
            </a:pPr>
            <a:r>
              <a:rPr lang="en-US" dirty="0" smtClean="0"/>
              <a:t>Improving the productivity of farm animals is one of the major challenges. </a:t>
            </a:r>
          </a:p>
          <a:p>
            <a:pPr>
              <a:buFont typeface="Arial" pitchFamily="34" charset="0"/>
              <a:buChar char="•"/>
            </a:pPr>
            <a:r>
              <a:rPr lang="en-US" dirty="0" smtClean="0"/>
              <a:t>The frequent outbreaks of diseases like Foot and Mouth Diseases, Black Quarter etc. continue to affect livestock health and lowers productivity. </a:t>
            </a:r>
          </a:p>
          <a:p>
            <a:pPr>
              <a:buFont typeface="Arial" pitchFamily="34" charset="0"/>
              <a:buChar char="•"/>
            </a:pPr>
            <a:r>
              <a:rPr lang="en-US" dirty="0" smtClean="0"/>
              <a:t>The indigenous or native stock has a poor performance relative to highly selected commercial lines but they have the ability to survive in challenging environments </a:t>
            </a:r>
          </a:p>
          <a:p>
            <a:pPr>
              <a:buFont typeface="Arial" pitchFamily="34" charset="0"/>
              <a:buChar cha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8478" y="850879"/>
            <a:ext cx="7423138" cy="6083327"/>
          </a:xfrm>
        </p:spPr>
        <p:txBody>
          <a:bodyPr/>
          <a:lstStyle/>
          <a:p>
            <a:pPr algn="just">
              <a:buFont typeface="Arial" pitchFamily="34" charset="0"/>
              <a:buChar char="•"/>
            </a:pPr>
            <a:r>
              <a:rPr lang="en-US" sz="2800" dirty="0" smtClean="0">
                <a:latin typeface="Times New Roman" pitchFamily="18" charset="0"/>
                <a:cs typeface="Times New Roman" pitchFamily="18" charset="0"/>
              </a:rPr>
              <a:t>Promotion of indigenous high yielding cattle that are known for maintaining performance at higher ambient temperature is the need of time. </a:t>
            </a:r>
          </a:p>
          <a:p>
            <a:pPr algn="just">
              <a:buFont typeface="Arial" pitchFamily="34" charset="0"/>
              <a:buChar char="•"/>
            </a:pPr>
            <a:r>
              <a:rPr lang="en-US" sz="2800" dirty="0" smtClean="0">
                <a:latin typeface="Times New Roman" pitchFamily="18" charset="0"/>
                <a:cs typeface="Times New Roman" pitchFamily="18" charset="0"/>
              </a:rPr>
              <a:t>Limited artificial insemination services owing to a deficiency in quality </a:t>
            </a:r>
            <a:r>
              <a:rPr lang="en-US" sz="2800" dirty="0" err="1" smtClean="0">
                <a:latin typeface="Times New Roman" pitchFamily="18" charset="0"/>
                <a:cs typeface="Times New Roman" pitchFamily="18" charset="0"/>
              </a:rPr>
              <a:t>germplasm</a:t>
            </a:r>
            <a:r>
              <a:rPr lang="en-US" sz="2800" dirty="0" smtClean="0">
                <a:latin typeface="Times New Roman" pitchFamily="18" charset="0"/>
                <a:cs typeface="Times New Roman" pitchFamily="18" charset="0"/>
              </a:rPr>
              <a:t>, infrastructure and technical manpower coupled with poor conception rate following artificial insemination have been the major impediments. </a:t>
            </a:r>
          </a:p>
          <a:p>
            <a:pPr algn="just">
              <a:buFont typeface="Arial" pitchFamily="34" charset="0"/>
              <a:buChar char="•"/>
            </a:pPr>
            <a:r>
              <a:rPr lang="en-US" sz="2800" dirty="0" smtClean="0">
                <a:latin typeface="Times New Roman" pitchFamily="18" charset="0"/>
                <a:cs typeface="Times New Roman" pitchFamily="18" charset="0"/>
              </a:rPr>
              <a:t>Access to markets is critical to speed up commercialization of livestock production. Lack of access to markets may act as a disincentive to farmers to adopt improved technologies and quality inputs.</a:t>
            </a:r>
          </a:p>
          <a:p>
            <a:pPr>
              <a:buFont typeface="Arial" pitchFamily="34" charset="0"/>
              <a:buChar char="•"/>
            </a:pP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111354" y="1065193"/>
            <a:ext cx="7458096" cy="5440385"/>
          </a:xfrm>
        </p:spPr>
        <p:txBody>
          <a:bodyPr>
            <a:normAutofit fontScale="85000" lnSpcReduction="20000"/>
          </a:bodyPr>
          <a:lstStyle/>
          <a:p>
            <a:pPr>
              <a:buFont typeface="Arial" pitchFamily="34" charset="0"/>
              <a:buChar char="•"/>
            </a:pPr>
            <a:r>
              <a:rPr lang="en-US" dirty="0" smtClean="0">
                <a:latin typeface="Times New Roman" pitchFamily="18" charset="0"/>
                <a:cs typeface="Times New Roman" pitchFamily="18" charset="0"/>
              </a:rPr>
              <a:t>More than 50% of the marketable surplus is still handled by the unorganized sector</a:t>
            </a:r>
          </a:p>
          <a:p>
            <a:pPr>
              <a:buFont typeface="Arial" pitchFamily="34" charset="0"/>
              <a:buChar char="•"/>
            </a:pPr>
            <a:r>
              <a:rPr lang="en-US" dirty="0" smtClean="0">
                <a:latin typeface="Times New Roman" pitchFamily="18" charset="0"/>
                <a:cs typeface="Times New Roman" pitchFamily="18" charset="0"/>
              </a:rPr>
              <a:t>Meat and poultry products accounted for 83 percent of total export earnings </a:t>
            </a:r>
          </a:p>
          <a:p>
            <a:pPr>
              <a:buFont typeface="Arial" pitchFamily="34" charset="0"/>
              <a:buChar char="•"/>
            </a:pPr>
            <a:r>
              <a:rPr lang="en-US" dirty="0" smtClean="0">
                <a:latin typeface="Times New Roman" pitchFamily="18" charset="0"/>
                <a:cs typeface="Times New Roman" pitchFamily="18" charset="0"/>
              </a:rPr>
              <a:t>Except for poultry products and to some extent for milk, markets for livestock and livestock products are underdeveloped, irregular, uncertain and lack transparency. </a:t>
            </a:r>
          </a:p>
          <a:p>
            <a:pPr>
              <a:buFont typeface="Arial" pitchFamily="34" charset="0"/>
              <a:buChar char="•"/>
            </a:pPr>
            <a:r>
              <a:rPr lang="en-US" dirty="0" smtClean="0">
                <a:latin typeface="Times New Roman" pitchFamily="18" charset="0"/>
                <a:cs typeface="Times New Roman" pitchFamily="18" charset="0"/>
              </a:rPr>
              <a:t>Further, these are often dominated by informal market intermediaries who exploit the producers.</a:t>
            </a:r>
          </a:p>
          <a:p>
            <a:pPr>
              <a:buFont typeface="Arial" pitchFamily="34" charset="0"/>
              <a:buChar char="•"/>
            </a:pPr>
            <a:r>
              <a:rPr lang="en-US" dirty="0" smtClean="0">
                <a:latin typeface="Times New Roman" pitchFamily="18" charset="0"/>
                <a:cs typeface="Times New Roman" pitchFamily="18" charset="0"/>
              </a:rPr>
              <a:t>The scope of Bulls usage for draft purpose might decrease due to mechanization (Tractors). However, they can be used for transportation of feed and fodder by small marginal or landless farmers.</a:t>
            </a:r>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Prospects</a:t>
            </a:r>
            <a:endParaRPr lang="en-US" dirty="0"/>
          </a:p>
        </p:txBody>
      </p:sp>
      <p:sp>
        <p:nvSpPr>
          <p:cNvPr id="4" name="Content Placeholder 2"/>
          <p:cNvSpPr>
            <a:spLocks noGrp="1"/>
          </p:cNvSpPr>
          <p:nvPr>
            <p:ph idx="1"/>
          </p:nvPr>
        </p:nvSpPr>
        <p:spPr>
          <a:xfrm>
            <a:off x="2039916" y="1768475"/>
            <a:ext cx="7529534" cy="5011758"/>
          </a:xfrm>
        </p:spPr>
        <p:txBody>
          <a:bodyPr>
            <a:normAutofit fontScale="92500" lnSpcReduction="10000"/>
          </a:bodyPr>
          <a:lstStyle/>
          <a:p>
            <a:pPr algn="just">
              <a:buFont typeface="Arial" pitchFamily="34" charset="0"/>
              <a:buChar char="•"/>
            </a:pPr>
            <a:r>
              <a:rPr lang="en-US" dirty="0" smtClean="0">
                <a:latin typeface="Times New Roman" pitchFamily="18" charset="0"/>
                <a:cs typeface="Times New Roman" pitchFamily="18" charset="0"/>
              </a:rPr>
              <a:t>Besides, providing great potential and outstanding contribution to the agricultural sector over the past years, the livestock sector is performing well in the manner of production, value addition and export of different livestock products. </a:t>
            </a:r>
          </a:p>
          <a:p>
            <a:pPr algn="just">
              <a:buFont typeface="Arial" pitchFamily="34" charset="0"/>
              <a:buChar char="•"/>
            </a:pPr>
            <a:r>
              <a:rPr lang="en-US" dirty="0" smtClean="0">
                <a:latin typeface="Times New Roman" pitchFamily="18" charset="0"/>
                <a:cs typeface="Times New Roman" pitchFamily="18" charset="0"/>
              </a:rPr>
              <a:t>Livestock helps in women empowerment and provides livelihood to many marginal farmers. </a:t>
            </a:r>
          </a:p>
          <a:p>
            <a:pPr algn="just">
              <a:buFont typeface="Arial" pitchFamily="34" charset="0"/>
              <a:buChar char="•"/>
            </a:pPr>
            <a:r>
              <a:rPr lang="en-US" dirty="0" smtClean="0">
                <a:latin typeface="Times New Roman" pitchFamily="18" charset="0"/>
                <a:cs typeface="Times New Roman" pitchFamily="18" charset="0"/>
              </a:rPr>
              <a:t>Both the national economy as well as the socio economic growth of rural India is backed by the livestock sector.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39916" y="922317"/>
            <a:ext cx="7529534" cy="6000792"/>
          </a:xfrm>
        </p:spPr>
        <p:txBody>
          <a:bodyPr>
            <a:normAutofit/>
          </a:bodyPr>
          <a:lstStyle/>
          <a:p>
            <a:pPr algn="just">
              <a:buFont typeface="Arial" pitchFamily="34" charset="0"/>
              <a:buChar char="•"/>
            </a:pPr>
            <a:r>
              <a:rPr lang="en-US" dirty="0" smtClean="0">
                <a:latin typeface="Times New Roman" pitchFamily="18" charset="0"/>
                <a:cs typeface="Times New Roman" pitchFamily="18" charset="0"/>
              </a:rPr>
              <a:t>So, in general we can clearly mention that the role of livestock is immortal and immense in today’s scenario and in the coming future. </a:t>
            </a:r>
          </a:p>
          <a:p>
            <a:pPr algn="just">
              <a:buFont typeface="Arial" pitchFamily="34" charset="0"/>
              <a:buChar char="•"/>
            </a:pPr>
            <a:r>
              <a:rPr lang="en-US" dirty="0" smtClean="0">
                <a:latin typeface="Times New Roman" pitchFamily="18" charset="0"/>
                <a:cs typeface="Times New Roman" pitchFamily="18" charset="0"/>
              </a:rPr>
              <a:t>It is going to pump up the socio- economic status of the rural families and hence secure the national food and economic security. </a:t>
            </a:r>
          </a:p>
          <a:p>
            <a:pPr algn="just">
              <a:buFont typeface="Arial" pitchFamily="34" charset="0"/>
              <a:buChar char="•"/>
            </a:pPr>
            <a:r>
              <a:rPr lang="en-US" dirty="0" smtClean="0">
                <a:latin typeface="Times New Roman" pitchFamily="18" charset="0"/>
                <a:cs typeface="Times New Roman" pitchFamily="18" charset="0"/>
              </a:rPr>
              <a:t>Livestock is already catering the various employment opportunities and the day is not far when livestock will be an essential asset for every agricultural farmer.</a:t>
            </a:r>
          </a:p>
          <a:p>
            <a:pPr>
              <a:buFont typeface="Arial" pitchFamily="34" charset="0"/>
              <a:buChar char="•"/>
            </a:pP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9916" y="2279639"/>
            <a:ext cx="7500990" cy="4071966"/>
          </a:xfrm>
        </p:spPr>
        <p:txBody>
          <a:bodyPr/>
          <a:lstStyle/>
          <a:p>
            <a:r>
              <a:rPr lang="en-US" dirty="0" smtClean="0">
                <a:latin typeface="Times New Roman" pitchFamily="18" charset="0"/>
                <a:cs typeface="Times New Roman" pitchFamily="18" charset="0"/>
              </a:rPr>
              <a:t>Live-stock: Property which is live</a:t>
            </a:r>
          </a:p>
          <a:p>
            <a:r>
              <a:rPr lang="en-US" dirty="0" smtClean="0">
                <a:latin typeface="Times New Roman" pitchFamily="18" charset="0"/>
                <a:cs typeface="Times New Roman" pitchFamily="18" charset="0"/>
              </a:rPr>
              <a:t>Broad sense – all animals and birds producing useful items for man</a:t>
            </a:r>
          </a:p>
          <a:p>
            <a:r>
              <a:rPr lang="en-US" dirty="0" smtClean="0">
                <a:latin typeface="Times New Roman" pitchFamily="18" charset="0"/>
                <a:cs typeface="Times New Roman" pitchFamily="18" charset="0"/>
              </a:rPr>
              <a:t>Narrow sense – all the mammal farm animals</a:t>
            </a:r>
          </a:p>
          <a:p>
            <a:r>
              <a:rPr lang="en-US" dirty="0" smtClean="0">
                <a:latin typeface="Times New Roman" pitchFamily="18" charset="0"/>
                <a:cs typeface="Times New Roman" pitchFamily="18" charset="0"/>
              </a:rPr>
              <a:t>Livestock- Cattle, Buffalo, Sheep, Goat, Swine, Horse, Camel, </a:t>
            </a:r>
            <a:r>
              <a:rPr lang="en-US" dirty="0" err="1" smtClean="0">
                <a:latin typeface="Times New Roman" pitchFamily="18" charset="0"/>
                <a:cs typeface="Times New Roman" pitchFamily="18" charset="0"/>
              </a:rPr>
              <a:t>Mithun</a:t>
            </a:r>
            <a:r>
              <a:rPr lang="en-US" dirty="0" smtClean="0">
                <a:latin typeface="Times New Roman" pitchFamily="18" charset="0"/>
                <a:cs typeface="Times New Roman" pitchFamily="18" charset="0"/>
              </a:rPr>
              <a:t> and Yak</a:t>
            </a:r>
          </a:p>
          <a:p>
            <a:r>
              <a:rPr lang="en-US" dirty="0" smtClean="0">
                <a:latin typeface="Times New Roman" pitchFamily="18" charset="0"/>
                <a:cs typeface="Times New Roman" pitchFamily="18" charset="0"/>
              </a:rPr>
              <a:t>Poultry </a:t>
            </a:r>
            <a:r>
              <a:rPr lang="en-US" dirty="0" smtClean="0">
                <a:latin typeface="Times New Roman" pitchFamily="18" charset="0"/>
                <a:cs typeface="Times New Roman" pitchFamily="18" charset="0"/>
              </a:rPr>
              <a:t>– Broilers and Layers (Chicken), Quails, Ducks, Goose, Turkey and Emu</a:t>
            </a:r>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2325668" y="636565"/>
            <a:ext cx="8229600" cy="1066800"/>
          </a:xfrm>
        </p:spPr>
        <p:txBody>
          <a:bodyPr/>
          <a:lstStyle/>
          <a:p>
            <a:pPr algn="just"/>
            <a:r>
              <a:rPr lang="en-US" dirty="0" smtClean="0">
                <a:latin typeface="Times New Roman" pitchFamily="18" charset="0"/>
                <a:cs typeface="Times New Roman" pitchFamily="18" charset="0"/>
              </a:rPr>
              <a:t>Livestock and Poultry</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4208" y="3565523"/>
            <a:ext cx="2079112" cy="1446550"/>
          </a:xfrm>
          <a:prstGeom prst="rect">
            <a:avLst/>
          </a:prstGeom>
          <a:noFill/>
        </p:spPr>
        <p:txBody>
          <a:bodyPr wrap="square" rtlCol="0">
            <a:spAutoFit/>
          </a:bodyPr>
          <a:lstStyle/>
          <a:p>
            <a:r>
              <a:rPr lang="en-IN" sz="4400" dirty="0" smtClean="0">
                <a:solidFill>
                  <a:schemeClr val="accent6">
                    <a:lumMod val="50000"/>
                  </a:schemeClr>
                </a:solidFill>
                <a:latin typeface="AR BERKLEY" pitchFamily="2" charset="0"/>
              </a:rPr>
              <a:t>Thank you</a:t>
            </a:r>
            <a:endParaRPr lang="en-IN" dirty="0">
              <a:solidFill>
                <a:schemeClr val="accent6">
                  <a:lumMod val="50000"/>
                </a:schemeClr>
              </a:solidFill>
              <a:latin typeface="AR BERKLEY" pitchFamily="2" charset="0"/>
            </a:endParaRPr>
          </a:p>
        </p:txBody>
      </p:sp>
      <p:grpSp>
        <p:nvGrpSpPr>
          <p:cNvPr id="3" name="Group 2"/>
          <p:cNvGrpSpPr/>
          <p:nvPr/>
        </p:nvGrpSpPr>
        <p:grpSpPr>
          <a:xfrm>
            <a:off x="3397238" y="2493953"/>
            <a:ext cx="3340971" cy="3340971"/>
            <a:chOff x="2596176" y="1518623"/>
            <a:chExt cx="3340971" cy="3340971"/>
          </a:xfrm>
        </p:grpSpPr>
        <p:sp>
          <p:nvSpPr>
            <p:cNvPr id="4" name=" 3"/>
            <p:cNvSpPr/>
            <p:nvPr/>
          </p:nvSpPr>
          <p:spPr>
            <a:xfrm>
              <a:off x="2596176" y="1518623"/>
              <a:ext cx="3340971" cy="3340971"/>
            </a:xfrm>
            <a:prstGeom prst="gear9">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 name=" 4"/>
            <p:cNvSpPr/>
            <p:nvPr/>
          </p:nvSpPr>
          <p:spPr>
            <a:xfrm>
              <a:off x="3267858" y="2301232"/>
              <a:ext cx="1997607" cy="1717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2000250" rtl="0">
                <a:lnSpc>
                  <a:spcPct val="90000"/>
                </a:lnSpc>
                <a:spcBef>
                  <a:spcPct val="0"/>
                </a:spcBef>
                <a:spcAft>
                  <a:spcPct val="35000"/>
                </a:spcAft>
              </a:pPr>
              <a:r>
                <a:rPr lang="en-US" sz="4500" kern="1200" dirty="0" smtClean="0">
                  <a:solidFill>
                    <a:schemeClr val="accent1">
                      <a:lumMod val="40000"/>
                      <a:lumOff val="60000"/>
                    </a:schemeClr>
                  </a:solidFill>
                  <a:latin typeface="Snap ITC" pitchFamily="82" charset="0"/>
                </a:rPr>
                <a:t>Thank you</a:t>
              </a:r>
              <a:endParaRPr lang="en-US" sz="4500" kern="1200" dirty="0">
                <a:solidFill>
                  <a:schemeClr val="accent1">
                    <a:lumMod val="40000"/>
                    <a:lumOff val="60000"/>
                  </a:schemeClr>
                </a:solidFill>
                <a:latin typeface="Snap ITC" pitchFamily="82"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shaea.com"/>
          <p:cNvPicPr>
            <a:picLocks noChangeAspect="1" noChangeArrowheads="1"/>
          </p:cNvPicPr>
          <p:nvPr/>
        </p:nvPicPr>
        <p:blipFill>
          <a:blip r:embed="rId2"/>
          <a:srcRect/>
          <a:stretch>
            <a:fillRect/>
          </a:stretch>
        </p:blipFill>
        <p:spPr bwMode="auto">
          <a:xfrm>
            <a:off x="1897040" y="1350945"/>
            <a:ext cx="7405738" cy="5359416"/>
          </a:xfrm>
          <a:prstGeom prst="rect">
            <a:avLst/>
          </a:prstGeom>
          <a:noFill/>
          <a:ln w="9525">
            <a:noFill/>
            <a:round/>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idx="1"/>
          </p:nvPr>
        </p:nvSpPr>
        <p:spPr bwMode="auto">
          <a:xfrm>
            <a:off x="1825602" y="1768475"/>
            <a:ext cx="7743848" cy="4726006"/>
          </a:xfrm>
          <a:prstGeom prst="rect">
            <a:avLst/>
          </a:prstGeom>
          <a:noFill/>
          <a:ln w="9525">
            <a:noFill/>
            <a:round/>
            <a:headEnd/>
            <a:tailEnd/>
          </a:ln>
        </p:spPr>
        <p:txBody>
          <a:bodyPr vert="horz" wrap="square" lIns="0" tIns="28440" rIns="0" bIns="0" numCol="1" anchor="t" anchorCtr="0" compatLnSpc="1">
            <a:prstTxWarp prst="textNoShape">
              <a:avLst/>
            </a:prstTxWarp>
            <a:normAutofit fontScale="85000" lnSpcReduction="20000"/>
          </a:bodyPr>
          <a:lstStyle/>
          <a:p>
            <a:pPr marL="342900" marR="0" lvl="0" indent="-342900" algn="just" defTabSz="449263" rtl="0" eaLnBrk="0" fontAlgn="base" latinLnBrk="0" hangingPunct="0">
              <a:lnSpc>
                <a:spcPct val="93000"/>
              </a:lnSpc>
              <a:spcBef>
                <a:spcPts val="1425"/>
              </a:spcBef>
              <a:spcAft>
                <a:spcPct val="0"/>
              </a:spcAft>
              <a:buClr>
                <a:srgbClr val="000000"/>
              </a:buClr>
              <a:buSzPct val="100000"/>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India’s livestock sector is one of the largest in the world. </a:t>
            </a:r>
          </a:p>
          <a:p>
            <a:pPr marL="342900" marR="0" lvl="0" indent="-342900" algn="just" defTabSz="449263" rtl="0" eaLnBrk="0" fontAlgn="base" latinLnBrk="0" hangingPunct="0">
              <a:lnSpc>
                <a:spcPct val="93000"/>
              </a:lnSpc>
              <a:spcBef>
                <a:spcPts val="1425"/>
              </a:spcBef>
              <a:spcAft>
                <a:spcPct val="0"/>
              </a:spcAft>
              <a:buClr>
                <a:srgbClr val="000000"/>
              </a:buClr>
              <a:buSzPct val="100000"/>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Livestock sector plays an important role in Indian economy and also, in the social development of rural households. </a:t>
            </a:r>
          </a:p>
          <a:p>
            <a:pPr marL="342900" marR="0" lvl="0" indent="-342900" algn="just" defTabSz="449263" rtl="0" eaLnBrk="0" fontAlgn="base" latinLnBrk="0" hangingPunct="0">
              <a:lnSpc>
                <a:spcPct val="93000"/>
              </a:lnSpc>
              <a:spcBef>
                <a:spcPts val="1425"/>
              </a:spcBef>
              <a:spcAft>
                <a:spcPct val="0"/>
              </a:spcAft>
              <a:buClr>
                <a:srgbClr val="000000"/>
              </a:buClr>
              <a:buSzPct val="100000"/>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The livestock sector plays a critical role in agricultural economics, in the rural economy, particularly by providing employment to marginalized small farmers and agricultural workers. </a:t>
            </a:r>
          </a:p>
          <a:p>
            <a:pPr marL="342900" marR="0" lvl="0" indent="-342900" algn="just" defTabSz="449263" rtl="0" eaLnBrk="0" fontAlgn="base" latinLnBrk="0" hangingPunct="0">
              <a:lnSpc>
                <a:spcPct val="93000"/>
              </a:lnSpc>
              <a:spcBef>
                <a:spcPts val="1425"/>
              </a:spcBef>
              <a:spcAft>
                <a:spcPct val="0"/>
              </a:spcAft>
              <a:buClr>
                <a:srgbClr val="000000"/>
              </a:buClr>
              <a:buSzPct val="100000"/>
              <a:buFont typeface="Arial" pitchFamily="34" charset="0"/>
              <a:buChar char="•"/>
              <a:tabLst/>
              <a:defRPr/>
            </a:pP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It also provides employment and an income and livelihood for landless workers and an additional source of income for families through the employment of women.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11288" y="1768475"/>
            <a:ext cx="7958162" cy="4379913"/>
          </a:xfrm>
        </p:spPr>
        <p:txBody>
          <a:bodyPr>
            <a:normAutofit fontScale="92500" lnSpcReduction="10000"/>
          </a:bodyPr>
          <a:lstStyle/>
          <a:p>
            <a:pPr algn="just">
              <a:buFont typeface="Arial" pitchFamily="34" charset="0"/>
              <a:buChar char="•"/>
            </a:pPr>
            <a:r>
              <a:rPr lang="en-US" dirty="0" smtClean="0">
                <a:latin typeface="Times New Roman" pitchFamily="18" charset="0"/>
                <a:cs typeface="Times New Roman" pitchFamily="18" charset="0"/>
              </a:rPr>
              <a:t>The livestock sector played a vital role in the development of India. </a:t>
            </a:r>
          </a:p>
          <a:p>
            <a:pPr algn="just">
              <a:buFont typeface="Arial" pitchFamily="34" charset="0"/>
              <a:buChar char="•"/>
            </a:pPr>
            <a:r>
              <a:rPr lang="en-US" dirty="0" smtClean="0">
                <a:latin typeface="Times New Roman" pitchFamily="18" charset="0"/>
                <a:cs typeface="Times New Roman" pitchFamily="18" charset="0"/>
              </a:rPr>
              <a:t>Livestock sector contributes 4.11% Gross domestic product (GDP) and 25.6% of total Agriculture GDP. </a:t>
            </a:r>
          </a:p>
          <a:p>
            <a:pPr algn="just">
              <a:buFont typeface="Arial" pitchFamily="34" charset="0"/>
              <a:buChar char="•"/>
            </a:pPr>
            <a:r>
              <a:rPr lang="en-US" dirty="0" smtClean="0">
                <a:latin typeface="Times New Roman" pitchFamily="18" charset="0"/>
                <a:cs typeface="Times New Roman" pitchFamily="18" charset="0"/>
              </a:rPr>
              <a:t>There was an increased growth of Livestock share in the agricultural sector GDP over the past decade due to the growing demand for livestock products driven by income and population growth and urbanization. </a:t>
            </a:r>
          </a:p>
          <a:p>
            <a:pPr algn="just">
              <a:buFont typeface="Arial" pitchFamily="34" charset="0"/>
              <a:buChar char="•"/>
            </a:pP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Livestock census</a:t>
            </a:r>
            <a:endParaRPr lang="en-US" dirty="0"/>
          </a:p>
        </p:txBody>
      </p:sp>
      <p:sp>
        <p:nvSpPr>
          <p:cNvPr id="4" name="Content Placeholder 2"/>
          <p:cNvSpPr>
            <a:spLocks noGrp="1"/>
          </p:cNvSpPr>
          <p:nvPr>
            <p:ph idx="1"/>
          </p:nvPr>
        </p:nvSpPr>
        <p:spPr>
          <a:xfrm>
            <a:off x="1754164" y="1993887"/>
            <a:ext cx="7815286" cy="1939924"/>
          </a:xfrm>
        </p:spPr>
        <p:txBody>
          <a:bodyPr/>
          <a:lstStyle/>
          <a:p>
            <a:pPr indent="0" algn="just">
              <a:buNone/>
            </a:pPr>
            <a:r>
              <a:rPr lang="en-US" sz="2800" dirty="0" smtClean="0">
                <a:latin typeface="Times New Roman" pitchFamily="18" charset="0"/>
                <a:cs typeface="Times New Roman" pitchFamily="18" charset="0"/>
              </a:rPr>
              <a:t>35.94%-Cattle, 27.80%-Goat, 20.45%- Buffaloes, 13.87%- Sheep, 1.69%- Pigs, </a:t>
            </a:r>
            <a:r>
              <a:rPr lang="en-US" sz="2800" dirty="0" err="1" smtClean="0">
                <a:latin typeface="Times New Roman" pitchFamily="18" charset="0"/>
                <a:cs typeface="Times New Roman" pitchFamily="18" charset="0"/>
              </a:rPr>
              <a:t>Mithun</a:t>
            </a:r>
            <a:r>
              <a:rPr lang="en-US" sz="2800" dirty="0" smtClean="0">
                <a:latin typeface="Times New Roman" pitchFamily="18" charset="0"/>
                <a:cs typeface="Times New Roman" pitchFamily="18" charset="0"/>
              </a:rPr>
              <a:t>, Yaks, Horses, Ponies, Mules, Donkeys and Camels taken together contribute 0.23% of the total livestock</a:t>
            </a:r>
          </a:p>
          <a:p>
            <a:pPr indent="0" algn="just"/>
            <a:endParaRPr lang="en-US" sz="2800" dirty="0" smtClean="0">
              <a:latin typeface="Times New Roman" pitchFamily="18" charset="0"/>
              <a:cs typeface="Times New Roman" pitchFamily="18" charset="0"/>
            </a:endParaRPr>
          </a:p>
          <a:p>
            <a:pPr indent="0" algn="just"/>
            <a:endParaRPr lang="en-US" sz="28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3182924" y="3931974"/>
            <a:ext cx="4857784" cy="362770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96842" y="1565259"/>
            <a:ext cx="9223983" cy="554333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682594" y="1065193"/>
            <a:ext cx="9023747" cy="626033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611156" y="581966"/>
            <a:ext cx="9001188" cy="664165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729</Words>
  <Application>Microsoft Office PowerPoint</Application>
  <PresentationFormat>Custom</PresentationFormat>
  <Paragraphs>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Livestock &amp; Poultry Management</vt:lpstr>
      <vt:lpstr>Livestock and Poultry</vt:lpstr>
      <vt:lpstr>Slide 3</vt:lpstr>
      <vt:lpstr>Slide 4</vt:lpstr>
      <vt:lpstr>Slide 5</vt:lpstr>
      <vt:lpstr>20th Livestock census</vt:lpstr>
      <vt:lpstr>Slide 7</vt:lpstr>
      <vt:lpstr>Slide 8</vt:lpstr>
      <vt:lpstr>Slide 9</vt:lpstr>
      <vt:lpstr>Slide 10</vt:lpstr>
      <vt:lpstr>Slide 11</vt:lpstr>
      <vt:lpstr>Slide 12</vt:lpstr>
      <vt:lpstr>Slide 13</vt:lpstr>
      <vt:lpstr>Contribution of livestock/ livestock sector in Indian economy</vt:lpstr>
      <vt:lpstr>Challenges faced by Livestock sector</vt:lpstr>
      <vt:lpstr>Slide 16</vt:lpstr>
      <vt:lpstr>Slide 17</vt:lpstr>
      <vt:lpstr>Future Prospects</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HP</cp:lastModifiedBy>
  <cp:revision>20</cp:revision>
  <cp:lastPrinted>1601-01-01T00:00:00Z</cp:lastPrinted>
  <dcterms:created xsi:type="dcterms:W3CDTF">2018-01-17T07:28:50Z</dcterms:created>
  <dcterms:modified xsi:type="dcterms:W3CDTF">2023-07-10T05:42:38Z</dcterms:modified>
</cp:coreProperties>
</file>