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59" r:id="rId9"/>
    <p:sldId id="265" r:id="rId10"/>
    <p:sldId id="266" r:id="rId11"/>
    <p:sldId id="267"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579E73-D1A0-4D45-8309-421E8A7066F0}"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1382F-23CE-45E6-9E28-EA60F1E285B8}" type="slidenum">
              <a:rPr lang="en-US" smtClean="0"/>
              <a:t>‹#›</a:t>
            </a:fld>
            <a:endParaRPr lang="en-US"/>
          </a:p>
        </p:txBody>
      </p:sp>
    </p:spTree>
    <p:extLst>
      <p:ext uri="{BB962C8B-B14F-4D97-AF65-F5344CB8AC3E}">
        <p14:creationId xmlns:p14="http://schemas.microsoft.com/office/powerpoint/2010/main" val="277360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79E73-D1A0-4D45-8309-421E8A7066F0}"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1382F-23CE-45E6-9E28-EA60F1E285B8}" type="slidenum">
              <a:rPr lang="en-US" smtClean="0"/>
              <a:t>‹#›</a:t>
            </a:fld>
            <a:endParaRPr lang="en-US"/>
          </a:p>
        </p:txBody>
      </p:sp>
    </p:spTree>
    <p:extLst>
      <p:ext uri="{BB962C8B-B14F-4D97-AF65-F5344CB8AC3E}">
        <p14:creationId xmlns:p14="http://schemas.microsoft.com/office/powerpoint/2010/main" val="128889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79E73-D1A0-4D45-8309-421E8A7066F0}"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1382F-23CE-45E6-9E28-EA60F1E285B8}" type="slidenum">
              <a:rPr lang="en-US" smtClean="0"/>
              <a:t>‹#›</a:t>
            </a:fld>
            <a:endParaRPr lang="en-US"/>
          </a:p>
        </p:txBody>
      </p:sp>
    </p:spTree>
    <p:extLst>
      <p:ext uri="{BB962C8B-B14F-4D97-AF65-F5344CB8AC3E}">
        <p14:creationId xmlns:p14="http://schemas.microsoft.com/office/powerpoint/2010/main" val="69317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79E73-D1A0-4D45-8309-421E8A7066F0}"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1382F-23CE-45E6-9E28-EA60F1E285B8}" type="slidenum">
              <a:rPr lang="en-US" smtClean="0"/>
              <a:t>‹#›</a:t>
            </a:fld>
            <a:endParaRPr lang="en-US"/>
          </a:p>
        </p:txBody>
      </p:sp>
    </p:spTree>
    <p:extLst>
      <p:ext uri="{BB962C8B-B14F-4D97-AF65-F5344CB8AC3E}">
        <p14:creationId xmlns:p14="http://schemas.microsoft.com/office/powerpoint/2010/main" val="72392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579E73-D1A0-4D45-8309-421E8A7066F0}"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1382F-23CE-45E6-9E28-EA60F1E285B8}" type="slidenum">
              <a:rPr lang="en-US" smtClean="0"/>
              <a:t>‹#›</a:t>
            </a:fld>
            <a:endParaRPr lang="en-US"/>
          </a:p>
        </p:txBody>
      </p:sp>
    </p:spTree>
    <p:extLst>
      <p:ext uri="{BB962C8B-B14F-4D97-AF65-F5344CB8AC3E}">
        <p14:creationId xmlns:p14="http://schemas.microsoft.com/office/powerpoint/2010/main" val="330940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579E73-D1A0-4D45-8309-421E8A7066F0}"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1382F-23CE-45E6-9E28-EA60F1E285B8}" type="slidenum">
              <a:rPr lang="en-US" smtClean="0"/>
              <a:t>‹#›</a:t>
            </a:fld>
            <a:endParaRPr lang="en-US"/>
          </a:p>
        </p:txBody>
      </p:sp>
    </p:spTree>
    <p:extLst>
      <p:ext uri="{BB962C8B-B14F-4D97-AF65-F5344CB8AC3E}">
        <p14:creationId xmlns:p14="http://schemas.microsoft.com/office/powerpoint/2010/main" val="38073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579E73-D1A0-4D45-8309-421E8A7066F0}"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1382F-23CE-45E6-9E28-EA60F1E285B8}" type="slidenum">
              <a:rPr lang="en-US" smtClean="0"/>
              <a:t>‹#›</a:t>
            </a:fld>
            <a:endParaRPr lang="en-US"/>
          </a:p>
        </p:txBody>
      </p:sp>
    </p:spTree>
    <p:extLst>
      <p:ext uri="{BB962C8B-B14F-4D97-AF65-F5344CB8AC3E}">
        <p14:creationId xmlns:p14="http://schemas.microsoft.com/office/powerpoint/2010/main" val="228450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579E73-D1A0-4D45-8309-421E8A7066F0}"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1382F-23CE-45E6-9E28-EA60F1E285B8}" type="slidenum">
              <a:rPr lang="en-US" smtClean="0"/>
              <a:t>‹#›</a:t>
            </a:fld>
            <a:endParaRPr lang="en-US"/>
          </a:p>
        </p:txBody>
      </p:sp>
    </p:spTree>
    <p:extLst>
      <p:ext uri="{BB962C8B-B14F-4D97-AF65-F5344CB8AC3E}">
        <p14:creationId xmlns:p14="http://schemas.microsoft.com/office/powerpoint/2010/main" val="294036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79E73-D1A0-4D45-8309-421E8A7066F0}"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1382F-23CE-45E6-9E28-EA60F1E285B8}" type="slidenum">
              <a:rPr lang="en-US" smtClean="0"/>
              <a:t>‹#›</a:t>
            </a:fld>
            <a:endParaRPr lang="en-US"/>
          </a:p>
        </p:txBody>
      </p:sp>
    </p:spTree>
    <p:extLst>
      <p:ext uri="{BB962C8B-B14F-4D97-AF65-F5344CB8AC3E}">
        <p14:creationId xmlns:p14="http://schemas.microsoft.com/office/powerpoint/2010/main" val="5882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79E73-D1A0-4D45-8309-421E8A7066F0}"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1382F-23CE-45E6-9E28-EA60F1E285B8}" type="slidenum">
              <a:rPr lang="en-US" smtClean="0"/>
              <a:t>‹#›</a:t>
            </a:fld>
            <a:endParaRPr lang="en-US"/>
          </a:p>
        </p:txBody>
      </p:sp>
    </p:spTree>
    <p:extLst>
      <p:ext uri="{BB962C8B-B14F-4D97-AF65-F5344CB8AC3E}">
        <p14:creationId xmlns:p14="http://schemas.microsoft.com/office/powerpoint/2010/main" val="342713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79E73-D1A0-4D45-8309-421E8A7066F0}"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1382F-23CE-45E6-9E28-EA60F1E285B8}" type="slidenum">
              <a:rPr lang="en-US" smtClean="0"/>
              <a:t>‹#›</a:t>
            </a:fld>
            <a:endParaRPr lang="en-US"/>
          </a:p>
        </p:txBody>
      </p:sp>
    </p:spTree>
    <p:extLst>
      <p:ext uri="{BB962C8B-B14F-4D97-AF65-F5344CB8AC3E}">
        <p14:creationId xmlns:p14="http://schemas.microsoft.com/office/powerpoint/2010/main" val="385479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79E73-D1A0-4D45-8309-421E8A7066F0}" type="datetimeFigureOut">
              <a:rPr lang="en-US" smtClean="0"/>
              <a:t>3/27/2023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1382F-23CE-45E6-9E28-EA60F1E285B8}" type="slidenum">
              <a:rPr lang="en-US" smtClean="0"/>
              <a:t>‹#›</a:t>
            </a:fld>
            <a:endParaRPr lang="en-US"/>
          </a:p>
        </p:txBody>
      </p:sp>
    </p:spTree>
    <p:extLst>
      <p:ext uri="{BB962C8B-B14F-4D97-AF65-F5344CB8AC3E}">
        <p14:creationId xmlns:p14="http://schemas.microsoft.com/office/powerpoint/2010/main" val="1425310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der mainstreaming: A global strategy for achieving gender equality and  the empowerment of women and girls | Digital library: Publications | UN  Women – Headquar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32830" cy="6643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nder mainstreaming in all steps of a planning cyc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307" y="504967"/>
            <a:ext cx="7233314" cy="613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135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conceptual framework around CC and gender </a:t>
            </a:r>
            <a:r>
              <a:rPr lang="en-US" sz="3200" dirty="0" smtClean="0"/>
              <a:t>(</a:t>
            </a:r>
            <a:r>
              <a:rPr lang="en-US" sz="3200" dirty="0" err="1" smtClean="0"/>
              <a:t>Kristjanson</a:t>
            </a:r>
            <a:r>
              <a:rPr lang="en-US" sz="3200" dirty="0" smtClean="0"/>
              <a:t> et al., 2017)</a:t>
            </a:r>
            <a:endParaRPr lang="en-US" sz="3200" dirty="0"/>
          </a:p>
        </p:txBody>
      </p:sp>
      <p:sp>
        <p:nvSpPr>
          <p:cNvPr id="3" name="Content Placeholder 2"/>
          <p:cNvSpPr>
            <a:spLocks noGrp="1"/>
          </p:cNvSpPr>
          <p:nvPr>
            <p:ph idx="1"/>
          </p:nvPr>
        </p:nvSpPr>
        <p:spPr>
          <a:xfrm>
            <a:off x="619836" y="1525374"/>
            <a:ext cx="5262349" cy="4698005"/>
          </a:xfrm>
        </p:spPr>
        <p:txBody>
          <a:bodyPr>
            <a:normAutofit/>
          </a:bodyPr>
          <a:lstStyle/>
          <a:p>
            <a:pPr marL="0" indent="0">
              <a:buNone/>
            </a:pPr>
            <a:r>
              <a:rPr lang="en-US" dirty="0" smtClean="0"/>
              <a:t>include four main components;  </a:t>
            </a:r>
          </a:p>
          <a:p>
            <a:pPr>
              <a:buFont typeface="Wingdings" panose="05000000000000000000" pitchFamily="2" charset="2"/>
              <a:buChar char="ü"/>
            </a:pPr>
            <a:r>
              <a:rPr lang="en-US" i="1" dirty="0" smtClean="0"/>
              <a:t>climate signal</a:t>
            </a:r>
            <a:r>
              <a:rPr lang="en-US" dirty="0" smtClean="0"/>
              <a:t>, </a:t>
            </a:r>
          </a:p>
          <a:p>
            <a:pPr>
              <a:buFont typeface="Wingdings" panose="05000000000000000000" pitchFamily="2" charset="2"/>
              <a:buChar char="ü"/>
            </a:pPr>
            <a:r>
              <a:rPr lang="en-US" i="1" dirty="0" smtClean="0"/>
              <a:t>vulnerability context</a:t>
            </a:r>
            <a:r>
              <a:rPr lang="en-US" dirty="0"/>
              <a:t> </a:t>
            </a:r>
            <a:r>
              <a:rPr lang="en-US" dirty="0" smtClean="0"/>
              <a:t> </a:t>
            </a:r>
          </a:p>
          <a:p>
            <a:pPr>
              <a:buFont typeface="Wingdings" panose="05000000000000000000" pitchFamily="2" charset="2"/>
              <a:buChar char="ü"/>
            </a:pPr>
            <a:r>
              <a:rPr lang="en-US" i="1" dirty="0" smtClean="0"/>
              <a:t>adaptation arena </a:t>
            </a:r>
            <a:endParaRPr lang="en-US" dirty="0" smtClean="0"/>
          </a:p>
          <a:p>
            <a:pPr>
              <a:buFont typeface="Wingdings" panose="05000000000000000000" pitchFamily="2" charset="2"/>
              <a:buChar char="ü"/>
            </a:pPr>
            <a:r>
              <a:rPr lang="en-US" dirty="0" smtClean="0"/>
              <a:t> </a:t>
            </a:r>
            <a:r>
              <a:rPr lang="en-US" i="1" dirty="0" smtClean="0"/>
              <a:t>wellbeing outcomes</a:t>
            </a:r>
            <a:r>
              <a:rPr lang="en-US" dirty="0" smtClean="0"/>
              <a:t>.</a:t>
            </a:r>
          </a:p>
          <a:p>
            <a:endParaRPr lang="en-US" dirty="0"/>
          </a:p>
        </p:txBody>
      </p:sp>
      <p:pic>
        <p:nvPicPr>
          <p:cNvPr id="4" name="Picture 3"/>
          <p:cNvPicPr>
            <a:picLocks noChangeAspect="1"/>
          </p:cNvPicPr>
          <p:nvPr/>
        </p:nvPicPr>
        <p:blipFill rotWithShape="1">
          <a:blip r:embed="rId2"/>
          <a:srcRect l="50037" t="42584" r="8993" b="13613"/>
          <a:stretch/>
        </p:blipFill>
        <p:spPr>
          <a:xfrm>
            <a:off x="4244452" y="1992574"/>
            <a:ext cx="7547213" cy="4720584"/>
          </a:xfrm>
          <a:prstGeom prst="rect">
            <a:avLst/>
          </a:prstGeom>
        </p:spPr>
      </p:pic>
    </p:spTree>
    <p:extLst>
      <p:ext uri="{BB962C8B-B14F-4D97-AF65-F5344CB8AC3E}">
        <p14:creationId xmlns:p14="http://schemas.microsoft.com/office/powerpoint/2010/main" val="374309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4000" b="1" dirty="0" smtClean="0"/>
              <a:t>Example of conceptualized link between Food security and nutrition and gender </a:t>
            </a:r>
            <a:r>
              <a:rPr lang="en-US" dirty="0" smtClean="0"/>
              <a:t/>
            </a:r>
            <a:br>
              <a:rPr lang="en-US" dirty="0" smtClean="0"/>
            </a:br>
            <a:r>
              <a:rPr lang="en-US" sz="3100" dirty="0" smtClean="0"/>
              <a:t>(</a:t>
            </a:r>
            <a:r>
              <a:rPr lang="en-US" sz="3100" dirty="0" err="1" smtClean="0"/>
              <a:t>Jost</a:t>
            </a:r>
            <a:r>
              <a:rPr lang="en-US" sz="3100" dirty="0" smtClean="0"/>
              <a:t> et al., 2014 in CEPAL et al., 2018)</a:t>
            </a:r>
            <a:endParaRPr lang="en-US" sz="3100" dirty="0"/>
          </a:p>
        </p:txBody>
      </p:sp>
      <p:sp>
        <p:nvSpPr>
          <p:cNvPr id="6" name="Content Placeholder 5"/>
          <p:cNvSpPr>
            <a:spLocks noGrp="1"/>
          </p:cNvSpPr>
          <p:nvPr>
            <p:ph idx="1"/>
          </p:nvPr>
        </p:nvSpPr>
        <p:spPr/>
        <p:txBody>
          <a:bodyPr/>
          <a:lstStyle/>
          <a:p>
            <a:r>
              <a:rPr lang="en-US" dirty="0" smtClean="0"/>
              <a:t>a) Analyze gender differences in vulnerability and existing adaptation and mitigation strategies; </a:t>
            </a:r>
          </a:p>
          <a:p>
            <a:r>
              <a:rPr lang="en-US" dirty="0" smtClean="0"/>
              <a:t>b) Obtain data disaggregated by sex of access to productive resources, work, use of time, and group membership; </a:t>
            </a:r>
          </a:p>
          <a:p>
            <a:r>
              <a:rPr lang="en-US" dirty="0" smtClean="0"/>
              <a:t>c) Analyze the suitability of existing institutions and policies to address the impacts of CC on gender; </a:t>
            </a:r>
          </a:p>
          <a:p>
            <a:r>
              <a:rPr lang="en-US" dirty="0" smtClean="0"/>
              <a:t>d) Use all the information collected, about the gender disparity, to inform the gender sensitive interventions in agriculture and CC. </a:t>
            </a:r>
            <a:endParaRPr lang="en-US" dirty="0"/>
          </a:p>
        </p:txBody>
      </p:sp>
    </p:spTree>
    <p:extLst>
      <p:ext uri="{BB962C8B-B14F-4D97-AF65-F5344CB8AC3E}">
        <p14:creationId xmlns:p14="http://schemas.microsoft.com/office/powerpoint/2010/main" val="138126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Gender-Climate Change- Food Security and nutrition</a:t>
            </a:r>
            <a:endParaRPr lang="en-US" dirty="0"/>
          </a:p>
        </p:txBody>
      </p:sp>
      <p:sp>
        <p:nvSpPr>
          <p:cNvPr id="3" name="Content Placeholder 2"/>
          <p:cNvSpPr>
            <a:spLocks noGrp="1"/>
          </p:cNvSpPr>
          <p:nvPr>
            <p:ph idx="1"/>
          </p:nvPr>
        </p:nvSpPr>
        <p:spPr>
          <a:xfrm>
            <a:off x="974678" y="3002604"/>
            <a:ext cx="10515600" cy="1937886"/>
          </a:xfrm>
        </p:spPr>
        <p:txBody>
          <a:bodyPr>
            <a:normAutofit/>
          </a:bodyPr>
          <a:lstStyle/>
          <a:p>
            <a:r>
              <a:rPr lang="en-US" sz="2400" dirty="0" smtClean="0"/>
              <a:t>The three main challenges;</a:t>
            </a:r>
          </a:p>
          <a:p>
            <a:r>
              <a:rPr lang="en-US" sz="2400" dirty="0" smtClean="0"/>
              <a:t>(1) improving food and nutrition security of poor women, men, girls and boys, </a:t>
            </a:r>
          </a:p>
          <a:p>
            <a:r>
              <a:rPr lang="en-US" sz="2400" dirty="0" smtClean="0"/>
              <a:t>(2) reducing gender and social inequalities, </a:t>
            </a:r>
          </a:p>
          <a:p>
            <a:r>
              <a:rPr lang="en-US" sz="2400" dirty="0" smtClean="0"/>
              <a:t>(3) favoring sustainable development (</a:t>
            </a:r>
            <a:r>
              <a:rPr lang="en-US" sz="2400" dirty="0" err="1" smtClean="0"/>
              <a:t>Beuchelt</a:t>
            </a:r>
            <a:r>
              <a:rPr lang="en-US" sz="2400" dirty="0" smtClean="0"/>
              <a:t> and </a:t>
            </a:r>
            <a:r>
              <a:rPr lang="en-US" sz="2400" dirty="0" err="1" smtClean="0"/>
              <a:t>Badstue</a:t>
            </a:r>
            <a:r>
              <a:rPr lang="en-US" sz="2400" dirty="0" smtClean="0"/>
              <a:t>, 2013). </a:t>
            </a:r>
          </a:p>
          <a:p>
            <a:pPr marL="0" indent="0">
              <a:buNone/>
            </a:pPr>
            <a:endParaRPr lang="en-US" sz="2400" dirty="0"/>
          </a:p>
        </p:txBody>
      </p:sp>
      <p:sp>
        <p:nvSpPr>
          <p:cNvPr id="4" name="Rectangle 3"/>
          <p:cNvSpPr/>
          <p:nvPr/>
        </p:nvSpPr>
        <p:spPr>
          <a:xfrm>
            <a:off x="2483892" y="1690688"/>
            <a:ext cx="8625385" cy="1200329"/>
          </a:xfrm>
          <a:prstGeom prst="rect">
            <a:avLst/>
          </a:prstGeom>
        </p:spPr>
        <p:txBody>
          <a:bodyPr wrap="square">
            <a:spAutoFit/>
          </a:bodyPr>
          <a:lstStyle/>
          <a:p>
            <a:r>
              <a:rPr lang="en-US" sz="2400" dirty="0" smtClean="0"/>
              <a:t>Reducing gender gap in agriculture has a great potential to increase yields and reduce food insecurity and malnutrition (FAO 2011b; UNDP, 2012). </a:t>
            </a:r>
            <a:endParaRPr lang="en-US" sz="2400" dirty="0"/>
          </a:p>
        </p:txBody>
      </p:sp>
      <p:sp>
        <p:nvSpPr>
          <p:cNvPr id="5" name="Rectangle 4"/>
          <p:cNvSpPr/>
          <p:nvPr/>
        </p:nvSpPr>
        <p:spPr>
          <a:xfrm>
            <a:off x="2283725" y="4954138"/>
            <a:ext cx="8511654" cy="1569660"/>
          </a:xfrm>
          <a:prstGeom prst="rect">
            <a:avLst/>
          </a:prstGeom>
        </p:spPr>
        <p:txBody>
          <a:bodyPr wrap="square">
            <a:spAutoFit/>
          </a:bodyPr>
          <a:lstStyle/>
          <a:p>
            <a:r>
              <a:rPr lang="en-US" sz="2400" dirty="0" smtClean="0"/>
              <a:t>as CC produces extreme events such as drought, floods, land degradation, the risks to food security and agricultural productivity increase (IICA, 2018; </a:t>
            </a:r>
            <a:r>
              <a:rPr lang="en-US" sz="2400" dirty="0" err="1" smtClean="0"/>
              <a:t>Sida</a:t>
            </a:r>
            <a:r>
              <a:rPr lang="en-US" sz="2400" dirty="0" smtClean="0"/>
              <a:t>, 2015). Thus, there is a need to foster men and women adaptive capacity. </a:t>
            </a:r>
            <a:endParaRPr lang="en-US" sz="2400" dirty="0"/>
          </a:p>
        </p:txBody>
      </p:sp>
    </p:spTree>
    <p:extLst>
      <p:ext uri="{BB962C8B-B14F-4D97-AF65-F5344CB8AC3E}">
        <p14:creationId xmlns:p14="http://schemas.microsoft.com/office/powerpoint/2010/main" val="47994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6665"/>
            <a:ext cx="10515600" cy="1325563"/>
          </a:xfrm>
          <a:solidFill>
            <a:schemeClr val="accent2">
              <a:lumMod val="20000"/>
              <a:lumOff val="80000"/>
            </a:schemeClr>
          </a:solidFill>
        </p:spPr>
        <p:txBody>
          <a:bodyPr>
            <a:noAutofit/>
          </a:bodyPr>
          <a:lstStyle/>
          <a:p>
            <a:r>
              <a:rPr lang="en-US" sz="3200" dirty="0" smtClean="0">
                <a:latin typeface="Arial Rounded MT Bold" panose="020F0704030504030204" pitchFamily="34" charset="0"/>
              </a:rPr>
              <a:t>Gender Mainstreaming: </a:t>
            </a:r>
            <a:r>
              <a:rPr lang="en-US" sz="1800" dirty="0" smtClean="0">
                <a:latin typeface="Arial Rounded MT Bold" panose="020F0704030504030204" pitchFamily="34" charset="0"/>
              </a:rPr>
              <a:t>an approach to policy-making that takes into account both women's and men's interests and concerns.</a:t>
            </a:r>
            <a:r>
              <a:rPr lang="en-US" sz="3200" dirty="0" smtClean="0">
                <a:latin typeface="Arial Rounded MT Bold" panose="020F0704030504030204" pitchFamily="34" charset="0"/>
              </a:rPr>
              <a:t/>
            </a:r>
            <a:br>
              <a:rPr lang="en-US" sz="3200" dirty="0" smtClean="0">
                <a:latin typeface="Arial Rounded MT Bold" panose="020F0704030504030204" pitchFamily="34" charset="0"/>
              </a:rPr>
            </a:br>
            <a:endParaRPr lang="en-US" sz="3200" dirty="0">
              <a:latin typeface="Arial Rounded MT Bold" panose="020F0704030504030204" pitchFamily="34" charset="0"/>
            </a:endParaRPr>
          </a:p>
        </p:txBody>
      </p:sp>
      <p:sp>
        <p:nvSpPr>
          <p:cNvPr id="3" name="Content Placeholder 2"/>
          <p:cNvSpPr>
            <a:spLocks noGrp="1"/>
          </p:cNvSpPr>
          <p:nvPr>
            <p:ph idx="1"/>
          </p:nvPr>
        </p:nvSpPr>
        <p:spPr>
          <a:xfrm>
            <a:off x="1351128" y="2003045"/>
            <a:ext cx="10002672" cy="1833199"/>
          </a:xfrm>
          <a:solidFill>
            <a:schemeClr val="accent1">
              <a:lumMod val="20000"/>
              <a:lumOff val="80000"/>
            </a:schemeClr>
          </a:solidFill>
        </p:spPr>
        <p:txBody>
          <a:bodyPr>
            <a:normAutofit/>
          </a:bodyPr>
          <a:lstStyle/>
          <a:p>
            <a:r>
              <a:rPr lang="en-US" dirty="0" smtClean="0"/>
              <a:t>1985 </a:t>
            </a:r>
            <a:r>
              <a:rPr lang="en-US" dirty="0"/>
              <a:t>Nairobi World Conference on </a:t>
            </a:r>
            <a:r>
              <a:rPr lang="en-US" dirty="0" smtClean="0"/>
              <a:t>Women, </a:t>
            </a:r>
            <a:r>
              <a:rPr lang="en-US" dirty="0" smtClean="0"/>
              <a:t>concept first introduced </a:t>
            </a:r>
          </a:p>
          <a:p>
            <a:r>
              <a:rPr lang="en-US" dirty="0" smtClean="0"/>
              <a:t>1995 </a:t>
            </a:r>
            <a:r>
              <a:rPr lang="en-US" dirty="0"/>
              <a:t>Fourth United Nations World Conference on Women in Beijing, </a:t>
            </a:r>
            <a:r>
              <a:rPr lang="en-US" dirty="0" smtClean="0"/>
              <a:t>adopted </a:t>
            </a:r>
            <a:r>
              <a:rPr lang="en-US" dirty="0"/>
              <a:t>as a tool to promote gender equality at all levels. </a:t>
            </a:r>
            <a:endParaRPr lang="en-US" dirty="0" smtClean="0"/>
          </a:p>
          <a:p>
            <a:endParaRPr lang="en-US" dirty="0"/>
          </a:p>
        </p:txBody>
      </p:sp>
      <p:sp>
        <p:nvSpPr>
          <p:cNvPr id="4" name="Rectangle 3"/>
          <p:cNvSpPr/>
          <p:nvPr/>
        </p:nvSpPr>
        <p:spPr>
          <a:xfrm>
            <a:off x="2292825" y="3836244"/>
            <a:ext cx="9060975" cy="1938992"/>
          </a:xfrm>
          <a:prstGeom prst="rect">
            <a:avLst/>
          </a:prstGeom>
          <a:solidFill>
            <a:schemeClr val="accent4">
              <a:lumMod val="40000"/>
              <a:lumOff val="60000"/>
            </a:schemeClr>
          </a:solidFill>
        </p:spPr>
        <p:txBody>
          <a:bodyPr wrap="square">
            <a:spAutoFit/>
          </a:bodyPr>
          <a:lstStyle/>
          <a:p>
            <a:r>
              <a:rPr lang="en-US" sz="2400" dirty="0" smtClean="0"/>
              <a:t>1998, the </a:t>
            </a:r>
            <a:r>
              <a:rPr lang="en-US" sz="2400" b="1" i="1" dirty="0" smtClean="0"/>
              <a:t>Council of Europe</a:t>
            </a:r>
            <a:r>
              <a:rPr lang="en-US" sz="2400" dirty="0" smtClean="0"/>
              <a:t> defined</a:t>
            </a:r>
          </a:p>
          <a:p>
            <a:pPr algn="ctr"/>
            <a:r>
              <a:rPr lang="en-US" sz="2400" dirty="0" smtClean="0"/>
              <a:t> “The (re)</a:t>
            </a:r>
            <a:r>
              <a:rPr lang="en-US" sz="2400" dirty="0" err="1" smtClean="0"/>
              <a:t>organisation</a:t>
            </a:r>
            <a:r>
              <a:rPr lang="en-US" sz="2400" dirty="0" smtClean="0"/>
              <a:t>, improvement, development and evaluation of policy processes, so that a gender equality perspective is incorporated in all policies at all levels and at all stages, by the actors normally involved in policy-making”.</a:t>
            </a:r>
            <a:endParaRPr lang="en-US" sz="2400" dirty="0" smtClean="0"/>
          </a:p>
        </p:txBody>
      </p:sp>
    </p:spTree>
    <p:extLst>
      <p:ext uri="{BB962C8B-B14F-4D97-AF65-F5344CB8AC3E}">
        <p14:creationId xmlns:p14="http://schemas.microsoft.com/office/powerpoint/2010/main" val="89398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such </a:t>
            </a:r>
            <a:r>
              <a:rPr lang="en-US" dirty="0"/>
              <a:t>as gender and health, nutrition, gender in agricultural value chains, gender and climate change adaptation, gender and globalization&amp; liberalization for mainstreaming gender concerns into the national </a:t>
            </a:r>
            <a:r>
              <a:rPr lang="en-US" dirty="0" err="1"/>
              <a:t>programmes</a:t>
            </a:r>
            <a:r>
              <a:rPr lang="en-US" dirty="0"/>
              <a:t> and policies;</a:t>
            </a:r>
          </a:p>
        </p:txBody>
      </p:sp>
    </p:spTree>
    <p:extLst>
      <p:ext uri="{BB962C8B-B14F-4D97-AF65-F5344CB8AC3E}">
        <p14:creationId xmlns:p14="http://schemas.microsoft.com/office/powerpoint/2010/main" val="281944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1" dirty="0" smtClean="0">
                <a:effectLst>
                  <a:outerShdw blurRad="38100" dist="38100" dir="2700000" algn="tl">
                    <a:srgbClr val="000000">
                      <a:alpha val="43137"/>
                    </a:srgbClr>
                  </a:outerShdw>
                </a:effectLst>
              </a:rPr>
              <a:t>Good nutrition is crucial to overcoming gender barriers.</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ctr"/>
            <a:r>
              <a:rPr lang="en-US" i="1" dirty="0" smtClean="0"/>
              <a:t>We </a:t>
            </a:r>
            <a:r>
              <a:rPr lang="en-US" i="1" dirty="0"/>
              <a:t>apply a gender lens to all of our programs, projects and partnerships to ensure women and girls can be empowered advocates for their own health and nutrition</a:t>
            </a:r>
            <a:r>
              <a:rPr lang="en-US" i="1" dirty="0" smtClean="0"/>
              <a:t>.</a:t>
            </a:r>
          </a:p>
          <a:p>
            <a:pPr algn="ctr"/>
            <a:endParaRPr lang="en-US" i="1" dirty="0"/>
          </a:p>
          <a:p>
            <a:endParaRPr lang="en-US" dirty="0"/>
          </a:p>
        </p:txBody>
      </p:sp>
    </p:spTree>
    <p:extLst>
      <p:ext uri="{BB962C8B-B14F-4D97-AF65-F5344CB8AC3E}">
        <p14:creationId xmlns:p14="http://schemas.microsoft.com/office/powerpoint/2010/main" val="156398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540" y="965626"/>
            <a:ext cx="3802039" cy="1325563"/>
          </a:xfrm>
        </p:spPr>
        <p:txBody>
          <a:bodyPr>
            <a:normAutofit fontScale="90000"/>
          </a:bodyPr>
          <a:lstStyle/>
          <a:p>
            <a:r>
              <a:rPr lang="en-US" b="1" dirty="0" smtClean="0">
                <a:effectLst>
                  <a:outerShdw blurRad="38100" dist="38100" dir="2700000" algn="tl">
                    <a:srgbClr val="000000">
                      <a:alpha val="43137"/>
                    </a:srgbClr>
                  </a:outerShdw>
                </a:effectLst>
              </a:rPr>
              <a:t>Women and Girls are hit hardest by malnutrition.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94579" y="750627"/>
            <a:ext cx="7206017" cy="5800297"/>
          </a:xfrm>
        </p:spPr>
        <p:txBody>
          <a:bodyPr>
            <a:noAutofit/>
          </a:bodyPr>
          <a:lstStyle/>
          <a:p>
            <a:r>
              <a:rPr lang="en-US" sz="2400" dirty="0">
                <a:solidFill>
                  <a:schemeClr val="accent2">
                    <a:lumMod val="50000"/>
                  </a:schemeClr>
                </a:solidFill>
                <a:latin typeface="Arial Rounded MT Bold" panose="020F0704030504030204" pitchFamily="34" charset="0"/>
              </a:rPr>
              <a:t>Access to good nutrition is a basic human right and a fundamental component of human dignity. Yet women and girls are twice as likely to suffer from malnutrition as men and boys, due to a combination of biological, social and cultural reasons.</a:t>
            </a:r>
          </a:p>
          <a:p>
            <a:r>
              <a:rPr lang="en-US" sz="2400" dirty="0" smtClean="0">
                <a:solidFill>
                  <a:schemeClr val="accent6">
                    <a:lumMod val="50000"/>
                  </a:schemeClr>
                </a:solidFill>
                <a:latin typeface="Arial Rounded MT Bold" panose="020F0704030504030204" pitchFamily="34" charset="0"/>
              </a:rPr>
              <a:t>Women </a:t>
            </a:r>
            <a:r>
              <a:rPr lang="en-US" sz="2400" dirty="0">
                <a:solidFill>
                  <a:schemeClr val="accent6">
                    <a:lumMod val="50000"/>
                  </a:schemeClr>
                </a:solidFill>
                <a:latin typeface="Arial Rounded MT Bold" panose="020F0704030504030204" pitchFamily="34" charset="0"/>
              </a:rPr>
              <a:t>and </a:t>
            </a:r>
            <a:r>
              <a:rPr lang="en-US" sz="2400" dirty="0" smtClean="0">
                <a:solidFill>
                  <a:schemeClr val="accent6">
                    <a:lumMod val="50000"/>
                  </a:schemeClr>
                </a:solidFill>
                <a:latin typeface="Arial Rounded MT Bold" panose="020F0704030504030204" pitchFamily="34" charset="0"/>
              </a:rPr>
              <a:t>Girls </a:t>
            </a:r>
            <a:r>
              <a:rPr lang="en-US" sz="2400" dirty="0">
                <a:solidFill>
                  <a:schemeClr val="accent6">
                    <a:lumMod val="50000"/>
                  </a:schemeClr>
                </a:solidFill>
                <a:latin typeface="Arial Rounded MT Bold" panose="020F0704030504030204" pitchFamily="34" charset="0"/>
              </a:rPr>
              <a:t>are empowered to claim their rights, it leads to improved health and nutrition for themselves and a better quality of life for their families and communities.</a:t>
            </a:r>
          </a:p>
          <a:p>
            <a:r>
              <a:rPr lang="en-US" sz="2400" dirty="0">
                <a:solidFill>
                  <a:schemeClr val="accent1">
                    <a:lumMod val="50000"/>
                  </a:schemeClr>
                </a:solidFill>
                <a:latin typeface="Arial Rounded MT Bold" panose="020F0704030504030204" pitchFamily="34" charset="0"/>
              </a:rPr>
              <a:t>G</a:t>
            </a:r>
            <a:r>
              <a:rPr lang="en-US" sz="2400" dirty="0" smtClean="0">
                <a:solidFill>
                  <a:schemeClr val="accent1">
                    <a:lumMod val="50000"/>
                  </a:schemeClr>
                </a:solidFill>
                <a:latin typeface="Arial Rounded MT Bold" panose="020F0704030504030204" pitchFamily="34" charset="0"/>
              </a:rPr>
              <a:t>ender </a:t>
            </a:r>
            <a:r>
              <a:rPr lang="en-US" sz="2400" dirty="0">
                <a:solidFill>
                  <a:schemeClr val="accent1">
                    <a:lumMod val="50000"/>
                  </a:schemeClr>
                </a:solidFill>
                <a:latin typeface="Arial Rounded MT Bold" panose="020F0704030504030204" pitchFamily="34" charset="0"/>
              </a:rPr>
              <a:t>equality will not be possible as long as women and girls suffer from malnutrition at a much higher rate than men and boys</a:t>
            </a:r>
            <a:r>
              <a:rPr lang="en-US" sz="2400" dirty="0" smtClean="0">
                <a:solidFill>
                  <a:schemeClr val="accent1">
                    <a:lumMod val="50000"/>
                  </a:schemeClr>
                </a:solidFill>
                <a:latin typeface="Arial Rounded MT Bold" panose="020F0704030504030204" pitchFamily="34" charset="0"/>
              </a:rPr>
              <a:t>.</a:t>
            </a:r>
            <a:endParaRPr lang="en-US" sz="2400" dirty="0">
              <a:solidFill>
                <a:schemeClr val="accent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98593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75" y="1146413"/>
            <a:ext cx="5548952" cy="4476466"/>
          </a:xfrm>
          <a:solidFill>
            <a:schemeClr val="bg1">
              <a:lumMod val="95000"/>
            </a:schemeClr>
          </a:solidFill>
        </p:spPr>
        <p:txBody>
          <a:bodyPr>
            <a:noAutofit/>
          </a:bodyPr>
          <a:lstStyle/>
          <a:p>
            <a:r>
              <a:rPr lang="en-US" sz="3200" dirty="0" smtClean="0">
                <a:latin typeface="Arial Rounded MT Bold" panose="020F0704030504030204" pitchFamily="34" charset="0"/>
              </a:rPr>
              <a:t>Grounded in the United Nation’s Sustainable Development Goals, Global Nutrition Targets 2025, and global efforts to promote gender equality:</a:t>
            </a:r>
            <a:endParaRPr lang="en-US" sz="3200" dirty="0">
              <a:latin typeface="Arial Rounded MT Bold" panose="020F0704030504030204" pitchFamily="34" charset="0"/>
            </a:endParaRPr>
          </a:p>
        </p:txBody>
      </p:sp>
      <p:sp>
        <p:nvSpPr>
          <p:cNvPr id="3" name="Content Placeholder 2"/>
          <p:cNvSpPr>
            <a:spLocks noGrp="1"/>
          </p:cNvSpPr>
          <p:nvPr>
            <p:ph idx="1"/>
          </p:nvPr>
        </p:nvSpPr>
        <p:spPr>
          <a:xfrm>
            <a:off x="6237027" y="586854"/>
            <a:ext cx="5336273" cy="5849417"/>
          </a:xfrm>
        </p:spPr>
        <p:txBody>
          <a:bodyPr>
            <a:normAutofit fontScale="85000" lnSpcReduction="10000"/>
          </a:bodyPr>
          <a:lstStyle/>
          <a:p>
            <a:r>
              <a:rPr lang="en-US" dirty="0"/>
              <a:t>Providing capacity building and organization-wide gender equality training for staff</a:t>
            </a:r>
          </a:p>
          <a:p>
            <a:r>
              <a:rPr lang="en-US" dirty="0"/>
              <a:t>Enhancing technical advice and quality assurance in gender analysis to inform the design, implementation, monitoring, and evaluation of gender-sensitive and responsive programs</a:t>
            </a:r>
          </a:p>
          <a:p>
            <a:r>
              <a:rPr lang="en-US" dirty="0"/>
              <a:t>Reporting on gender-sensitive outcomes to track their progress and to serve as a model for other nutrition programs</a:t>
            </a:r>
          </a:p>
          <a:p>
            <a:r>
              <a:rPr lang="en-US" dirty="0"/>
              <a:t>Reviewing progress on an annual basis to guide how Nutrition International will continue to strengthen capacity to promote gender equality and to set the groundwork for the next stages of gender mainstreaming</a:t>
            </a:r>
          </a:p>
          <a:p>
            <a:endParaRPr lang="en-US" dirty="0"/>
          </a:p>
        </p:txBody>
      </p:sp>
    </p:spTree>
    <p:extLst>
      <p:ext uri="{BB962C8B-B14F-4D97-AF65-F5344CB8AC3E}">
        <p14:creationId xmlns:p14="http://schemas.microsoft.com/office/powerpoint/2010/main" val="2228957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7" y="600502"/>
            <a:ext cx="3392605" cy="3000873"/>
          </a:xfrm>
          <a:solidFill>
            <a:schemeClr val="accent6">
              <a:lumMod val="20000"/>
              <a:lumOff val="80000"/>
            </a:schemeClr>
          </a:solidFill>
        </p:spPr>
        <p:txBody>
          <a:bodyPr>
            <a:normAutofit fontScale="90000"/>
          </a:bodyPr>
          <a:lstStyle/>
          <a:p>
            <a:r>
              <a:rPr lang="en-US" sz="3600" b="1" dirty="0"/>
              <a:t>G</a:t>
            </a:r>
            <a:r>
              <a:rPr lang="en-US" sz="3600" b="1" dirty="0" smtClean="0"/>
              <a:t>ender </a:t>
            </a:r>
            <a:r>
              <a:rPr lang="en-US" sz="3600" b="1" dirty="0"/>
              <a:t>mainstreaming approach considers differences between men and women to ensure fair results</a:t>
            </a:r>
            <a:r>
              <a:rPr lang="en-US" b="1" dirty="0"/>
              <a:t>.</a:t>
            </a:r>
            <a:endParaRPr lang="en-US" dirty="0"/>
          </a:p>
        </p:txBody>
      </p:sp>
      <p:sp>
        <p:nvSpPr>
          <p:cNvPr id="3" name="Content Placeholder 2"/>
          <p:cNvSpPr>
            <a:spLocks noGrp="1"/>
          </p:cNvSpPr>
          <p:nvPr>
            <p:ph idx="1"/>
          </p:nvPr>
        </p:nvSpPr>
        <p:spPr>
          <a:xfrm>
            <a:off x="3889612" y="600502"/>
            <a:ext cx="7847463" cy="5773002"/>
          </a:xfrm>
          <a:solidFill>
            <a:schemeClr val="accent4">
              <a:lumMod val="60000"/>
              <a:lumOff val="40000"/>
            </a:schemeClr>
          </a:solidFill>
        </p:spPr>
        <p:txBody>
          <a:bodyPr>
            <a:normAutofit fontScale="85000" lnSpcReduction="20000"/>
          </a:bodyPr>
          <a:lstStyle/>
          <a:p>
            <a:r>
              <a:rPr lang="en-US" dirty="0"/>
              <a:t>Supporting deeper consideration of gender equality into all aspects of our programs</a:t>
            </a:r>
          </a:p>
          <a:p>
            <a:r>
              <a:rPr lang="en-US" dirty="0"/>
              <a:t>Strengthening capacity to promote gender equality and women’s empowerment</a:t>
            </a:r>
          </a:p>
          <a:p>
            <a:r>
              <a:rPr lang="en-US" dirty="0"/>
              <a:t>Designing and delivering gender-sensitive nutrition programming at scale</a:t>
            </a:r>
          </a:p>
          <a:p>
            <a:r>
              <a:rPr lang="en-US" dirty="0"/>
              <a:t>Delivering on gender-sensitive outcomes</a:t>
            </a:r>
          </a:p>
          <a:p>
            <a:r>
              <a:rPr lang="en-US" dirty="0"/>
              <a:t>Measuring and tracking knowledge, attitudes and practices related to gender equality</a:t>
            </a:r>
          </a:p>
          <a:p>
            <a:r>
              <a:rPr lang="en-US" dirty="0"/>
              <a:t>Tracking equitable participation in training and capacity building</a:t>
            </a:r>
          </a:p>
          <a:p>
            <a:r>
              <a:rPr lang="en-US" dirty="0" err="1"/>
              <a:t>Analysing</a:t>
            </a:r>
            <a:r>
              <a:rPr lang="en-US" dirty="0"/>
              <a:t> gender as part of continuous learning</a:t>
            </a:r>
          </a:p>
          <a:p>
            <a:r>
              <a:rPr lang="en-US" dirty="0"/>
              <a:t>Filling gender data gaps</a:t>
            </a:r>
          </a:p>
          <a:p>
            <a:r>
              <a:rPr lang="en-US" dirty="0"/>
              <a:t>Encouraging equitable participation</a:t>
            </a:r>
          </a:p>
          <a:p>
            <a:r>
              <a:rPr lang="en-US" dirty="0"/>
              <a:t>Advocating for the importance of improving children’s, adolescent girls’ and women’s nutrition to advance gender </a:t>
            </a:r>
            <a:r>
              <a:rPr lang="en-US" dirty="0" smtClean="0"/>
              <a:t>equality</a:t>
            </a:r>
            <a:endParaRPr lang="en-US" dirty="0"/>
          </a:p>
        </p:txBody>
      </p:sp>
    </p:spTree>
    <p:extLst>
      <p:ext uri="{BB962C8B-B14F-4D97-AF65-F5344CB8AC3E}">
        <p14:creationId xmlns:p14="http://schemas.microsoft.com/office/powerpoint/2010/main" val="119209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3844" t="20483" r="2836" b="20582"/>
          <a:stretch/>
        </p:blipFill>
        <p:spPr>
          <a:xfrm>
            <a:off x="736979" y="518614"/>
            <a:ext cx="10890913" cy="5650174"/>
          </a:xfrm>
          <a:prstGeom prst="rect">
            <a:avLst/>
          </a:prstGeom>
        </p:spPr>
      </p:pic>
    </p:spTree>
    <p:extLst>
      <p:ext uri="{BB962C8B-B14F-4D97-AF65-F5344CB8AC3E}">
        <p14:creationId xmlns:p14="http://schemas.microsoft.com/office/powerpoint/2010/main" val="326476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941" t="23669" r="23768" b="12619"/>
          <a:stretch/>
        </p:blipFill>
        <p:spPr>
          <a:xfrm>
            <a:off x="491319" y="0"/>
            <a:ext cx="11177517" cy="5227093"/>
          </a:xfrm>
          <a:prstGeom prst="rect">
            <a:avLst/>
          </a:prstGeom>
        </p:spPr>
      </p:pic>
      <p:pic>
        <p:nvPicPr>
          <p:cNvPr id="3" name="Picture 2"/>
          <p:cNvPicPr>
            <a:picLocks noChangeAspect="1"/>
          </p:cNvPicPr>
          <p:nvPr/>
        </p:nvPicPr>
        <p:blipFill rotWithShape="1">
          <a:blip r:embed="rId3"/>
          <a:srcRect l="22277" t="50173" r="23209" b="23148"/>
          <a:stretch/>
        </p:blipFill>
        <p:spPr>
          <a:xfrm>
            <a:off x="586854" y="5029200"/>
            <a:ext cx="11177516" cy="1828800"/>
          </a:xfrm>
          <a:prstGeom prst="rect">
            <a:avLst/>
          </a:prstGeom>
        </p:spPr>
      </p:pic>
    </p:spTree>
    <p:extLst>
      <p:ext uri="{BB962C8B-B14F-4D97-AF65-F5344CB8AC3E}">
        <p14:creationId xmlns:p14="http://schemas.microsoft.com/office/powerpoint/2010/main" val="14804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690</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Rounded MT Bold</vt:lpstr>
      <vt:lpstr>Calibri</vt:lpstr>
      <vt:lpstr>Calibri Light</vt:lpstr>
      <vt:lpstr>Wingdings</vt:lpstr>
      <vt:lpstr>Office Theme</vt:lpstr>
      <vt:lpstr>PowerPoint Presentation</vt:lpstr>
      <vt:lpstr>Gender Mainstreaming: an approach to policy-making that takes into account both women's and men's interests and concerns. </vt:lpstr>
      <vt:lpstr>PowerPoint Presentation</vt:lpstr>
      <vt:lpstr>Good nutrition is crucial to overcoming gender barriers.</vt:lpstr>
      <vt:lpstr>Women and Girls are hit hardest by malnutrition.</vt:lpstr>
      <vt:lpstr>Grounded in the United Nation’s Sustainable Development Goals, Global Nutrition Targets 2025, and global efforts to promote gender equality:</vt:lpstr>
      <vt:lpstr>Gender mainstreaming approach considers differences between men and women to ensure fair results.</vt:lpstr>
      <vt:lpstr>PowerPoint Presentation</vt:lpstr>
      <vt:lpstr>PowerPoint Presentation</vt:lpstr>
      <vt:lpstr>conceptual framework around CC and gender (Kristjanson et al., 2017)</vt:lpstr>
      <vt:lpstr>Example of conceptualized link between Food security and nutrition and gender  (Jost et al., 2014 in CEPAL et al., 2018)</vt:lpstr>
      <vt:lpstr>Gender-Climate Change- Food Security and nutrition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cp:revision>
  <dcterms:created xsi:type="dcterms:W3CDTF">2023-03-27T08:33:00Z</dcterms:created>
  <dcterms:modified xsi:type="dcterms:W3CDTF">2023-03-27T10:34:45Z</dcterms:modified>
</cp:coreProperties>
</file>