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8" r:id="rId3"/>
    <p:sldId id="269" r:id="rId4"/>
    <p:sldId id="267" r:id="rId5"/>
    <p:sldId id="270" r:id="rId6"/>
    <p:sldId id="271" r:id="rId7"/>
    <p:sldId id="272" r:id="rId8"/>
    <p:sldId id="273" r:id="rId9"/>
    <p:sldId id="274" r:id="rId10"/>
    <p:sldId id="275" r:id="rId11"/>
    <p:sldId id="276"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85" d="100"/>
          <a:sy n="85" d="100"/>
        </p:scale>
        <p:origin x="826"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28809" y="2053135"/>
            <a:ext cx="8581767" cy="3899430"/>
          </a:xfrm>
          <a:prstGeom prst="rect">
            <a:avLst/>
          </a:prstGeom>
        </p:spPr>
        <p:txBody>
          <a:bodyPr/>
          <a:lstStyle/>
          <a:p>
            <a:pPr marL="165100" marR="571500" algn="just">
              <a:lnSpc>
                <a:spcPct val="113000"/>
              </a:lnSpc>
              <a:spcBef>
                <a:spcPts val="395"/>
              </a:spcBef>
            </a:pPr>
            <a:r>
              <a:rPr lang="en-US" sz="3200" b="1" kern="0" dirty="0">
                <a:effectLst/>
                <a:latin typeface="Arial Rounded MT Bold" panose="020F0704030504030204" pitchFamily="34" charset="0"/>
                <a:ea typeface="Times New Roman" panose="02020603050405020304" pitchFamily="18" charset="0"/>
              </a:rPr>
              <a:t>Lecture 13</a:t>
            </a:r>
            <a:r>
              <a:rPr lang="en-US" sz="3200" b="1" kern="0" dirty="0">
                <a:latin typeface="Arial Rounded MT Bold" panose="020F0704030504030204" pitchFamily="34" charset="0"/>
                <a:ea typeface="Times New Roman" panose="02020603050405020304" pitchFamily="18" charset="0"/>
              </a:rPr>
              <a:t>: </a:t>
            </a:r>
            <a:r>
              <a:rPr lang="en-US" sz="3200" b="1" kern="0" dirty="0">
                <a:effectLst/>
                <a:latin typeface="Times New Roman" panose="02020603050405020304" pitchFamily="18" charset="0"/>
                <a:ea typeface="Times New Roman" panose="02020603050405020304" pitchFamily="18" charset="0"/>
              </a:rPr>
              <a:t>Why is it necessary to implement human resources into your agriculture organization; What is a human resources evaluation; What is recruiting; How do we recruit; What is hiring; What is new employee orientation and training; what is communication</a:t>
            </a:r>
            <a:endParaRPr lang="en-IN" sz="3200" b="1" kern="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395"/>
              </a:spcBef>
              <a:spcAft>
                <a:spcPts val="0"/>
              </a:spcAft>
            </a:pPr>
            <a:endParaRPr lang="en-IN" sz="3200" b="1" kern="0" dirty="0">
              <a:effectLst/>
              <a:latin typeface="Arial Rounded MT Bold" panose="020F0704030504030204" pitchFamily="34" charset="0"/>
              <a:ea typeface="Times New Roman" panose="02020603050405020304" pitchFamily="18" charset="0"/>
            </a:endParaRPr>
          </a:p>
          <a:p>
            <a:pPr marL="165100">
              <a:spcBef>
                <a:spcPts val="25"/>
              </a:spcBef>
              <a:spcAft>
                <a:spcPts val="0"/>
              </a:spcAft>
            </a:pPr>
            <a:r>
              <a:rPr lang="en-US" sz="18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EFDD90-4B04-3325-1E89-A573879ED1F8}"/>
              </a:ext>
            </a:extLst>
          </p:cNvPr>
          <p:cNvSpPr txBox="1"/>
          <p:nvPr/>
        </p:nvSpPr>
        <p:spPr>
          <a:xfrm>
            <a:off x="1277470" y="1665192"/>
            <a:ext cx="9637059" cy="4474879"/>
          </a:xfrm>
          <a:prstGeom prst="rect">
            <a:avLst/>
          </a:prstGeom>
          <a:noFill/>
        </p:spPr>
        <p:txBody>
          <a:bodyPr wrap="square">
            <a:spAutoFit/>
          </a:bodyPr>
          <a:lstStyle/>
          <a:p>
            <a:pPr marL="514350" marR="569595" lvl="0" indent="-514350" algn="just">
              <a:lnSpc>
                <a:spcPct val="113000"/>
              </a:lnSpc>
              <a:spcBef>
                <a:spcPts val="810"/>
              </a:spcBef>
              <a:spcAft>
                <a:spcPts val="0"/>
              </a:spcAft>
              <a:buSzPts val="1200"/>
              <a:buFont typeface="+mj-lt"/>
              <a:buAutoNum type="romanUcPeriod"/>
              <a:tabLst>
                <a:tab pos="318135" algn="l"/>
              </a:tabLst>
            </a:pPr>
            <a:r>
              <a:rPr lang="en-US" sz="2000" b="1" spc="-85" dirty="0">
                <a:effectLst/>
                <a:latin typeface="Times New Roman" panose="02020603050405020304" pitchFamily="18" charset="0"/>
                <a:ea typeface="Times New Roman" panose="02020603050405020304" pitchFamily="18" charset="0"/>
              </a:rPr>
              <a:t>Message: </a:t>
            </a:r>
            <a:r>
              <a:rPr lang="en-US" sz="2000" spc="-85" dirty="0">
                <a:effectLst/>
                <a:latin typeface="Times New Roman" panose="02020603050405020304" pitchFamily="18" charset="0"/>
                <a:ea typeface="Times New Roman" panose="02020603050405020304" pitchFamily="18" charset="0"/>
              </a:rPr>
              <a:t>Know what message you want to communicate. Organize your thoughts so that your message</a:t>
            </a:r>
            <a:r>
              <a:rPr lang="en-US" sz="2000" spc="-7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will</a:t>
            </a:r>
            <a:r>
              <a:rPr lang="en-US" sz="2000" spc="-6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be</a:t>
            </a:r>
            <a:r>
              <a:rPr lang="en-US" sz="2000" spc="-7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clear</a:t>
            </a:r>
            <a:r>
              <a:rPr lang="en-US" sz="2000" spc="-7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and</a:t>
            </a:r>
            <a:r>
              <a:rPr lang="en-US" sz="2000" spc="-5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easy</a:t>
            </a:r>
            <a:r>
              <a:rPr lang="en-US" sz="2000" spc="-9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to</a:t>
            </a:r>
            <a:r>
              <a:rPr lang="en-US" sz="2000" spc="-6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understand.</a:t>
            </a:r>
            <a:r>
              <a:rPr lang="en-US" sz="2000" spc="-6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Unorganized</a:t>
            </a:r>
            <a:r>
              <a:rPr lang="en-US" sz="2000" spc="-6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thoughts</a:t>
            </a:r>
            <a:r>
              <a:rPr lang="en-US" sz="2000" spc="-6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can</a:t>
            </a:r>
            <a:r>
              <a:rPr lang="en-US" sz="2000" spc="-6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lead</a:t>
            </a:r>
            <a:r>
              <a:rPr lang="en-US" sz="2000" spc="-5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to</a:t>
            </a:r>
            <a:r>
              <a:rPr lang="en-US" sz="2000" spc="-5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misunderstandings and be confusing to the</a:t>
            </a:r>
            <a:r>
              <a:rPr lang="en-US" sz="2000" spc="-2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listener.</a:t>
            </a:r>
            <a:endParaRPr lang="en-IN" sz="2000" spc="-85" dirty="0">
              <a:effectLst/>
              <a:latin typeface="Times New Roman" panose="02020603050405020304" pitchFamily="18" charset="0"/>
              <a:ea typeface="Times New Roman" panose="02020603050405020304" pitchFamily="18" charset="0"/>
            </a:endParaRPr>
          </a:p>
          <a:p>
            <a:pPr marL="514350" marR="568960" lvl="0" indent="-514350" algn="just">
              <a:lnSpc>
                <a:spcPct val="115000"/>
              </a:lnSpc>
              <a:spcBef>
                <a:spcPts val="835"/>
              </a:spcBef>
              <a:spcAft>
                <a:spcPts val="0"/>
              </a:spcAft>
              <a:buSzPts val="1200"/>
              <a:buFont typeface="+mj-lt"/>
              <a:buAutoNum type="romanUcPeriod"/>
              <a:tabLst>
                <a:tab pos="325755" algn="l"/>
              </a:tabLst>
            </a:pPr>
            <a:r>
              <a:rPr lang="en-US" sz="2000" b="1" spc="-85" dirty="0">
                <a:effectLst/>
                <a:latin typeface="Times New Roman" panose="02020603050405020304" pitchFamily="18" charset="0"/>
                <a:ea typeface="Times New Roman" panose="02020603050405020304" pitchFamily="18" charset="0"/>
              </a:rPr>
              <a:t>Plan</a:t>
            </a:r>
            <a:r>
              <a:rPr lang="en-US" sz="2000" spc="-85" dirty="0">
                <a:effectLst/>
                <a:latin typeface="Times New Roman" panose="02020603050405020304" pitchFamily="18" charset="0"/>
                <a:ea typeface="Times New Roman" panose="02020603050405020304" pitchFamily="18" charset="0"/>
              </a:rPr>
              <a:t>: Important conversations should be planned. When planning a conversation, think about the different scenarios, reactions and outcomes that can occur and also the personality and behaviour</a:t>
            </a:r>
            <a:r>
              <a:rPr lang="en-US" sz="2000" spc="-4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of</a:t>
            </a:r>
            <a:r>
              <a:rPr lang="en-US" sz="2000" spc="-3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the</a:t>
            </a:r>
            <a:r>
              <a:rPr lang="en-US" sz="2000" spc="-3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person</a:t>
            </a:r>
            <a:r>
              <a:rPr lang="en-US" sz="2000" spc="-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you</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will</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be</a:t>
            </a:r>
            <a:r>
              <a:rPr lang="en-US" sz="2000" spc="-3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communicating</a:t>
            </a:r>
            <a:r>
              <a:rPr lang="en-US" sz="2000" spc="-4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with.</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Plan</a:t>
            </a:r>
            <a:r>
              <a:rPr lang="en-US" sz="2000" spc="-4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what</a:t>
            </a:r>
            <a:r>
              <a:rPr lang="en-US" sz="2000" spc="-1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you</a:t>
            </a:r>
            <a:r>
              <a:rPr lang="en-US" sz="2000" spc="-2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will</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say</a:t>
            </a:r>
            <a:r>
              <a:rPr lang="en-US" sz="2000" spc="-5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do</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with</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each reaction, and prepare a solution for each reaction, so that you know beforehand how you will respond.</a:t>
            </a:r>
            <a:endParaRPr lang="en-IN" sz="2000" spc="-85" dirty="0">
              <a:effectLst/>
              <a:latin typeface="Times New Roman" panose="02020603050405020304" pitchFamily="18" charset="0"/>
              <a:ea typeface="Times New Roman" panose="02020603050405020304" pitchFamily="18" charset="0"/>
            </a:endParaRPr>
          </a:p>
          <a:p>
            <a:pPr marL="514350" marR="570865" lvl="0" indent="-514350" algn="just">
              <a:lnSpc>
                <a:spcPct val="113000"/>
              </a:lnSpc>
              <a:spcBef>
                <a:spcPts val="805"/>
              </a:spcBef>
              <a:spcAft>
                <a:spcPts val="0"/>
              </a:spcAft>
              <a:buSzPts val="1200"/>
              <a:buFont typeface="+mj-lt"/>
              <a:buAutoNum type="romanUcPeriod"/>
              <a:tabLst>
                <a:tab pos="313690" algn="l"/>
              </a:tabLst>
            </a:pPr>
            <a:r>
              <a:rPr lang="en-US" sz="2000" b="1" spc="-85" dirty="0">
                <a:effectLst/>
                <a:latin typeface="Times New Roman" panose="02020603050405020304" pitchFamily="18" charset="0"/>
                <a:ea typeface="Times New Roman" panose="02020603050405020304" pitchFamily="18" charset="0"/>
              </a:rPr>
              <a:t>Body</a:t>
            </a:r>
            <a:r>
              <a:rPr lang="en-US" sz="2000" b="1" spc="-40" dirty="0">
                <a:effectLst/>
                <a:latin typeface="Times New Roman" panose="02020603050405020304" pitchFamily="18" charset="0"/>
                <a:ea typeface="Times New Roman" panose="02020603050405020304" pitchFamily="18" charset="0"/>
              </a:rPr>
              <a:t> </a:t>
            </a:r>
            <a:r>
              <a:rPr lang="en-US" sz="2000" b="1" spc="-85" dirty="0">
                <a:effectLst/>
                <a:latin typeface="Times New Roman" panose="02020603050405020304" pitchFamily="18" charset="0"/>
                <a:ea typeface="Times New Roman" panose="02020603050405020304" pitchFamily="18" charset="0"/>
              </a:rPr>
              <a:t>Language:</a:t>
            </a:r>
            <a:r>
              <a:rPr lang="en-US" sz="2000" b="1" spc="-4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Non-verbal</a:t>
            </a:r>
            <a:r>
              <a:rPr lang="en-US" sz="2000" spc="-4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signals</a:t>
            </a:r>
            <a:r>
              <a:rPr lang="en-US" sz="2000" spc="-3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(body</a:t>
            </a:r>
            <a:r>
              <a:rPr lang="en-US" sz="2000" spc="-6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language)</a:t>
            </a:r>
            <a:r>
              <a:rPr lang="en-US" sz="2000" spc="-4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play</a:t>
            </a:r>
            <a:r>
              <a:rPr lang="en-US" sz="2000" spc="-6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a</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significant</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role</a:t>
            </a:r>
            <a:r>
              <a:rPr lang="en-US" sz="2000" spc="-4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in</a:t>
            </a:r>
            <a:r>
              <a:rPr lang="en-US" sz="2000" spc="-3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communication. Your facial expression, posture and gestures directly impact your message. Your body language should be aligned with your words in order for your communication to be clear.</a:t>
            </a:r>
            <a:endParaRPr lang="en-IN" sz="2000" spc="-8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190D8E-C8ED-9109-6C39-E7416B2199E2}"/>
              </a:ext>
            </a:extLst>
          </p:cNvPr>
          <p:cNvSpPr txBox="1"/>
          <p:nvPr/>
        </p:nvSpPr>
        <p:spPr>
          <a:xfrm>
            <a:off x="1165412" y="1943370"/>
            <a:ext cx="10336305" cy="3665619"/>
          </a:xfrm>
          <a:prstGeom prst="rect">
            <a:avLst/>
          </a:prstGeom>
          <a:noFill/>
        </p:spPr>
        <p:txBody>
          <a:bodyPr wrap="square">
            <a:spAutoFit/>
          </a:bodyPr>
          <a:lstStyle/>
          <a:p>
            <a:pPr marL="514350" marR="568960" lvl="0" indent="-514350" algn="just">
              <a:lnSpc>
                <a:spcPct val="113000"/>
              </a:lnSpc>
              <a:spcBef>
                <a:spcPts val="835"/>
              </a:spcBef>
              <a:spcAft>
                <a:spcPts val="0"/>
              </a:spcAft>
              <a:buSzPts val="1200"/>
              <a:buFont typeface="+mj-lt"/>
              <a:buAutoNum type="romanUcPeriod" startAt="4"/>
              <a:tabLst>
                <a:tab pos="322580" algn="l"/>
              </a:tabLst>
            </a:pPr>
            <a:r>
              <a:rPr lang="en-US" sz="2000" b="1" spc="-85" dirty="0">
                <a:effectLst/>
                <a:latin typeface="Times New Roman" panose="02020603050405020304" pitchFamily="18" charset="0"/>
                <a:ea typeface="Times New Roman" panose="02020603050405020304" pitchFamily="18" charset="0"/>
              </a:rPr>
              <a:t>Positive language and tone</a:t>
            </a:r>
            <a:r>
              <a:rPr lang="en-US" sz="2000" spc="-85" dirty="0">
                <a:effectLst/>
                <a:latin typeface="Times New Roman" panose="02020603050405020304" pitchFamily="18" charset="0"/>
                <a:ea typeface="Times New Roman" panose="02020603050405020304" pitchFamily="18" charset="0"/>
              </a:rPr>
              <a:t>: Stay positive during the conversation. Negative statements often elicit a negative reaction, while positive statements often elicit a positive</a:t>
            </a:r>
            <a:r>
              <a:rPr lang="en-US" sz="2000" spc="-40"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response.</a:t>
            </a:r>
            <a:endParaRPr lang="en-IN" sz="2000" spc="-85" dirty="0">
              <a:effectLst/>
              <a:latin typeface="Times New Roman" panose="02020603050405020304" pitchFamily="18" charset="0"/>
              <a:ea typeface="Times New Roman" panose="02020603050405020304" pitchFamily="18" charset="0"/>
            </a:endParaRPr>
          </a:p>
          <a:p>
            <a:pPr marL="514350" marR="567690" lvl="0" indent="-514350" algn="just">
              <a:lnSpc>
                <a:spcPct val="115000"/>
              </a:lnSpc>
              <a:spcBef>
                <a:spcPts val="370"/>
              </a:spcBef>
              <a:spcAft>
                <a:spcPts val="0"/>
              </a:spcAft>
              <a:buSzPts val="1200"/>
              <a:buFont typeface="+mj-lt"/>
              <a:buAutoNum type="romanUcPeriod" startAt="4"/>
              <a:tabLst>
                <a:tab pos="325755" algn="l"/>
              </a:tabLst>
            </a:pPr>
            <a:r>
              <a:rPr lang="en-US" sz="2000" b="1" spc="-85" dirty="0">
                <a:effectLst/>
                <a:latin typeface="Times New Roman" panose="02020603050405020304" pitchFamily="18" charset="0"/>
                <a:ea typeface="Times New Roman" panose="02020603050405020304" pitchFamily="18" charset="0"/>
              </a:rPr>
              <a:t>Listening</a:t>
            </a:r>
            <a:r>
              <a:rPr lang="en-US" sz="2000" spc="-85" dirty="0">
                <a:effectLst/>
                <a:latin typeface="Times New Roman" panose="02020603050405020304" pitchFamily="18" charset="0"/>
                <a:ea typeface="Times New Roman" panose="02020603050405020304" pitchFamily="18" charset="0"/>
              </a:rPr>
              <a:t>: It’s very important that </a:t>
            </a:r>
            <a:r>
              <a:rPr lang="en-US" sz="2000" spc="-15" dirty="0">
                <a:effectLst/>
                <a:latin typeface="Times New Roman" panose="02020603050405020304" pitchFamily="18" charset="0"/>
                <a:ea typeface="Times New Roman" panose="02020603050405020304" pitchFamily="18" charset="0"/>
              </a:rPr>
              <a:t>you </a:t>
            </a:r>
            <a:r>
              <a:rPr lang="en-US" sz="2000" spc="-85" dirty="0">
                <a:effectLst/>
                <a:latin typeface="Times New Roman" panose="02020603050405020304" pitchFamily="18" charset="0"/>
                <a:ea typeface="Times New Roman" panose="02020603050405020304" pitchFamily="18" charset="0"/>
              </a:rPr>
              <a:t>listen to what the other person has to say. Sometimes, the hardest part of good communication is listening. You have a million things you need to take care of and it’s hard to concentrate on the conversation. Below are some tips to help you listen better during a</a:t>
            </a:r>
            <a:r>
              <a:rPr lang="en-US" sz="2000" spc="-15" dirty="0">
                <a:effectLst/>
                <a:latin typeface="Times New Roman" panose="02020603050405020304" pitchFamily="18" charset="0"/>
                <a:ea typeface="Times New Roman" panose="02020603050405020304" pitchFamily="18" charset="0"/>
              </a:rPr>
              <a:t> </a:t>
            </a:r>
            <a:r>
              <a:rPr lang="en-US" sz="2000" spc="-85" dirty="0">
                <a:effectLst/>
                <a:latin typeface="Times New Roman" panose="02020603050405020304" pitchFamily="18" charset="0"/>
                <a:ea typeface="Times New Roman" panose="02020603050405020304" pitchFamily="18" charset="0"/>
              </a:rPr>
              <a:t>conversation:</a:t>
            </a:r>
            <a:endParaRPr lang="en-IN" sz="2000" spc="-85" dirty="0">
              <a:effectLst/>
              <a:latin typeface="Times New Roman" panose="02020603050405020304" pitchFamily="18" charset="0"/>
              <a:ea typeface="Times New Roman" panose="02020603050405020304" pitchFamily="18" charset="0"/>
            </a:endParaRPr>
          </a:p>
          <a:p>
            <a:pPr marL="742950" lvl="1" indent="-285750">
              <a:spcBef>
                <a:spcPts val="805"/>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Concentrate on what the other person has to</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say.</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195"/>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Listen for content and emotion to understand the entire</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message.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Maintain steady eye contact so the other person knows they have your</a:t>
            </a:r>
            <a:r>
              <a:rPr lang="en-US" sz="2000" spc="-5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attention.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1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Provide feedback to confirm your understanding of what they are</a:t>
            </a:r>
            <a:r>
              <a:rPr lang="en-US" sz="2000" spc="-4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saying.</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404778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B01C50-41E1-BDA3-D7F0-89945B2965B0}"/>
              </a:ext>
            </a:extLst>
          </p:cNvPr>
          <p:cNvSpPr txBox="1"/>
          <p:nvPr/>
        </p:nvSpPr>
        <p:spPr>
          <a:xfrm>
            <a:off x="2677085" y="1906532"/>
            <a:ext cx="6837829" cy="3044936"/>
          </a:xfrm>
          <a:prstGeom prst="rect">
            <a:avLst/>
          </a:prstGeom>
          <a:noFill/>
        </p:spPr>
        <p:txBody>
          <a:bodyPr wrap="square">
            <a:spAutoFit/>
          </a:bodyPr>
          <a:lstStyle/>
          <a:p>
            <a:pPr marL="742950" lvl="1" indent="-285750">
              <a:spcBef>
                <a:spcPts val="20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Stay</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patient.</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1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Acknowledge feelings that are important to the message you’re</a:t>
            </a:r>
            <a:r>
              <a:rPr lang="en-US" sz="2000" spc="-2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hearing.</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0"/>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Listen without passing judgment and don’t rush in to give</a:t>
            </a:r>
            <a:r>
              <a:rPr lang="en-US" sz="2000" spc="-3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advice.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marR="575310" lvl="1" indent="-285750">
              <a:lnSpc>
                <a:spcPct val="113000"/>
              </a:lnSpc>
              <a:spcBef>
                <a:spcPts val="210"/>
              </a:spcBef>
              <a:spcAft>
                <a:spcPts val="0"/>
              </a:spcAft>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Communicate with respect in every interaction regardless of whether you like the person or not.</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2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Focus on issues, not personalities, when you discuss work matters and</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problems.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86151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E140DF-09B4-7413-7ECC-BD8CA96D7BA0}"/>
              </a:ext>
            </a:extLst>
          </p:cNvPr>
          <p:cNvSpPr txBox="1"/>
          <p:nvPr/>
        </p:nvSpPr>
        <p:spPr>
          <a:xfrm>
            <a:off x="990600" y="1778189"/>
            <a:ext cx="10210800" cy="2638992"/>
          </a:xfrm>
          <a:prstGeom prst="rect">
            <a:avLst/>
          </a:prstGeom>
          <a:noFill/>
        </p:spPr>
        <p:txBody>
          <a:bodyPr wrap="square">
            <a:spAutoFit/>
          </a:bodyPr>
          <a:lstStyle/>
          <a:p>
            <a:pPr marL="165100" algn="just">
              <a:spcBef>
                <a:spcPts val="855"/>
              </a:spcBef>
            </a:pPr>
            <a:r>
              <a:rPr lang="en-US" sz="2200" b="1" kern="0" dirty="0">
                <a:effectLst/>
                <a:latin typeface="Times New Roman" panose="02020603050405020304" pitchFamily="18" charset="0"/>
                <a:ea typeface="Times New Roman" panose="02020603050405020304" pitchFamily="18" charset="0"/>
              </a:rPr>
              <a:t>Why is it necessary to implement human resources into your agriculture organization?</a:t>
            </a:r>
            <a:endParaRPr lang="en-IN" sz="2200" b="1" kern="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A skilled and effective employee is key to your organization’s success and sustainability. Human resources helps you select, attract and keep employees by guiding and aligning them with your organization’s goals and objectives. All organizations – no matter their size or structure – benefit from HR. The key is to create and implement a successful human resources plan.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F4165D-4139-9398-5CA1-B730793DCBE5}"/>
              </a:ext>
            </a:extLst>
          </p:cNvPr>
          <p:cNvSpPr txBox="1"/>
          <p:nvPr/>
        </p:nvSpPr>
        <p:spPr>
          <a:xfrm>
            <a:off x="3193677" y="1441250"/>
            <a:ext cx="6667500" cy="4418646"/>
          </a:xfrm>
          <a:prstGeom prst="rect">
            <a:avLst/>
          </a:prstGeom>
          <a:noFill/>
        </p:spPr>
        <p:txBody>
          <a:bodyPr wrap="square">
            <a:spAutoFit/>
          </a:bodyPr>
          <a:lstStyle/>
          <a:p>
            <a:pPr marL="165100">
              <a:spcBef>
                <a:spcPts val="380"/>
              </a:spcBef>
            </a:pPr>
            <a:r>
              <a:rPr lang="en-US" sz="2200" b="1" kern="0" dirty="0">
                <a:effectLst/>
                <a:latin typeface="Times New Roman" panose="02020603050405020304" pitchFamily="18" charset="0"/>
                <a:ea typeface="Times New Roman" panose="02020603050405020304" pitchFamily="18" charset="0"/>
              </a:rPr>
              <a:t>What is a human resources evaluation?</a:t>
            </a:r>
            <a:endParaRPr lang="en-IN" sz="2200" b="1" kern="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A</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HR</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evaluation</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helps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ensure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current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HR</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working</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efficiently,</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identifies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need improvement, and helps to plan for 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future.</a:t>
            </a:r>
            <a:endParaRPr lang="en-IN" sz="2000" dirty="0">
              <a:effectLst/>
              <a:latin typeface="Times New Roman" panose="02020603050405020304" pitchFamily="18" charset="0"/>
              <a:ea typeface="Times New Roman" panose="02020603050405020304" pitchFamily="18" charset="0"/>
            </a:endParaRPr>
          </a:p>
          <a:p>
            <a:pPr marL="165100">
              <a:spcBef>
                <a:spcPts val="815"/>
              </a:spcBef>
            </a:pPr>
            <a:r>
              <a:rPr lang="en-US" sz="2000" dirty="0">
                <a:effectLst/>
                <a:latin typeface="Times New Roman" panose="02020603050405020304" pitchFamily="18" charset="0"/>
                <a:ea typeface="Times New Roman" panose="02020603050405020304" pitchFamily="18" charset="0"/>
              </a:rPr>
              <a:t>An HR evaluation assesses:</a:t>
            </a:r>
            <a:endParaRPr lang="en-IN" sz="2000" dirty="0">
              <a:effectLst/>
              <a:latin typeface="Times New Roman" panose="02020603050405020304" pitchFamily="18" charset="0"/>
              <a:ea typeface="Times New Roman" panose="02020603050405020304" pitchFamily="18" charset="0"/>
            </a:endParaRPr>
          </a:p>
          <a:p>
            <a:pPr marL="1143000" lvl="2" indent="-228600">
              <a:spcBef>
                <a:spcPts val="1020"/>
              </a:spcBef>
              <a:spcAft>
                <a:spcPts val="0"/>
              </a:spcAft>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HR policies and procedures of an</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organization</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documentation</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the hiring process</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215"/>
              </a:spcBef>
              <a:spcAft>
                <a:spcPts val="0"/>
              </a:spcAft>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employee</a:t>
            </a:r>
            <a:r>
              <a:rPr lang="en-US" sz="2000" spc="-1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retention</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205"/>
              </a:spcBef>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training</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200"/>
              </a:spcBef>
              <a:spcAft>
                <a:spcPts val="0"/>
              </a:spcAft>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employee</a:t>
            </a:r>
            <a:r>
              <a:rPr lang="en-US" sz="2000" spc="-1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compensation</a:t>
            </a:r>
            <a:endParaRPr lang="en-IN" sz="2000" spc="-15" dirty="0">
              <a:effectLst/>
              <a:latin typeface="Times New Roman" panose="02020603050405020304" pitchFamily="18" charset="0"/>
              <a:ea typeface="Times New Roman" panose="02020603050405020304" pitchFamily="18" charset="0"/>
            </a:endParaRPr>
          </a:p>
          <a:p>
            <a:pPr marL="1143000" lvl="2" indent="-228600">
              <a:spcBef>
                <a:spcPts val="195"/>
              </a:spcBef>
              <a:spcAft>
                <a:spcPts val="0"/>
              </a:spcAft>
              <a:buSzPts val="1200"/>
              <a:buFont typeface="Times New Roman" panose="02020603050405020304" pitchFamily="18" charset="0"/>
              <a:buChar char="•"/>
              <a:tabLst>
                <a:tab pos="1993900" algn="l"/>
                <a:tab pos="1994535" algn="l"/>
              </a:tabLst>
            </a:pPr>
            <a:r>
              <a:rPr lang="en-US" sz="2000" spc="-15" dirty="0">
                <a:effectLst/>
                <a:latin typeface="Times New Roman" panose="02020603050405020304" pitchFamily="18" charset="0"/>
                <a:ea typeface="Times New Roman" panose="02020603050405020304" pitchFamily="18" charset="0"/>
              </a:rPr>
              <a:t>management and employee relations</a:t>
            </a:r>
            <a:endParaRPr lang="en-IN" sz="2000" spc="-1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34C7FB-AA04-3CFC-485E-AEC82E7CE38A}"/>
              </a:ext>
            </a:extLst>
          </p:cNvPr>
          <p:cNvSpPr txBox="1"/>
          <p:nvPr/>
        </p:nvSpPr>
        <p:spPr>
          <a:xfrm>
            <a:off x="2413748" y="1645432"/>
            <a:ext cx="7662582" cy="4458656"/>
          </a:xfrm>
          <a:prstGeom prst="rect">
            <a:avLst/>
          </a:prstGeom>
          <a:noFill/>
        </p:spPr>
        <p:txBody>
          <a:bodyPr wrap="square">
            <a:spAutoFit/>
          </a:bodyPr>
          <a:lstStyle/>
          <a:p>
            <a:pPr marL="165100">
              <a:spcBef>
                <a:spcPts val="915"/>
              </a:spcBef>
            </a:pPr>
            <a:r>
              <a:rPr lang="en-US" sz="2200" b="1" kern="0" dirty="0">
                <a:effectLst/>
                <a:latin typeface="Times New Roman" panose="02020603050405020304" pitchFamily="18" charset="0"/>
                <a:ea typeface="Times New Roman" panose="02020603050405020304" pitchFamily="18" charset="0"/>
              </a:rPr>
              <a:t>What is recruiting?</a:t>
            </a:r>
            <a:endParaRPr lang="en-IN" sz="2200" b="1" kern="0" dirty="0">
              <a:effectLst/>
              <a:latin typeface="Times New Roman" panose="02020603050405020304" pitchFamily="18" charset="0"/>
              <a:ea typeface="Times New Roman" panose="02020603050405020304" pitchFamily="18" charset="0"/>
            </a:endParaRPr>
          </a:p>
          <a:p>
            <a:pPr marL="165100" algn="just">
              <a:spcBef>
                <a:spcPts val="995"/>
              </a:spcBef>
            </a:pPr>
            <a:r>
              <a:rPr lang="en-US" sz="2000" dirty="0">
                <a:effectLst/>
                <a:latin typeface="Times New Roman" panose="02020603050405020304" pitchFamily="18" charset="0"/>
                <a:ea typeface="Times New Roman" panose="02020603050405020304" pitchFamily="18" charset="0"/>
              </a:rPr>
              <a:t>Recruiting means finding and attracting employees. Many organizations struggle with recruiting</a:t>
            </a:r>
            <a:endParaRPr lang="en-IN" sz="2000" dirty="0">
              <a:effectLst/>
              <a:latin typeface="Times New Roman" panose="02020603050405020304" pitchFamily="18" charset="0"/>
              <a:ea typeface="Times New Roman" panose="02020603050405020304" pitchFamily="18" charset="0"/>
            </a:endParaRPr>
          </a:p>
          <a:p>
            <a:pPr marL="165100" marR="818515" algn="just">
              <a:lnSpc>
                <a:spcPct val="172000"/>
              </a:lnSpc>
              <a:spcBef>
                <a:spcPts val="195"/>
              </a:spcBef>
              <a:spcAft>
                <a:spcPts val="0"/>
              </a:spcAft>
            </a:pPr>
            <a:r>
              <a:rPr lang="en-US" sz="2000" dirty="0">
                <a:effectLst/>
                <a:latin typeface="Times New Roman" panose="02020603050405020304" pitchFamily="18" charset="0"/>
                <a:ea typeface="Times New Roman" panose="02020603050405020304" pitchFamily="18" charset="0"/>
              </a:rPr>
              <a:t>–seeking, sourcing and locating employees - often believing that they can’t find good people. Recruiting employees requires a strategy, effort and commitment. Think strategically about:</a:t>
            </a:r>
            <a:endParaRPr lang="en-IN" sz="2000" dirty="0">
              <a:effectLst/>
              <a:latin typeface="Times New Roman" panose="02020603050405020304" pitchFamily="18" charset="0"/>
              <a:ea typeface="Times New Roman" panose="02020603050405020304" pitchFamily="18" charset="0"/>
            </a:endParaRPr>
          </a:p>
          <a:p>
            <a:pPr marL="342900" lvl="0" indent="-342900" algn="just">
              <a:spcBef>
                <a:spcPts val="10"/>
              </a:spcBef>
              <a:spcAft>
                <a:spcPts val="0"/>
              </a:spcAft>
              <a:buSzPts val="1200"/>
              <a:buFont typeface="Symbol" panose="05050102010706020507" pitchFamily="18" charset="2"/>
              <a:buChar char=""/>
              <a:tabLst>
                <a:tab pos="850900" algn="l"/>
                <a:tab pos="8515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Skills needed in your</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organization.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342900" marR="572135" lvl="0" indent="-342900" algn="just">
              <a:lnSpc>
                <a:spcPct val="113000"/>
              </a:lnSpc>
              <a:spcBef>
                <a:spcPts val="200"/>
              </a:spcBef>
              <a:spcAft>
                <a:spcPts val="0"/>
              </a:spcAft>
              <a:buSzPts val="1200"/>
              <a:buFont typeface="Symbol" panose="05050102010706020507" pitchFamily="18" charset="2"/>
              <a:buChar char=""/>
              <a:tabLst>
                <a:tab pos="850900" algn="l"/>
                <a:tab pos="8515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The</a:t>
            </a:r>
            <a:r>
              <a:rPr lang="en-US" sz="2000" spc="-8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type</a:t>
            </a:r>
            <a:r>
              <a:rPr lang="en-US" sz="2000" spc="-8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of</a:t>
            </a:r>
            <a:r>
              <a:rPr lang="en-US" sz="2000" spc="-8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person</a:t>
            </a:r>
            <a:r>
              <a:rPr lang="en-US" sz="2000" spc="-8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behaviours</a:t>
            </a:r>
            <a:r>
              <a:rPr lang="en-US" sz="2000" spc="-8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that</a:t>
            </a:r>
            <a:r>
              <a:rPr lang="en-US" sz="2000" spc="-8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fit</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best</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with</a:t>
            </a:r>
            <a:r>
              <a:rPr lang="en-US" sz="2000" spc="-7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your</a:t>
            </a:r>
            <a:r>
              <a:rPr lang="en-US" sz="2000" spc="-8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leadership</a:t>
            </a:r>
            <a:r>
              <a:rPr lang="en-US" sz="2000" spc="-8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style</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and</a:t>
            </a:r>
            <a:r>
              <a:rPr lang="en-US" sz="2000" spc="-6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the</a:t>
            </a:r>
            <a:r>
              <a:rPr lang="en-US" sz="2000" spc="-7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culture of your organization.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spcBef>
                <a:spcPts val="15"/>
              </a:spcBef>
              <a:spcAft>
                <a:spcPts val="0"/>
              </a:spcAft>
              <a:buSzPts val="1200"/>
              <a:buFont typeface="Symbol" panose="05050102010706020507" pitchFamily="18" charset="2"/>
              <a:buChar char=""/>
              <a:tabLst>
                <a:tab pos="850900" algn="l"/>
                <a:tab pos="8515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What value your organization offers a successful</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candidate.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spcBef>
                <a:spcPts val="195"/>
              </a:spcBef>
              <a:spcAft>
                <a:spcPts val="0"/>
              </a:spcAft>
              <a:buSzPts val="1200"/>
              <a:buFont typeface="Symbol" panose="05050102010706020507" pitchFamily="18" charset="2"/>
              <a:buChar char=""/>
              <a:tabLst>
                <a:tab pos="850900" algn="l"/>
                <a:tab pos="8515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Key places to advertise so you can find the right</a:t>
            </a:r>
            <a:r>
              <a:rPr lang="en-US" sz="2000" spc="-2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person.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328200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50A54B-A921-A035-AAD0-74353301E232}"/>
              </a:ext>
            </a:extLst>
          </p:cNvPr>
          <p:cNvSpPr txBox="1"/>
          <p:nvPr/>
        </p:nvSpPr>
        <p:spPr>
          <a:xfrm>
            <a:off x="887506" y="1463367"/>
            <a:ext cx="10416988" cy="4916410"/>
          </a:xfrm>
          <a:prstGeom prst="rect">
            <a:avLst/>
          </a:prstGeom>
          <a:noFill/>
        </p:spPr>
        <p:txBody>
          <a:bodyPr wrap="square">
            <a:spAutoFit/>
          </a:bodyPr>
          <a:lstStyle/>
          <a:p>
            <a:pPr marL="165100">
              <a:spcBef>
                <a:spcPts val="810"/>
              </a:spcBef>
            </a:pPr>
            <a:r>
              <a:rPr lang="en-US" sz="2200" b="1" kern="0" dirty="0">
                <a:effectLst/>
                <a:latin typeface="Times New Roman" panose="02020603050405020304" pitchFamily="18" charset="0"/>
                <a:ea typeface="Times New Roman" panose="02020603050405020304" pitchFamily="18" charset="0"/>
              </a:rPr>
              <a:t>How do we recruit?</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370"/>
              </a:spcBef>
              <a:spcAft>
                <a:spcPts val="0"/>
              </a:spcAft>
            </a:pPr>
            <a:br>
              <a:rPr lang="en-US" sz="22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Recruiting has changed in the past few years, particularly in the agriculture industry. As organizations continue to grow, and some rural populations decline, it may be harder to find staff nearby with the right skills for the job.</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840"/>
              </a:spcBef>
              <a:spcAft>
                <a:spcPts val="0"/>
              </a:spcAft>
            </a:pPr>
            <a:r>
              <a:rPr lang="en-US" sz="2000" dirty="0">
                <a:effectLst/>
                <a:latin typeface="Times New Roman" panose="02020603050405020304" pitchFamily="18" charset="0"/>
                <a:ea typeface="Times New Roman" panose="02020603050405020304" pitchFamily="18" charset="0"/>
              </a:rPr>
              <a:t>Also,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today’s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younger</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generation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wants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find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employment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offers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more than a pay-cheque. Use your profile, and the qualities that differentiate you from other organizations, to create job ads that are interesting and appealing. You need to let potential employees know not only what you’re looking for, but what you can offer</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them.</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805"/>
              </a:spcBef>
              <a:spcAft>
                <a:spcPts val="0"/>
              </a:spcAft>
            </a:pPr>
            <a:r>
              <a:rPr lang="en-US" sz="2000" dirty="0">
                <a:effectLst/>
                <a:latin typeface="Times New Roman" panose="02020603050405020304" pitchFamily="18" charset="0"/>
                <a:ea typeface="Times New Roman" panose="02020603050405020304" pitchFamily="18" charset="0"/>
              </a:rPr>
              <a:t>You also need to know where to find potential employees. The rise of social media has changed how</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recruit.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LinkedIn,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Twitter,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Facebook</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other</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social-media</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sites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will</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help promote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your</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job</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openings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Don’t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ignore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growing</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demand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importance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social media for</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recruiting.</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5C2FC0-0F9F-45B9-EECA-2695C878CBD7}"/>
              </a:ext>
            </a:extLst>
          </p:cNvPr>
          <p:cNvSpPr txBox="1"/>
          <p:nvPr/>
        </p:nvSpPr>
        <p:spPr>
          <a:xfrm>
            <a:off x="3310218" y="1584199"/>
            <a:ext cx="6488206" cy="4631845"/>
          </a:xfrm>
          <a:prstGeom prst="rect">
            <a:avLst/>
          </a:prstGeom>
          <a:noFill/>
        </p:spPr>
        <p:txBody>
          <a:bodyPr wrap="square">
            <a:spAutoFit/>
          </a:bodyPr>
          <a:lstStyle/>
          <a:p>
            <a:pPr marL="165100">
              <a:spcBef>
                <a:spcPts val="820"/>
              </a:spcBef>
            </a:pPr>
            <a:r>
              <a:rPr lang="en-US" sz="2200" b="1" kern="0" dirty="0">
                <a:effectLst/>
                <a:latin typeface="Times New Roman" panose="02020603050405020304" pitchFamily="18" charset="0"/>
                <a:ea typeface="Times New Roman" panose="02020603050405020304" pitchFamily="18" charset="0"/>
              </a:rPr>
              <a:t>What is hiring?</a:t>
            </a:r>
            <a:endParaRPr lang="en-IN" sz="2200" b="1" kern="0"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The hiring process helps you pick the best person for the job and your organization. An</a:t>
            </a:r>
            <a:r>
              <a:rPr lang="en-US" sz="2000" spc="-1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employee is there to add value to your</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p>
          <a:p>
            <a:pPr marL="165100">
              <a:spcBef>
                <a:spcPts val="795"/>
              </a:spcBef>
            </a:pPr>
            <a:r>
              <a:rPr lang="en-US" sz="2000" dirty="0">
                <a:effectLst/>
                <a:latin typeface="Times New Roman" panose="02020603050405020304" pitchFamily="18" charset="0"/>
                <a:ea typeface="Times New Roman" panose="02020603050405020304" pitchFamily="18" charset="0"/>
              </a:rPr>
              <a:t>To create a hiring process, follow these five simple steps:</a:t>
            </a:r>
            <a:endParaRPr lang="en-IN" sz="2000" dirty="0">
              <a:effectLst/>
              <a:latin typeface="Times New Roman" panose="02020603050405020304" pitchFamily="18" charset="0"/>
              <a:ea typeface="Times New Roman" panose="02020603050405020304" pitchFamily="18" charset="0"/>
            </a:endParaRPr>
          </a:p>
          <a:p>
            <a:pPr marR="570230" lvl="0">
              <a:lnSpc>
                <a:spcPct val="115000"/>
              </a:lnSpc>
              <a:spcBef>
                <a:spcPts val="1020"/>
              </a:spcBef>
              <a:spcAft>
                <a:spcPts val="0"/>
              </a:spcAft>
              <a:buSzPts val="1200"/>
            </a:pPr>
            <a:r>
              <a:rPr lang="en-US" sz="2000" spc="-150" dirty="0">
                <a:effectLst/>
                <a:latin typeface="Times New Roman" panose="02020603050405020304" pitchFamily="18" charset="0"/>
                <a:ea typeface="Times New Roman" panose="02020603050405020304" pitchFamily="18" charset="0"/>
              </a:rPr>
              <a:t>1. Establish who in your organization should be involved in</a:t>
            </a:r>
          </a:p>
          <a:p>
            <a:pPr marR="570230" lvl="0">
              <a:lnSpc>
                <a:spcPct val="115000"/>
              </a:lnSpc>
              <a:spcBef>
                <a:spcPts val="1020"/>
              </a:spcBef>
              <a:spcAft>
                <a:spcPts val="0"/>
              </a:spcAft>
              <a:buSzPts val="1200"/>
            </a:pPr>
            <a:r>
              <a:rPr lang="en-US" sz="2000" spc="-150" dirty="0">
                <a:effectLst/>
                <a:latin typeface="Times New Roman" panose="02020603050405020304" pitchFamily="18" charset="0"/>
                <a:ea typeface="Times New Roman" panose="02020603050405020304" pitchFamily="18" charset="0"/>
              </a:rPr>
              <a:t>      shortlisting and interviewing</a:t>
            </a:r>
            <a:r>
              <a:rPr lang="en-US" sz="2000" spc="-1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candidates.</a:t>
            </a:r>
            <a:endParaRPr lang="en-IN" sz="2000" spc="-150" dirty="0">
              <a:effectLst/>
              <a:latin typeface="Times New Roman" panose="02020603050405020304" pitchFamily="18" charset="0"/>
              <a:ea typeface="Times New Roman" panose="02020603050405020304" pitchFamily="18" charset="0"/>
            </a:endParaRPr>
          </a:p>
          <a:p>
            <a:pPr lvl="0">
              <a:lnSpc>
                <a:spcPts val="1375"/>
              </a:lnSpc>
              <a:spcBef>
                <a:spcPts val="205"/>
              </a:spcBef>
              <a:spcAft>
                <a:spcPts val="0"/>
              </a:spcAft>
              <a:buSzPts val="1200"/>
            </a:pPr>
            <a:r>
              <a:rPr lang="en-US" sz="2000" spc="-150" dirty="0">
                <a:effectLst/>
                <a:latin typeface="Times New Roman" panose="02020603050405020304" pitchFamily="18" charset="0"/>
                <a:ea typeface="Times New Roman" panose="02020603050405020304" pitchFamily="18" charset="0"/>
              </a:rPr>
              <a:t>2. Review the</a:t>
            </a:r>
            <a:r>
              <a:rPr lang="en-US" sz="2000" spc="-10"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applications.</a:t>
            </a:r>
            <a:endParaRPr lang="en-IN" sz="2000" spc="-150" dirty="0">
              <a:effectLst/>
              <a:latin typeface="Times New Roman" panose="02020603050405020304" pitchFamily="18" charset="0"/>
              <a:ea typeface="Times New Roman" panose="02020603050405020304" pitchFamily="18" charset="0"/>
            </a:endParaRPr>
          </a:p>
          <a:p>
            <a:pPr lvl="0">
              <a:spcBef>
                <a:spcPts val="205"/>
              </a:spcBef>
              <a:buSzPts val="1200"/>
            </a:pPr>
            <a:r>
              <a:rPr lang="en-US" sz="2000" spc="-150" dirty="0">
                <a:effectLst/>
                <a:latin typeface="Times New Roman" panose="02020603050405020304" pitchFamily="18" charset="0"/>
                <a:ea typeface="Times New Roman" panose="02020603050405020304" pitchFamily="18" charset="0"/>
              </a:rPr>
              <a:t>3. Shortlist</a:t>
            </a:r>
            <a:r>
              <a:rPr lang="en-US" sz="2000" spc="-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applicants.</a:t>
            </a:r>
            <a:endParaRPr lang="en-IN" sz="2000" spc="-150" dirty="0">
              <a:effectLst/>
              <a:latin typeface="Times New Roman" panose="02020603050405020304" pitchFamily="18" charset="0"/>
              <a:ea typeface="Times New Roman" panose="02020603050405020304" pitchFamily="18" charset="0"/>
            </a:endParaRPr>
          </a:p>
          <a:p>
            <a:pPr lvl="0">
              <a:spcBef>
                <a:spcPts val="215"/>
              </a:spcBef>
              <a:spcAft>
                <a:spcPts val="0"/>
              </a:spcAft>
              <a:buSzPts val="1200"/>
            </a:pPr>
            <a:r>
              <a:rPr lang="en-US" sz="2000" spc="-150" dirty="0">
                <a:effectLst/>
                <a:latin typeface="Times New Roman" panose="02020603050405020304" pitchFamily="18" charset="0"/>
                <a:ea typeface="Times New Roman" panose="02020603050405020304" pitchFamily="18" charset="0"/>
              </a:rPr>
              <a:t>4. Interview.</a:t>
            </a:r>
            <a:endParaRPr lang="en-IN" sz="2000" spc="-150" dirty="0">
              <a:effectLst/>
              <a:latin typeface="Times New Roman" panose="02020603050405020304" pitchFamily="18" charset="0"/>
              <a:ea typeface="Times New Roman" panose="02020603050405020304" pitchFamily="18" charset="0"/>
            </a:endParaRPr>
          </a:p>
          <a:p>
            <a:pPr lvl="0">
              <a:spcBef>
                <a:spcPts val="195"/>
              </a:spcBef>
              <a:spcAft>
                <a:spcPts val="0"/>
              </a:spcAft>
              <a:buSzPts val="1200"/>
            </a:pPr>
            <a:r>
              <a:rPr lang="en-US" sz="2000" spc="-150" dirty="0">
                <a:effectLst/>
                <a:latin typeface="Times New Roman" panose="02020603050405020304" pitchFamily="18" charset="0"/>
                <a:ea typeface="Times New Roman" panose="02020603050405020304" pitchFamily="18" charset="0"/>
              </a:rPr>
              <a:t>5. Make a written offer of employment to the</a:t>
            </a:r>
            <a:r>
              <a:rPr lang="en-US" sz="2000" spc="-25" dirty="0">
                <a:effectLst/>
                <a:latin typeface="Times New Roman" panose="02020603050405020304" pitchFamily="18" charset="0"/>
                <a:ea typeface="Times New Roman" panose="02020603050405020304" pitchFamily="18" charset="0"/>
              </a:rPr>
              <a:t> </a:t>
            </a:r>
            <a:r>
              <a:rPr lang="en-US" sz="2000" spc="-150" dirty="0">
                <a:effectLst/>
                <a:latin typeface="Times New Roman" panose="02020603050405020304" pitchFamily="18" charset="0"/>
                <a:ea typeface="Times New Roman" panose="02020603050405020304" pitchFamily="18" charset="0"/>
              </a:rPr>
              <a:t>candidate.</a:t>
            </a:r>
            <a:endParaRPr lang="en-IN" sz="2000" spc="-150"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995"/>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C1FF8B-8806-34E3-80E2-61DF306727D6}"/>
              </a:ext>
            </a:extLst>
          </p:cNvPr>
          <p:cNvSpPr txBox="1"/>
          <p:nvPr/>
        </p:nvSpPr>
        <p:spPr>
          <a:xfrm>
            <a:off x="860612" y="1683377"/>
            <a:ext cx="10336306" cy="4531305"/>
          </a:xfrm>
          <a:prstGeom prst="rect">
            <a:avLst/>
          </a:prstGeom>
          <a:noFill/>
        </p:spPr>
        <p:txBody>
          <a:bodyPr wrap="square">
            <a:spAutoFit/>
          </a:bodyPr>
          <a:lstStyle/>
          <a:p>
            <a:pPr marL="165100">
              <a:spcBef>
                <a:spcPts val="1035"/>
              </a:spcBef>
            </a:pPr>
            <a:r>
              <a:rPr lang="en-US" sz="2200" b="1" kern="0" dirty="0">
                <a:effectLst/>
                <a:latin typeface="Times New Roman" panose="02020603050405020304" pitchFamily="18" charset="0"/>
                <a:ea typeface="Times New Roman" panose="02020603050405020304" pitchFamily="18" charset="0"/>
              </a:rPr>
              <a:t>What is new employee orientation and training?</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New employee orientation is the way new employees learn the knowledge, skills, and behaviours to become effective and productive workers. Employees who start off on the right foot tend to be happier, more productive, and stay with your organization longer.</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835"/>
              </a:spcBef>
              <a:spcAft>
                <a:spcPts val="0"/>
              </a:spcAft>
            </a:pPr>
            <a:r>
              <a:rPr lang="en-US" sz="2000" dirty="0">
                <a:effectLst/>
                <a:latin typeface="Times New Roman" panose="02020603050405020304" pitchFamily="18" charset="0"/>
                <a:ea typeface="Times New Roman" panose="02020603050405020304" pitchFamily="18" charset="0"/>
              </a:rPr>
              <a:t>Your new employee orientation and training process should cover all aspects of job responsibilities, people, policies, and procedures to ease employees into the job and make them feel comfortable and confident. It should also help new employees to:</a:t>
            </a:r>
          </a:p>
          <a:p>
            <a:pPr marL="742950" lvl="1" indent="-285750">
              <a:spcBef>
                <a:spcPts val="370"/>
              </a:spcBef>
              <a:spcAft>
                <a:spcPts val="0"/>
              </a:spcAft>
              <a:buSzPts val="1200"/>
              <a:buFont typeface="Times New Roman" panose="02020603050405020304" pitchFamily="18" charset="0"/>
              <a:buChar char="•"/>
              <a:tabLst>
                <a:tab pos="1993900" algn="l"/>
                <a:tab pos="1994535" algn="l"/>
              </a:tabLst>
            </a:pPr>
            <a:r>
              <a:rPr lang="en-US" sz="2000" spc="-5" dirty="0">
                <a:effectLst/>
                <a:latin typeface="Times New Roman" panose="02020603050405020304" pitchFamily="18" charset="0"/>
                <a:ea typeface="Times New Roman" panose="02020603050405020304" pitchFamily="18" charset="0"/>
              </a:rPr>
              <a:t>know the purpose of the job and what to</a:t>
            </a:r>
            <a:r>
              <a:rPr lang="en-US" sz="2000" spc="-20" dirty="0">
                <a:effectLst/>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do</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Char char="•"/>
              <a:tabLst>
                <a:tab pos="1993900" algn="l"/>
                <a:tab pos="1994535" algn="l"/>
              </a:tabLst>
            </a:pPr>
            <a:r>
              <a:rPr lang="en-US" sz="2000" spc="-5" dirty="0">
                <a:effectLst/>
                <a:latin typeface="Times New Roman" panose="02020603050405020304" pitchFamily="18" charset="0"/>
                <a:ea typeface="Times New Roman" panose="02020603050405020304" pitchFamily="18" charset="0"/>
              </a:rPr>
              <a:t>understand the processes involved and what you expect of</a:t>
            </a:r>
            <a:r>
              <a:rPr lang="en-US" sz="2000" spc="10" dirty="0">
                <a:effectLst/>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them</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Char char="•"/>
              <a:tabLst>
                <a:tab pos="1993900" algn="l"/>
                <a:tab pos="1994535" algn="l"/>
              </a:tabLst>
            </a:pPr>
            <a:r>
              <a:rPr lang="en-US" sz="2000" spc="-5" dirty="0">
                <a:effectLst/>
                <a:latin typeface="Times New Roman" panose="02020603050405020304" pitchFamily="18" charset="0"/>
                <a:ea typeface="Times New Roman" panose="02020603050405020304" pitchFamily="18" charset="0"/>
              </a:rPr>
              <a:t>know where to go for</a:t>
            </a:r>
            <a:r>
              <a:rPr lang="en-US" sz="2000" spc="-10" dirty="0">
                <a:effectLst/>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assistance</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Char char="•"/>
              <a:tabLst>
                <a:tab pos="1993900" algn="l"/>
                <a:tab pos="1994535" algn="l"/>
              </a:tabLst>
            </a:pPr>
            <a:r>
              <a:rPr lang="en-US" sz="2000" spc="-5" dirty="0">
                <a:effectLst/>
                <a:latin typeface="Times New Roman" panose="02020603050405020304" pitchFamily="18" charset="0"/>
                <a:ea typeface="Times New Roman" panose="02020603050405020304" pitchFamily="18" charset="0"/>
              </a:rPr>
              <a:t>know how to do the job safely and</a:t>
            </a:r>
            <a:r>
              <a:rPr lang="en-US" sz="2000" spc="-25" dirty="0">
                <a:effectLst/>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correctly</a:t>
            </a:r>
            <a:endParaRPr lang="en-IN" sz="2000" spc="-5"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835"/>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34AEB9-59F7-73E6-107A-FECC4A86BD7C}"/>
              </a:ext>
            </a:extLst>
          </p:cNvPr>
          <p:cNvSpPr txBox="1"/>
          <p:nvPr/>
        </p:nvSpPr>
        <p:spPr>
          <a:xfrm>
            <a:off x="1618130" y="1813538"/>
            <a:ext cx="8955740" cy="3759491"/>
          </a:xfrm>
          <a:prstGeom prst="rect">
            <a:avLst/>
          </a:prstGeom>
          <a:noFill/>
        </p:spPr>
        <p:txBody>
          <a:bodyPr wrap="square">
            <a:spAutoFit/>
          </a:bodyPr>
          <a:lstStyle/>
          <a:p>
            <a:pPr marL="165100" marR="571500" algn="just">
              <a:lnSpc>
                <a:spcPct val="113000"/>
              </a:lnSpc>
              <a:spcBef>
                <a:spcPts val="1020"/>
              </a:spcBef>
              <a:spcAft>
                <a:spcPts val="0"/>
              </a:spcAft>
            </a:pPr>
            <a:r>
              <a:rPr lang="en-US" sz="1800" dirty="0">
                <a:effectLst/>
                <a:latin typeface="Times New Roman" panose="02020603050405020304" pitchFamily="18" charset="0"/>
                <a:ea typeface="Times New Roman" panose="02020603050405020304" pitchFamily="18" charset="0"/>
              </a:rPr>
              <a:t>Don’t</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assume</a:t>
            </a:r>
            <a:r>
              <a:rPr lang="en-US" sz="1800" spc="-2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that</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new</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employee</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knows</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everything</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you</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know</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about</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job,</a:t>
            </a:r>
            <a:r>
              <a:rPr lang="en-US" sz="1800" spc="-1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organization, process and culture. Something as simple as showing the new employee where he or she can eat lunch can remove</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stress.</a:t>
            </a:r>
            <a:endParaRPr lang="en-IN" sz="18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835"/>
              </a:spcBef>
              <a:spcAft>
                <a:spcPts val="0"/>
              </a:spcAft>
            </a:pPr>
            <a:r>
              <a:rPr lang="en-US" sz="1800" dirty="0">
                <a:effectLst/>
                <a:latin typeface="Times New Roman" panose="02020603050405020304" pitchFamily="18" charset="0"/>
                <a:ea typeface="Times New Roman" panose="02020603050405020304" pitchFamily="18" charset="0"/>
              </a:rPr>
              <a:t>Orientation and training helps you incorporate new employees into the culture of your organization. It also creates a faster employee ROI (return on investment), also known as return on individual. The time you put in now to orient and train your employee will be returned in how quickly the employee can become a productive worker.</a:t>
            </a:r>
            <a:endParaRPr lang="en-IN" sz="18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810"/>
              </a:spcBef>
              <a:spcAft>
                <a:spcPts val="0"/>
              </a:spcAft>
            </a:pPr>
            <a:r>
              <a:rPr lang="en-US" sz="1800" dirty="0">
                <a:effectLst/>
                <a:latin typeface="Times New Roman" panose="02020603050405020304" pitchFamily="18" charset="0"/>
                <a:ea typeface="Times New Roman" panose="02020603050405020304" pitchFamily="18" charset="0"/>
              </a:rPr>
              <a:t>Orientation and training also helps your new employees work smarter and safer. When an employee</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can’t</a:t>
            </a:r>
            <a:r>
              <a:rPr lang="en-US"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work</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due</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accident,</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it</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can</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cost</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you</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money,</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time,</a:t>
            </a:r>
            <a:r>
              <a:rPr lang="en-US"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stress.</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When</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employees are trained to perform their jobs in the correct manner from the beginning, they will have less frustration, better morale, higher productivity and</a:t>
            </a:r>
            <a:r>
              <a:rPr lang="en-US" sz="1800" spc="-1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safety.</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ED63A3-DC41-7F97-4791-A3017A285395}"/>
              </a:ext>
            </a:extLst>
          </p:cNvPr>
          <p:cNvSpPr txBox="1"/>
          <p:nvPr/>
        </p:nvSpPr>
        <p:spPr>
          <a:xfrm>
            <a:off x="981635" y="1598541"/>
            <a:ext cx="10228729" cy="4685706"/>
          </a:xfrm>
          <a:prstGeom prst="rect">
            <a:avLst/>
          </a:prstGeom>
          <a:noFill/>
        </p:spPr>
        <p:txBody>
          <a:bodyPr wrap="square">
            <a:spAutoFit/>
          </a:bodyPr>
          <a:lstStyle/>
          <a:p>
            <a:pPr marL="165100" algn="just"/>
            <a:r>
              <a:rPr lang="en-US" sz="2200" b="1" kern="0" dirty="0">
                <a:effectLst/>
                <a:latin typeface="Times New Roman" panose="02020603050405020304" pitchFamily="18" charset="0"/>
                <a:ea typeface="Times New Roman" panose="02020603050405020304" pitchFamily="18" charset="0"/>
              </a:rPr>
              <a:t>What is communication?</a:t>
            </a:r>
            <a:endParaRPr lang="en-IN" sz="2200" b="1" kern="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Communication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sharing</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ideas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information.</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essential</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part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life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 at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easy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Differences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people’s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personalities,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styles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skills can play a part in how well we communicate with each</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other.</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800"/>
              </a:spcBef>
              <a:spcAft>
                <a:spcPts val="0"/>
              </a:spcAft>
            </a:pPr>
            <a:r>
              <a:rPr lang="en-US" sz="2000" dirty="0">
                <a:effectLst/>
                <a:latin typeface="Times New Roman" panose="02020603050405020304" pitchFamily="18" charset="0"/>
                <a:ea typeface="Times New Roman" panose="02020603050405020304" pitchFamily="18" charset="0"/>
              </a:rPr>
              <a:t>Being an effective communicator starts with an understanding of how you communicate. Below is a list of communication skills to think about and work on:</a:t>
            </a:r>
          </a:p>
          <a:p>
            <a:pPr marL="508000" marR="570230" indent="-342900" algn="just">
              <a:lnSpc>
                <a:spcPct val="115000"/>
              </a:lnSpc>
              <a:spcBef>
                <a:spcPts val="80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Message</a:t>
            </a:r>
            <a:endParaRPr lang="en-IN" sz="2000" dirty="0">
              <a:latin typeface="Times New Roman" panose="02020603050405020304" pitchFamily="18" charset="0"/>
              <a:ea typeface="Times New Roman" panose="02020603050405020304" pitchFamily="18" charset="0"/>
            </a:endParaRPr>
          </a:p>
          <a:p>
            <a:pPr marL="508000" marR="570230" indent="-342900" algn="just">
              <a:lnSpc>
                <a:spcPct val="115000"/>
              </a:lnSpc>
              <a:spcBef>
                <a:spcPts val="800"/>
              </a:spcBef>
              <a:spcAft>
                <a:spcPts val="0"/>
              </a:spcAft>
              <a:buFont typeface="Arial" panose="020B0604020202020204" pitchFamily="34" charset="0"/>
              <a:buChar char="•"/>
            </a:pPr>
            <a:r>
              <a:rPr lang="en-IN" sz="2000" dirty="0">
                <a:latin typeface="Times New Roman" panose="02020603050405020304" pitchFamily="18" charset="0"/>
                <a:ea typeface="Times New Roman" panose="02020603050405020304" pitchFamily="18" charset="0"/>
              </a:rPr>
              <a:t>Plan </a:t>
            </a:r>
          </a:p>
          <a:p>
            <a:pPr marL="508000" marR="570230" indent="-342900" algn="just">
              <a:lnSpc>
                <a:spcPct val="115000"/>
              </a:lnSpc>
              <a:spcBef>
                <a:spcPts val="800"/>
              </a:spcBef>
              <a:spcAft>
                <a:spcPts val="0"/>
              </a:spcAft>
              <a:buFont typeface="Arial" panose="020B0604020202020204" pitchFamily="34" charset="0"/>
              <a:buChar char="•"/>
            </a:pPr>
            <a:r>
              <a:rPr lang="en-IN" sz="2000" dirty="0">
                <a:latin typeface="Times New Roman" panose="02020603050405020304" pitchFamily="18" charset="0"/>
                <a:ea typeface="Times New Roman" panose="02020603050405020304" pitchFamily="18" charset="0"/>
              </a:rPr>
              <a:t>Body language</a:t>
            </a:r>
          </a:p>
          <a:p>
            <a:pPr marL="508000" marR="570230" indent="-342900" algn="just">
              <a:lnSpc>
                <a:spcPct val="115000"/>
              </a:lnSpc>
              <a:spcBef>
                <a:spcPts val="800"/>
              </a:spcBef>
              <a:spcAft>
                <a:spcPts val="0"/>
              </a:spcAft>
              <a:buFont typeface="Arial" panose="020B0604020202020204" pitchFamily="34" charset="0"/>
              <a:buChar char="•"/>
            </a:pPr>
            <a:r>
              <a:rPr lang="en-IN" sz="2000" dirty="0">
                <a:latin typeface="Times New Roman" panose="02020603050405020304" pitchFamily="18" charset="0"/>
                <a:ea typeface="Times New Roman" panose="02020603050405020304" pitchFamily="18" charset="0"/>
              </a:rPr>
              <a:t>Positive language and tone</a:t>
            </a:r>
          </a:p>
          <a:p>
            <a:pPr marL="508000" marR="570230" indent="-342900" algn="just">
              <a:lnSpc>
                <a:spcPct val="115000"/>
              </a:lnSpc>
              <a:spcBef>
                <a:spcPts val="800"/>
              </a:spcBef>
              <a:spcAft>
                <a:spcPts val="0"/>
              </a:spcAft>
              <a:buFont typeface="Arial" panose="020B0604020202020204" pitchFamily="34" charset="0"/>
              <a:buChar char="•"/>
            </a:pPr>
            <a:r>
              <a:rPr lang="en-IN" sz="2000" dirty="0">
                <a:latin typeface="Times New Roman" panose="02020603050405020304" pitchFamily="18" charset="0"/>
                <a:ea typeface="Times New Roman" panose="02020603050405020304" pitchFamily="18" charset="0"/>
              </a:rPr>
              <a:t>Listening</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2254</TotalTime>
  <Words>1263</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Rounded MT Bold</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213</cp:revision>
  <dcterms:created xsi:type="dcterms:W3CDTF">2023-04-01T04:44:33Z</dcterms:created>
  <dcterms:modified xsi:type="dcterms:W3CDTF">2023-07-07T11:21:10Z</dcterms:modified>
</cp:coreProperties>
</file>