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3" r:id="rId3"/>
    <p:sldId id="274" r:id="rId4"/>
    <p:sldId id="275" r:id="rId5"/>
    <p:sldId id="276" r:id="rId6"/>
    <p:sldId id="277" r:id="rId7"/>
    <p:sldId id="278" r:id="rId8"/>
    <p:sldId id="279" r:id="rId9"/>
    <p:sldId id="2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1077218"/>
          </a:xfrm>
          <a:prstGeom prst="rect">
            <a:avLst/>
          </a:prstGeom>
          <a:noFill/>
        </p:spPr>
        <p:txBody>
          <a:bodyPr wrap="square">
            <a:spAutoFit/>
          </a:bodyPr>
          <a:lstStyle/>
          <a:p>
            <a:pPr algn="ctr"/>
            <a:r>
              <a:rPr lang="en-US" altLang="en-US" sz="3200" b="1" dirty="0">
                <a:latin typeface="Times New Roman" pitchFamily="18" charset="0"/>
                <a:cs typeface="Times New Roman" pitchFamily="18" charset="0"/>
              </a:rPr>
              <a:t>Lecture- 10</a:t>
            </a:r>
          </a:p>
          <a:p>
            <a:pPr algn="ctr"/>
            <a:r>
              <a:rPr lang="en-US" sz="3200" b="1" dirty="0">
                <a:solidFill>
                  <a:srgbClr val="000000"/>
                </a:solidFill>
                <a:effectLst/>
                <a:latin typeface="Times New Roman" panose="02020603050405020304" pitchFamily="18" charset="0"/>
                <a:ea typeface="SimSun" panose="02010600030101010101" pitchFamily="2" charset="-122"/>
              </a:rPr>
              <a:t>Community Development </a:t>
            </a:r>
            <a:r>
              <a:rPr lang="en-US" sz="3200" b="1" dirty="0" err="1">
                <a:solidFill>
                  <a:srgbClr val="000000"/>
                </a:solidFill>
                <a:effectLst/>
                <a:latin typeface="Times New Roman" panose="02020603050405020304" pitchFamily="18" charset="0"/>
                <a:ea typeface="SimSun" panose="02010600030101010101" pitchFamily="2" charset="-122"/>
              </a:rPr>
              <a:t>Programme</a:t>
            </a:r>
            <a:endParaRPr lang="en-US" alt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162E52-340B-112E-541C-999617A79FD3}"/>
              </a:ext>
            </a:extLst>
          </p:cNvPr>
          <p:cNvSpPr txBox="1"/>
          <p:nvPr/>
        </p:nvSpPr>
        <p:spPr>
          <a:xfrm>
            <a:off x="1106129" y="3040144"/>
            <a:ext cx="9979742" cy="2120068"/>
          </a:xfrm>
          <a:prstGeom prst="rect">
            <a:avLst/>
          </a:prstGeom>
          <a:noFill/>
        </p:spPr>
        <p:txBody>
          <a:bodyPr wrap="square">
            <a:spAutoFit/>
          </a:bodyPr>
          <a:lstStyle/>
          <a:p>
            <a:pPr algn="just" hangingPunct="0">
              <a:lnSpc>
                <a:spcPct val="150000"/>
              </a:lnSpc>
            </a:pPr>
            <a:r>
              <a:rPr lang="en-IN" sz="1800" dirty="0">
                <a:latin typeface="Times New Roman" panose="02020603050405020304" pitchFamily="18" charset="0"/>
                <a:cs typeface="Times New Roman" panose="02020603050405020304" pitchFamily="18" charset="0"/>
              </a:rPr>
              <a:t>A</a:t>
            </a:r>
            <a:r>
              <a:rPr lang="en-IN" sz="1800" b="1" dirty="0">
                <a:latin typeface="Times New Roman" panose="02020603050405020304" pitchFamily="18" charset="0"/>
                <a:cs typeface="Times New Roman" panose="02020603050405020304" pitchFamily="18" charset="0"/>
              </a:rPr>
              <a:t> community </a:t>
            </a:r>
            <a:r>
              <a:rPr lang="en-IN" sz="1800" dirty="0">
                <a:latin typeface="Times New Roman" panose="02020603050405020304" pitchFamily="18" charset="0"/>
                <a:cs typeface="Times New Roman" panose="02020603050405020304" pitchFamily="18" charset="0"/>
              </a:rPr>
              <a:t>consists of persons in</a:t>
            </a:r>
            <a:r>
              <a:rPr lang="en-IN" sz="1800" b="1" dirty="0">
                <a:latin typeface="Times New Roman" panose="02020603050405020304" pitchFamily="18" charset="0"/>
                <a:cs typeface="Times New Roman" panose="02020603050405020304" pitchFamily="18" charset="0"/>
              </a:rPr>
              <a:t> social interaction </a:t>
            </a:r>
            <a:r>
              <a:rPr lang="en-IN" sz="1800" dirty="0">
                <a:latin typeface="Times New Roman" panose="02020603050405020304" pitchFamily="18" charset="0"/>
                <a:cs typeface="Times New Roman" panose="02020603050405020304" pitchFamily="18" charset="0"/>
              </a:rPr>
              <a:t>within a</a:t>
            </a:r>
            <a:r>
              <a:rPr lang="en-IN" sz="1800" b="1" dirty="0">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geographical area and having common </a:t>
            </a:r>
            <a:r>
              <a:rPr lang="en-IN" sz="1800" dirty="0" err="1">
                <a:latin typeface="Times New Roman" panose="02020603050405020304" pitchFamily="18" charset="0"/>
                <a:cs typeface="Times New Roman" panose="02020603050405020304" pitchFamily="18" charset="0"/>
              </a:rPr>
              <a:t>centers</a:t>
            </a:r>
            <a:r>
              <a:rPr lang="en-IN" sz="1800" dirty="0">
                <a:latin typeface="Times New Roman" panose="02020603050405020304" pitchFamily="18" charset="0"/>
                <a:cs typeface="Times New Roman" panose="02020603050405020304" pitchFamily="18" charset="0"/>
              </a:rPr>
              <a:t> of interest &amp; activities and functioning together in the chief concern of life. </a:t>
            </a:r>
          </a:p>
          <a:p>
            <a:pPr algn="just">
              <a:lnSpc>
                <a:spcPct val="150000"/>
              </a:lnSpc>
            </a:pPr>
            <a:r>
              <a:rPr lang="en-IN" b="1" dirty="0">
                <a:latin typeface="Times New Roman" panose="02020603050405020304" pitchFamily="18" charset="0"/>
                <a:cs typeface="Times New Roman" panose="02020603050405020304" pitchFamily="18" charset="0"/>
              </a:rPr>
              <a:t>Community Development </a:t>
            </a:r>
            <a:r>
              <a:rPr lang="en-IN" dirty="0">
                <a:latin typeface="Times New Roman" panose="02020603050405020304" pitchFamily="18" charset="0"/>
                <a:cs typeface="Times New Roman" panose="02020603050405020304" pitchFamily="18" charset="0"/>
              </a:rPr>
              <a:t>is a</a:t>
            </a:r>
            <a:r>
              <a:rPr lang="en-IN" b="1" dirty="0">
                <a:latin typeface="Times New Roman" panose="02020603050405020304" pitchFamily="18" charset="0"/>
                <a:cs typeface="Times New Roman" panose="02020603050405020304" pitchFamily="18" charset="0"/>
              </a:rPr>
              <a:t> movement </a:t>
            </a:r>
            <a:r>
              <a:rPr lang="en-IN" dirty="0">
                <a:latin typeface="Times New Roman" panose="02020603050405020304" pitchFamily="18" charset="0"/>
                <a:cs typeface="Times New Roman" panose="02020603050405020304" pitchFamily="18" charset="0"/>
              </a:rPr>
              <a:t>designed to promote better living for the</a:t>
            </a:r>
            <a:r>
              <a:rPr lang="en-IN" b="1" dirty="0">
                <a:latin typeface="Times New Roman" panose="02020603050405020304" pitchFamily="18" charset="0"/>
                <a:cs typeface="Times New Roman" panose="02020603050405020304" pitchFamily="18" charset="0"/>
              </a:rPr>
              <a:t> whole </a:t>
            </a:r>
            <a:r>
              <a:rPr lang="en-IN" dirty="0">
                <a:latin typeface="Times New Roman" panose="02020603050405020304" pitchFamily="18" charset="0"/>
                <a:cs typeface="Times New Roman" panose="02020603050405020304" pitchFamily="18" charset="0"/>
              </a:rPr>
              <a:t>community with the active participation and on the</a:t>
            </a:r>
            <a:r>
              <a:rPr lang="en-IN" b="1" dirty="0">
                <a:latin typeface="Times New Roman" panose="02020603050405020304" pitchFamily="18" charset="0"/>
                <a:cs typeface="Times New Roman" panose="02020603050405020304" pitchFamily="18" charset="0"/>
              </a:rPr>
              <a:t> initiative </a:t>
            </a:r>
            <a:r>
              <a:rPr lang="en-IN" dirty="0">
                <a:latin typeface="Times New Roman" panose="02020603050405020304" pitchFamily="18" charset="0"/>
                <a:cs typeface="Times New Roman" panose="02020603050405020304" pitchFamily="18" charset="0"/>
              </a:rPr>
              <a:t>of the community</a:t>
            </a:r>
            <a:r>
              <a:rPr lang="en-IN" b="1"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pPr algn="just">
              <a:lnSpc>
                <a:spcPct val="150000"/>
              </a:lnSpc>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067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A1F281-2E60-64CF-06E5-530311432DA7}"/>
              </a:ext>
            </a:extLst>
          </p:cNvPr>
          <p:cNvSpPr txBox="1"/>
          <p:nvPr/>
        </p:nvSpPr>
        <p:spPr>
          <a:xfrm>
            <a:off x="1189704" y="1663286"/>
            <a:ext cx="9387348" cy="4613058"/>
          </a:xfrm>
          <a:prstGeom prst="rect">
            <a:avLst/>
          </a:prstGeom>
          <a:noFill/>
        </p:spPr>
        <p:txBody>
          <a:bodyPr wrap="square">
            <a:spAutoFit/>
          </a:bodyPr>
          <a:lstStyle/>
          <a:p>
            <a:pPr algn="just" hangingPunct="0">
              <a:lnSpc>
                <a:spcPct val="150000"/>
              </a:lnSpc>
            </a:pPr>
            <a:r>
              <a:rPr lang="en-IN" b="1" dirty="0">
                <a:latin typeface="Times New Roman" pitchFamily="18" charset="0"/>
                <a:cs typeface="Times New Roman" pitchFamily="18" charset="0"/>
              </a:rPr>
              <a:t>BASIC PHILOSOPHY</a:t>
            </a:r>
          </a:p>
          <a:p>
            <a:pPr marL="28575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Individual development </a:t>
            </a:r>
          </a:p>
          <a:p>
            <a:pPr marL="28575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Development of family. </a:t>
            </a:r>
          </a:p>
          <a:p>
            <a:pPr marL="28575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Awareness of the responsibilities and self motivation among the people  </a:t>
            </a:r>
          </a:p>
          <a:p>
            <a:pPr marL="28575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Community development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Development of Cooperativeness among the people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To create confidence towards science and technology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Development of rural leadership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Development of rural institutions. </a:t>
            </a:r>
          </a:p>
          <a:p>
            <a:pPr marL="285750" lvl="0" indent="-285750" algn="just" hangingPunct="0">
              <a:lnSpc>
                <a:spcPct val="150000"/>
              </a:lnSpc>
              <a:buFont typeface="Arial" panose="020B0604020202020204" pitchFamily="34" charset="0"/>
              <a:buChar char="•"/>
            </a:pPr>
            <a:r>
              <a:rPr lang="en-IN" dirty="0">
                <a:latin typeface="Times New Roman" pitchFamily="18" charset="0"/>
                <a:cs typeface="Times New Roman" pitchFamily="18" charset="0"/>
              </a:rPr>
              <a:t>Development of other resources for community development </a:t>
            </a:r>
          </a:p>
          <a:p>
            <a:pPr marL="285750" indent="-285750" algn="just">
              <a:lnSpc>
                <a:spcPct val="150000"/>
              </a:lnSpc>
              <a:buFont typeface="Arial" panose="020B0604020202020204" pitchFamily="34" charset="0"/>
              <a:buChar char="•"/>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301378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A74EE5-7FED-5775-9256-C5DFEC854C62}"/>
              </a:ext>
            </a:extLst>
          </p:cNvPr>
          <p:cNvSpPr txBox="1"/>
          <p:nvPr/>
        </p:nvSpPr>
        <p:spPr>
          <a:xfrm>
            <a:off x="1520313" y="2303195"/>
            <a:ext cx="9151374" cy="2951064"/>
          </a:xfrm>
          <a:prstGeom prst="rect">
            <a:avLst/>
          </a:prstGeom>
          <a:noFill/>
        </p:spPr>
        <p:txBody>
          <a:bodyPr wrap="square">
            <a:spAutoFit/>
          </a:bodyPr>
          <a:lstStyle/>
          <a:p>
            <a:pPr>
              <a:lnSpc>
                <a:spcPct val="150000"/>
              </a:lnSpc>
            </a:pPr>
            <a:r>
              <a:rPr lang="en-IN" sz="1800" b="1" dirty="0">
                <a:latin typeface="Times New Roman" pitchFamily="18" charset="0"/>
                <a:cs typeface="Times New Roman" pitchFamily="18" charset="0"/>
              </a:rPr>
              <a:t>PRINCIPLES OF COMMUNITY DEVELOPMENT </a:t>
            </a:r>
            <a:endParaRPr lang="en-IN" sz="1800" dirty="0">
              <a:latin typeface="Times New Roman" pitchFamily="18" charset="0"/>
              <a:cs typeface="Times New Roman" pitchFamily="18" charset="0"/>
            </a:endParaRP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Activities correspond to the basic needs of the community projects.</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Local improvements achieved through unrelated efforts in each substantive field.</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Changed attitudes in people </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increased and better participation of the people in community affairs.</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identification, encouragement and training of local leadership .</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Greater reliance on the participation of women and youth.</a:t>
            </a:r>
          </a:p>
        </p:txBody>
      </p:sp>
    </p:spTree>
    <p:extLst>
      <p:ext uri="{BB962C8B-B14F-4D97-AF65-F5344CB8AC3E}">
        <p14:creationId xmlns:p14="http://schemas.microsoft.com/office/powerpoint/2010/main" val="183666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D6893A-A432-FBE6-7C10-96931479DFF9}"/>
              </a:ext>
            </a:extLst>
          </p:cNvPr>
          <p:cNvSpPr txBox="1"/>
          <p:nvPr/>
        </p:nvSpPr>
        <p:spPr>
          <a:xfrm>
            <a:off x="1366684" y="2576052"/>
            <a:ext cx="8581103" cy="2542363"/>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self-help projects for communities require both intensive and extensive assistance .</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Implementation of community development programme on a national scale requires adoption of consistent policies.</a:t>
            </a:r>
            <a:endParaRPr lang="en-US" sz="1800" dirty="0">
              <a:latin typeface="Times New Roman" pitchFamily="18" charset="0"/>
              <a:cs typeface="Times New Roman" pitchFamily="18" charset="0"/>
            </a:endParaRP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The resources of Non-Governmental Organizations should be fully utilized.</a:t>
            </a:r>
            <a:endParaRPr lang="en-US" sz="1800" dirty="0">
              <a:latin typeface="Times New Roman" pitchFamily="18" charset="0"/>
              <a:cs typeface="Times New Roman" pitchFamily="18" charset="0"/>
            </a:endParaRP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Economic and social progress at the local level </a:t>
            </a:r>
            <a:endParaRPr lang="en-US" sz="1800" dirty="0">
              <a:latin typeface="Times New Roman" pitchFamily="18" charset="0"/>
              <a:cs typeface="Times New Roman" pitchFamily="18" charset="0"/>
            </a:endParaRPr>
          </a:p>
          <a:p>
            <a:pPr marL="285750" indent="-285750">
              <a:lnSpc>
                <a:spcPct val="150000"/>
              </a:lnSpc>
              <a:buFont typeface="Arial" panose="020B0604020202020204" pitchFamily="34" charset="0"/>
              <a:buChar char="•"/>
            </a:pPr>
            <a:endParaRPr lang="en-IN" dirty="0"/>
          </a:p>
        </p:txBody>
      </p:sp>
    </p:spTree>
    <p:extLst>
      <p:ext uri="{BB962C8B-B14F-4D97-AF65-F5344CB8AC3E}">
        <p14:creationId xmlns:p14="http://schemas.microsoft.com/office/powerpoint/2010/main" val="49801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19D5C4-BF1E-E583-32CC-31E55292150D}"/>
              </a:ext>
            </a:extLst>
          </p:cNvPr>
          <p:cNvSpPr txBox="1"/>
          <p:nvPr/>
        </p:nvSpPr>
        <p:spPr>
          <a:xfrm>
            <a:off x="1366685" y="1778224"/>
            <a:ext cx="9875274" cy="4202882"/>
          </a:xfrm>
          <a:prstGeom prst="rect">
            <a:avLst/>
          </a:prstGeom>
          <a:noFill/>
        </p:spPr>
        <p:txBody>
          <a:bodyPr wrap="square">
            <a:spAutoFit/>
          </a:bodyPr>
          <a:lstStyle/>
          <a:p>
            <a:pPr marL="0" indent="0">
              <a:lnSpc>
                <a:spcPct val="150000"/>
              </a:lnSpc>
              <a:buNone/>
            </a:pPr>
            <a:r>
              <a:rPr lang="en-IN" sz="1800" b="1" dirty="0">
                <a:latin typeface="Times New Roman" pitchFamily="18" charset="0"/>
                <a:cs typeface="Times New Roman" pitchFamily="18" charset="0"/>
              </a:rPr>
              <a:t>Basic objectives</a:t>
            </a:r>
            <a:endParaRPr lang="en-IN" sz="1800" dirty="0">
              <a:latin typeface="Times New Roman" pitchFamily="18" charset="0"/>
              <a:cs typeface="Times New Roman" pitchFamily="18" charset="0"/>
            </a:endParaRPr>
          </a:p>
          <a:p>
            <a:pPr marL="285750" indent="-285750">
              <a:lnSpc>
                <a:spcPct val="150000"/>
              </a:lnSpc>
              <a:buFont typeface="Arial" panose="020B0604020202020204" pitchFamily="34" charset="0"/>
              <a:buChar char="•"/>
            </a:pPr>
            <a:r>
              <a:rPr lang="en-IN" sz="1800" dirty="0">
                <a:latin typeface="Times New Roman" pitchFamily="18" charset="0"/>
                <a:cs typeface="Times New Roman" pitchFamily="18" charset="0"/>
              </a:rPr>
              <a:t>all-round development of the rural community</a:t>
            </a:r>
          </a:p>
          <a:p>
            <a:pPr marL="285750" indent="-285750">
              <a:lnSpc>
                <a:spcPct val="150000"/>
              </a:lnSpc>
              <a:buFont typeface="Arial" panose="020B0604020202020204" pitchFamily="34" charset="0"/>
              <a:buChar char="•"/>
            </a:pPr>
            <a:r>
              <a:rPr lang="en-IN" sz="1800" dirty="0">
                <a:latin typeface="Times New Roman" pitchFamily="18" charset="0"/>
                <a:cs typeface="Times New Roman" pitchFamily="18" charset="0"/>
              </a:rPr>
              <a:t>develop the feeling of communitarian life style among the rural people. </a:t>
            </a:r>
          </a:p>
          <a:p>
            <a:pPr marL="285750" indent="-285750">
              <a:lnSpc>
                <a:spcPct val="150000"/>
              </a:lnSpc>
              <a:buFont typeface="Arial" panose="020B0604020202020204" pitchFamily="34" charset="0"/>
              <a:buChar char="•"/>
            </a:pPr>
            <a:r>
              <a:rPr lang="en-IN" sz="1800" dirty="0">
                <a:latin typeface="Times New Roman" pitchFamily="18" charset="0"/>
                <a:cs typeface="Times New Roman" pitchFamily="18" charset="0"/>
              </a:rPr>
              <a:t>To develop the feeling of responsibility</a:t>
            </a:r>
          </a:p>
          <a:p>
            <a:pPr>
              <a:lnSpc>
                <a:spcPct val="150000"/>
              </a:lnSpc>
            </a:pPr>
            <a:r>
              <a:rPr lang="en-IN" sz="1800" b="1" dirty="0">
                <a:latin typeface="Times New Roman" pitchFamily="18" charset="0"/>
                <a:cs typeface="Times New Roman" pitchFamily="18" charset="0"/>
              </a:rPr>
              <a:t>Objectives:</a:t>
            </a:r>
            <a:r>
              <a:rPr lang="en-IN" sz="1800" dirty="0">
                <a:latin typeface="Times New Roman" pitchFamily="18" charset="0"/>
                <a:cs typeface="Times New Roman" pitchFamily="18" charset="0"/>
              </a:rPr>
              <a: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To increase the agricultural production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Community and integrated development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The extension of the new scientific knowledge </a:t>
            </a:r>
          </a:p>
          <a:p>
            <a:pPr marL="285750" lvl="0" indent="-285750"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Development of small and medium irrigation projects </a:t>
            </a:r>
          </a:p>
          <a:p>
            <a:pPr>
              <a:lnSpc>
                <a:spcPct val="150000"/>
              </a:lnSpc>
            </a:pPr>
            <a:r>
              <a:rPr lang="en-IN" sz="1800" dirty="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285330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32D99F-EFE7-4B37-E1D7-79BAE488C931}"/>
              </a:ext>
            </a:extLst>
          </p:cNvPr>
          <p:cNvSpPr txBox="1"/>
          <p:nvPr/>
        </p:nvSpPr>
        <p:spPr>
          <a:xfrm>
            <a:off x="1514168" y="2389520"/>
            <a:ext cx="8001000" cy="2951064"/>
          </a:xfrm>
          <a:prstGeom prst="rect">
            <a:avLst/>
          </a:prstGeom>
          <a:noFill/>
        </p:spPr>
        <p:txBody>
          <a:bodyPr wrap="square">
            <a:spAutoFit/>
          </a:bodyPr>
          <a:lstStyle/>
          <a:p>
            <a:pPr marL="285750" lvl="0"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Development of co-operative organizations </a:t>
            </a:r>
          </a:p>
          <a:p>
            <a:pPr marL="285750" lvl="0"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Construction of roads.  </a:t>
            </a:r>
          </a:p>
          <a:p>
            <a:pPr marL="285750" lvl="0"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To increase the adult education and primary education  </a:t>
            </a:r>
          </a:p>
          <a:p>
            <a:pPr marL="285750" lvl="0"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Facility for entertainment.  </a:t>
            </a:r>
          </a:p>
          <a:p>
            <a:pPr marL="285750" lvl="0"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Development and construction of primary health care centre and the public health service.  </a:t>
            </a:r>
          </a:p>
          <a:p>
            <a:pPr marL="285750" lvl="0" indent="-285750" hangingPunct="0">
              <a:lnSpc>
                <a:spcPct val="150000"/>
              </a:lnSpc>
              <a:buFont typeface="Arial" panose="020B0604020202020204" pitchFamily="34" charset="0"/>
              <a:buChar char="•"/>
            </a:pPr>
            <a:r>
              <a:rPr lang="en-IN" dirty="0">
                <a:latin typeface="Times New Roman" pitchFamily="18" charset="0"/>
                <a:cs typeface="Times New Roman" pitchFamily="18" charset="0"/>
              </a:rPr>
              <a:t>To inspire the youth for the development programme. </a:t>
            </a:r>
          </a:p>
        </p:txBody>
      </p:sp>
    </p:spTree>
    <p:extLst>
      <p:ext uri="{BB962C8B-B14F-4D97-AF65-F5344CB8AC3E}">
        <p14:creationId xmlns:p14="http://schemas.microsoft.com/office/powerpoint/2010/main" val="3766596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BCBD7C-22EC-E3A1-4353-6D0022A9E306}"/>
              </a:ext>
            </a:extLst>
          </p:cNvPr>
          <p:cNvSpPr txBox="1"/>
          <p:nvPr/>
        </p:nvSpPr>
        <p:spPr>
          <a:xfrm>
            <a:off x="1174955" y="2118961"/>
            <a:ext cx="9842090" cy="3782061"/>
          </a:xfrm>
          <a:prstGeom prst="rect">
            <a:avLst/>
          </a:prstGeom>
          <a:noFill/>
        </p:spPr>
        <p:txBody>
          <a:bodyPr wrap="square">
            <a:spAutoFit/>
          </a:bodyPr>
          <a:lstStyle/>
          <a:p>
            <a:pPr algn="just">
              <a:lnSpc>
                <a:spcPct val="150000"/>
              </a:lnSpc>
            </a:pPr>
            <a:r>
              <a:rPr lang="en-IN" b="1" dirty="0">
                <a:latin typeface="Times New Roman" panose="02020603050405020304" pitchFamily="18" charset="0"/>
                <a:cs typeface="Times New Roman" panose="02020603050405020304" pitchFamily="18" charset="0"/>
              </a:rPr>
              <a:t>National Extension Services (NES</a:t>
            </a:r>
            <a:endParaRPr lang="en-IN" dirty="0">
              <a:latin typeface="Times New Roman" panose="02020603050405020304" pitchFamily="18" charset="0"/>
              <a:cs typeface="Times New Roman" panose="02020603050405020304" pitchFamily="18" charset="0"/>
            </a:endParaRPr>
          </a:p>
          <a:p>
            <a:pPr algn="just" hangingPunct="0">
              <a:lnSpc>
                <a:spcPct val="150000"/>
              </a:lnSpc>
            </a:pPr>
            <a:r>
              <a:rPr lang="en-IN" b="1" dirty="0">
                <a:latin typeface="Times New Roman" panose="02020603050405020304" pitchFamily="18" charset="0"/>
                <a:cs typeface="Times New Roman" panose="02020603050405020304" pitchFamily="18" charset="0"/>
              </a:rPr>
              <a:t>National Extension Services (NES) was started in October 2</a:t>
            </a:r>
            <a:r>
              <a:rPr lang="en-IN" b="1" baseline="30000" dirty="0">
                <a:latin typeface="Times New Roman" panose="02020603050405020304" pitchFamily="18" charset="0"/>
                <a:cs typeface="Times New Roman" panose="02020603050405020304" pitchFamily="18" charset="0"/>
              </a:rPr>
              <a:t>nd</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1953.</a:t>
            </a:r>
            <a:endParaRPr lang="en-IN" dirty="0">
              <a:latin typeface="Times New Roman" panose="02020603050405020304" pitchFamily="18" charset="0"/>
              <a:cs typeface="Times New Roman" panose="02020603050405020304" pitchFamily="18" charset="0"/>
            </a:endParaRPr>
          </a:p>
          <a:p>
            <a:pPr algn="just">
              <a:lnSpc>
                <a:spcPct val="150000"/>
              </a:lnSpc>
            </a:pPr>
            <a:r>
              <a:rPr lang="en-IN" dirty="0">
                <a:latin typeface="Times New Roman" panose="02020603050405020304" pitchFamily="18" charset="0"/>
                <a:cs typeface="Times New Roman" panose="02020603050405020304" pitchFamily="18" charset="0"/>
              </a:rPr>
              <a:t>The Idea behind NES was to cover entire country by the year1960. </a:t>
            </a:r>
          </a:p>
          <a:p>
            <a:pPr algn="just">
              <a:lnSpc>
                <a:spcPct val="150000"/>
              </a:lnSpc>
            </a:pPr>
            <a:r>
              <a:rPr lang="en-IN" dirty="0">
                <a:latin typeface="Times New Roman" panose="02020603050405020304" pitchFamily="18" charset="0"/>
                <a:cs typeface="Times New Roman" panose="02020603050405020304" pitchFamily="18" charset="0"/>
              </a:rPr>
              <a:t>Operational unit in both C.D and NES was development block. </a:t>
            </a:r>
          </a:p>
          <a:p>
            <a:pPr algn="just">
              <a:lnSpc>
                <a:spcPct val="150000"/>
              </a:lnSpc>
            </a:pPr>
            <a:r>
              <a:rPr lang="en-IN" dirty="0">
                <a:latin typeface="Times New Roman" panose="02020603050405020304" pitchFamily="18" charset="0"/>
                <a:cs typeface="Times New Roman" panose="02020603050405020304" pitchFamily="18" charset="0"/>
              </a:rPr>
              <a:t>Activities under NES programme were less intensive than those of C.D. </a:t>
            </a:r>
          </a:p>
          <a:p>
            <a:pPr algn="just">
              <a:lnSpc>
                <a:spcPct val="150000"/>
              </a:lnSpc>
            </a:pPr>
            <a:r>
              <a:rPr lang="en-IN" dirty="0">
                <a:latin typeface="Times New Roman" panose="02020603050405020304" pitchFamily="18" charset="0"/>
                <a:cs typeface="Times New Roman" panose="02020603050405020304" pitchFamily="18" charset="0"/>
              </a:rPr>
              <a:t>Basic idea of both CD and NES is same. Both are complementary, interwoven and run concurrently.</a:t>
            </a:r>
          </a:p>
          <a:p>
            <a:pPr algn="just">
              <a:lnSpc>
                <a:spcPct val="150000"/>
              </a:lnSpc>
            </a:pPr>
            <a:r>
              <a:rPr lang="en-IN" dirty="0">
                <a:latin typeface="Times New Roman" panose="02020603050405020304" pitchFamily="18" charset="0"/>
                <a:cs typeface="Times New Roman" panose="02020603050405020304" pitchFamily="18" charset="0"/>
              </a:rPr>
              <a:t> Each NES block covers 100 villages with 65,000 population. Each block is headed by Block Development Officer (BDO) who is in turn assisted by Extension Officer with 10 Multipurpose Village Level Workers (MPVLW).</a:t>
            </a:r>
          </a:p>
        </p:txBody>
      </p:sp>
    </p:spTree>
    <p:extLst>
      <p:ext uri="{BB962C8B-B14F-4D97-AF65-F5344CB8AC3E}">
        <p14:creationId xmlns:p14="http://schemas.microsoft.com/office/powerpoint/2010/main" val="3311902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2569A7-C980-4C7F-920F-07A4495DC480}"/>
              </a:ext>
            </a:extLst>
          </p:cNvPr>
          <p:cNvSpPr txBox="1"/>
          <p:nvPr/>
        </p:nvSpPr>
        <p:spPr>
          <a:xfrm>
            <a:off x="1681316" y="1994533"/>
            <a:ext cx="9357851" cy="4197559"/>
          </a:xfrm>
          <a:prstGeom prst="rect">
            <a:avLst/>
          </a:prstGeom>
          <a:noFill/>
        </p:spPr>
        <p:txBody>
          <a:bodyPr wrap="square">
            <a:spAutoFit/>
          </a:bodyPr>
          <a:lstStyle/>
          <a:p>
            <a:pPr marL="0" indent="0" algn="just">
              <a:lnSpc>
                <a:spcPct val="150000"/>
              </a:lnSpc>
              <a:buNone/>
            </a:pPr>
            <a:r>
              <a:rPr lang="en-IN" sz="1800" b="1" dirty="0">
                <a:latin typeface="Times New Roman" pitchFamily="18" charset="0"/>
                <a:cs typeface="Times New Roman" pitchFamily="18" charset="0"/>
              </a:rPr>
              <a:t>SIMILARITIES BETWEEN EXTENSION EDUCATION AND CD</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essentially educative </a:t>
            </a:r>
          </a:p>
          <a:p>
            <a:pPr marL="285750" lvl="0" indent="-285750" algn="just"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central objective is the “Growth of people”  </a:t>
            </a:r>
          </a:p>
          <a:p>
            <a:pPr marL="285750" lvl="0" indent="-285750" algn="just"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inter disciplinary in chapter </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 aim at bringing about change  </a:t>
            </a:r>
          </a:p>
          <a:p>
            <a:pPr marL="285750" lvl="0" indent="-285750" algn="just"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involvement processes </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 relatively slow processes </a:t>
            </a:r>
          </a:p>
          <a:p>
            <a:pPr marL="285750" indent="-285750" algn="just">
              <a:lnSpc>
                <a:spcPct val="150000"/>
              </a:lnSpc>
              <a:buFont typeface="Arial" panose="020B0604020202020204" pitchFamily="34" charset="0"/>
              <a:buChar char="•"/>
            </a:pPr>
            <a:r>
              <a:rPr lang="en-IN" sz="1800" dirty="0">
                <a:latin typeface="Times New Roman" pitchFamily="18" charset="0"/>
                <a:cs typeface="Times New Roman" pitchFamily="18" charset="0"/>
              </a:rPr>
              <a:t> government sponsored and supported organizations.  </a:t>
            </a:r>
          </a:p>
          <a:p>
            <a:pPr marL="285750" lvl="0" indent="-285750" algn="just"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emphasize on cooperation </a:t>
            </a:r>
          </a:p>
          <a:p>
            <a:pPr marL="285750" lvl="0" indent="-285750" algn="just" hangingPunct="0">
              <a:lnSpc>
                <a:spcPct val="150000"/>
              </a:lnSpc>
              <a:buFont typeface="Arial" panose="020B0604020202020204" pitchFamily="34" charset="0"/>
              <a:buChar char="•"/>
            </a:pPr>
            <a:r>
              <a:rPr lang="en-IN" sz="1800" dirty="0">
                <a:latin typeface="Times New Roman" pitchFamily="18" charset="0"/>
                <a:cs typeface="Times New Roman" pitchFamily="18" charset="0"/>
              </a:rPr>
              <a:t>concerned with social and economic development </a:t>
            </a:r>
          </a:p>
        </p:txBody>
      </p:sp>
    </p:spTree>
    <p:extLst>
      <p:ext uri="{BB962C8B-B14F-4D97-AF65-F5344CB8AC3E}">
        <p14:creationId xmlns:p14="http://schemas.microsoft.com/office/powerpoint/2010/main" val="634478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2322</TotalTime>
  <Words>473</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236</cp:revision>
  <dcterms:created xsi:type="dcterms:W3CDTF">2023-04-01T04:44:33Z</dcterms:created>
  <dcterms:modified xsi:type="dcterms:W3CDTF">2023-07-06T10:59:02Z</dcterms:modified>
</cp:coreProperties>
</file>