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74" r:id="rId5"/>
    <p:sldId id="277" r:id="rId6"/>
    <p:sldId id="27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1384995"/>
          </a:xfrm>
          <a:prstGeom prst="rect">
            <a:avLst/>
          </a:prstGeom>
          <a:noFill/>
        </p:spPr>
        <p:txBody>
          <a:bodyPr wrap="square">
            <a:spAutoFit/>
          </a:bodyPr>
          <a:lstStyle/>
          <a:p>
            <a:pPr algn="ctr"/>
            <a:r>
              <a:rPr lang="en-US" altLang="en-US" sz="2800" b="1" dirty="0">
                <a:latin typeface="Times New Roman" pitchFamily="18" charset="0"/>
                <a:cs typeface="Times New Roman" pitchFamily="18" charset="0"/>
              </a:rPr>
              <a:t>Lecture- 11</a:t>
            </a:r>
          </a:p>
          <a:p>
            <a:pPr algn="ctr"/>
            <a:r>
              <a:rPr lang="en-US" sz="2800" b="1" dirty="0">
                <a:solidFill>
                  <a:srgbClr val="000000"/>
                </a:solidFill>
                <a:effectLst/>
                <a:latin typeface="Times New Roman" panose="02020603050405020304" pitchFamily="18" charset="0"/>
                <a:ea typeface="SimSun" panose="02010600030101010101" pitchFamily="2" charset="-122"/>
              </a:rPr>
              <a:t>Rural Development: meaning, definition, concept</a:t>
            </a:r>
            <a:endParaRPr lang="en-US" alt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4C1E0F-9F87-3757-8799-272C7374A79D}"/>
              </a:ext>
            </a:extLst>
          </p:cNvPr>
          <p:cNvSpPr txBox="1"/>
          <p:nvPr/>
        </p:nvSpPr>
        <p:spPr>
          <a:xfrm>
            <a:off x="550606" y="1868130"/>
            <a:ext cx="11090787" cy="3782061"/>
          </a:xfrm>
          <a:prstGeom prst="rect">
            <a:avLst/>
          </a:prstGeom>
          <a:noFill/>
        </p:spPr>
        <p:txBody>
          <a:bodyPr wrap="square">
            <a:spAutoFit/>
          </a:bodyPr>
          <a:lstStyle/>
          <a:p>
            <a:pPr>
              <a:lnSpc>
                <a:spcPct val="150000"/>
              </a:lnSpc>
            </a:pPr>
            <a:r>
              <a:rPr lang="en-US" b="1" dirty="0">
                <a:latin typeface="Times New Roman" panose="02020603050405020304" pitchFamily="18" charset="0"/>
                <a:cs typeface="Times New Roman" panose="02020603050405020304" pitchFamily="18" charset="0"/>
              </a:rPr>
              <a:t>Rural Development As a concept:</a:t>
            </a:r>
          </a:p>
          <a:p>
            <a:pPr>
              <a:lnSpc>
                <a:spcPct val="150000"/>
              </a:lnSpc>
            </a:pPr>
            <a:r>
              <a:rPr lang="en-US" dirty="0">
                <a:latin typeface="Times New Roman" panose="02020603050405020304" pitchFamily="18" charset="0"/>
                <a:cs typeface="Times New Roman" panose="02020603050405020304" pitchFamily="18" charset="0"/>
              </a:rPr>
              <a:t> it connotes overall development of rural areas with a view to improve</a:t>
            </a:r>
          </a:p>
          <a:p>
            <a:pPr>
              <a:lnSpc>
                <a:spcPct val="150000"/>
              </a:lnSpc>
            </a:pPr>
            <a:r>
              <a:rPr lang="en-US" dirty="0">
                <a:latin typeface="Times New Roman" panose="02020603050405020304" pitchFamily="18" charset="0"/>
                <a:cs typeface="Times New Roman" panose="02020603050405020304" pitchFamily="18" charset="0"/>
              </a:rPr>
              <a:t>•the quality of life of rural people. </a:t>
            </a:r>
          </a:p>
          <a:p>
            <a:pPr>
              <a:lnSpc>
                <a:spcPct val="150000"/>
              </a:lnSpc>
            </a:pPr>
            <a:r>
              <a:rPr lang="en-US" dirty="0">
                <a:latin typeface="Times New Roman" panose="02020603050405020304" pitchFamily="18" charset="0"/>
                <a:cs typeface="Times New Roman" panose="02020603050405020304" pitchFamily="18" charset="0"/>
              </a:rPr>
              <a:t>•It is a comprehensive and multidimensional concept and encompasses the development of agriculture and allied activities </a:t>
            </a:r>
          </a:p>
          <a:p>
            <a:pPr>
              <a:lnSpc>
                <a:spcPct val="150000"/>
              </a:lnSpc>
            </a:pPr>
            <a:r>
              <a:rPr lang="en-US" dirty="0">
                <a:latin typeface="Times New Roman" panose="02020603050405020304" pitchFamily="18" charset="0"/>
                <a:cs typeface="Times New Roman" panose="02020603050405020304" pitchFamily="18" charset="0"/>
              </a:rPr>
              <a:t>•Village and cottage industries and crafts, </a:t>
            </a:r>
          </a:p>
          <a:p>
            <a:pPr>
              <a:lnSpc>
                <a:spcPct val="150000"/>
              </a:lnSpc>
            </a:pPr>
            <a:r>
              <a:rPr lang="en-US" dirty="0">
                <a:latin typeface="Times New Roman" panose="02020603050405020304" pitchFamily="18" charset="0"/>
                <a:cs typeface="Times New Roman" panose="02020603050405020304" pitchFamily="18" charset="0"/>
              </a:rPr>
              <a:t>•Socioeconomic infrastructure, </a:t>
            </a:r>
          </a:p>
          <a:p>
            <a:pPr>
              <a:lnSpc>
                <a:spcPct val="150000"/>
              </a:lnSpc>
            </a:pPr>
            <a:r>
              <a:rPr lang="en-US" dirty="0">
                <a:latin typeface="Times New Roman" panose="02020603050405020304" pitchFamily="18" charset="0"/>
                <a:cs typeface="Times New Roman" panose="02020603050405020304" pitchFamily="18" charset="0"/>
              </a:rPr>
              <a:t>•Community services and facilities, and </a:t>
            </a:r>
          </a:p>
          <a:p>
            <a:pPr>
              <a:lnSpc>
                <a:spcPct val="150000"/>
              </a:lnSpc>
            </a:pPr>
            <a:r>
              <a:rPr lang="en-US" dirty="0">
                <a:latin typeface="Times New Roman" panose="02020603050405020304" pitchFamily="18" charset="0"/>
                <a:cs typeface="Times New Roman" panose="02020603050405020304" pitchFamily="18" charset="0"/>
              </a:rPr>
              <a:t>•Human resources in rural areas. Rural Development </a:t>
            </a:r>
          </a:p>
        </p:txBody>
      </p:sp>
    </p:spTree>
    <p:extLst>
      <p:ext uri="{BB962C8B-B14F-4D97-AF65-F5344CB8AC3E}">
        <p14:creationId xmlns:p14="http://schemas.microsoft.com/office/powerpoint/2010/main" val="2082060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54002B-E59F-464C-6D41-9EC1D19FC9FE}"/>
              </a:ext>
            </a:extLst>
          </p:cNvPr>
          <p:cNvSpPr txBox="1"/>
          <p:nvPr/>
        </p:nvSpPr>
        <p:spPr>
          <a:xfrm>
            <a:off x="1841091" y="2188128"/>
            <a:ext cx="6120580" cy="3268652"/>
          </a:xfrm>
          <a:prstGeom prst="rect">
            <a:avLst/>
          </a:prstGeom>
          <a:noFill/>
        </p:spPr>
        <p:txBody>
          <a:bodyPr wrap="square">
            <a:spAutoFit/>
          </a:bodyPr>
          <a:lstStyle/>
          <a:p>
            <a:pPr>
              <a:lnSpc>
                <a:spcPct val="150000"/>
              </a:lnSpc>
            </a:pPr>
            <a:r>
              <a:rPr lang="en-US" sz="2000" b="1" dirty="0">
                <a:latin typeface="Times New Roman" panose="02020603050405020304" pitchFamily="18" charset="0"/>
                <a:cs typeface="Times New Roman" panose="02020603050405020304" pitchFamily="18" charset="0"/>
              </a:rPr>
              <a:t>As a phenomenon</a:t>
            </a:r>
            <a:r>
              <a:rPr lang="en-US" sz="2000" dirty="0">
                <a:latin typeface="Times New Roman" panose="02020603050405020304" pitchFamily="18" charset="0"/>
                <a:cs typeface="Times New Roman" panose="02020603050405020304" pitchFamily="18" charset="0"/>
              </a:rPr>
              <a:t>, </a:t>
            </a:r>
          </a:p>
          <a:p>
            <a:pPr>
              <a:lnSpc>
                <a:spcPct val="150000"/>
              </a:lnSpc>
            </a:pPr>
            <a:r>
              <a:rPr lang="en-US" sz="2000" dirty="0">
                <a:latin typeface="Times New Roman" panose="02020603050405020304" pitchFamily="18" charset="0"/>
                <a:cs typeface="Times New Roman" panose="02020603050405020304" pitchFamily="18" charset="0"/>
              </a:rPr>
              <a:t>it is the result of interactions between various </a:t>
            </a:r>
          </a:p>
          <a:p>
            <a:pPr>
              <a:lnSpc>
                <a:spcPct val="150000"/>
              </a:lnSpc>
            </a:pPr>
            <a:r>
              <a:rPr lang="en-US" sz="2000" dirty="0">
                <a:latin typeface="Times New Roman" panose="02020603050405020304" pitchFamily="18" charset="0"/>
                <a:cs typeface="Times New Roman" panose="02020603050405020304" pitchFamily="18" charset="0"/>
              </a:rPr>
              <a:t>•physical, </a:t>
            </a:r>
          </a:p>
          <a:p>
            <a:pPr>
              <a:lnSpc>
                <a:spcPct val="150000"/>
              </a:lnSpc>
            </a:pPr>
            <a:r>
              <a:rPr lang="en-US" sz="2000" dirty="0">
                <a:latin typeface="Times New Roman" panose="02020603050405020304" pitchFamily="18" charset="0"/>
                <a:cs typeface="Times New Roman" panose="02020603050405020304" pitchFamily="18" charset="0"/>
              </a:rPr>
              <a:t>•technological, </a:t>
            </a:r>
          </a:p>
          <a:p>
            <a:pPr>
              <a:lnSpc>
                <a:spcPct val="150000"/>
              </a:lnSpc>
            </a:pPr>
            <a:r>
              <a:rPr lang="en-US" sz="2000" dirty="0">
                <a:latin typeface="Times New Roman" panose="02020603050405020304" pitchFamily="18" charset="0"/>
                <a:cs typeface="Times New Roman" panose="02020603050405020304" pitchFamily="18" charset="0"/>
              </a:rPr>
              <a:t>•economic, </a:t>
            </a:r>
          </a:p>
          <a:p>
            <a:pPr>
              <a:lnSpc>
                <a:spcPct val="150000"/>
              </a:lnSpc>
            </a:pPr>
            <a:r>
              <a:rPr lang="en-US" sz="2000" dirty="0">
                <a:latin typeface="Times New Roman" panose="02020603050405020304" pitchFamily="18" charset="0"/>
                <a:cs typeface="Times New Roman" panose="02020603050405020304" pitchFamily="18" charset="0"/>
              </a:rPr>
              <a:t>•socio-cultural, and </a:t>
            </a:r>
          </a:p>
          <a:p>
            <a:pPr>
              <a:lnSpc>
                <a:spcPct val="150000"/>
              </a:lnSpc>
            </a:pPr>
            <a:r>
              <a:rPr lang="en-US" sz="2000" dirty="0">
                <a:latin typeface="Times New Roman" panose="02020603050405020304" pitchFamily="18" charset="0"/>
                <a:cs typeface="Times New Roman" panose="02020603050405020304" pitchFamily="18" charset="0"/>
              </a:rPr>
              <a:t>•institutional factors. </a:t>
            </a:r>
          </a:p>
        </p:txBody>
      </p:sp>
    </p:spTree>
    <p:extLst>
      <p:ext uri="{BB962C8B-B14F-4D97-AF65-F5344CB8AC3E}">
        <p14:creationId xmlns:p14="http://schemas.microsoft.com/office/powerpoint/2010/main" val="4096733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F8BCC2-5FB4-BD07-714C-19B0F97F8E54}"/>
              </a:ext>
            </a:extLst>
          </p:cNvPr>
          <p:cNvSpPr txBox="1"/>
          <p:nvPr/>
        </p:nvSpPr>
        <p:spPr>
          <a:xfrm>
            <a:off x="655073" y="2219632"/>
            <a:ext cx="10661855" cy="3730317"/>
          </a:xfrm>
          <a:prstGeom prst="rect">
            <a:avLst/>
          </a:prstGeom>
          <a:noFill/>
        </p:spPr>
        <p:txBody>
          <a:bodyPr wrap="square">
            <a:spAutoFit/>
          </a:bodyPr>
          <a:lstStyle/>
          <a:p>
            <a:pPr algn="just">
              <a:lnSpc>
                <a:spcPct val="150000"/>
              </a:lnSpc>
            </a:pPr>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As a strategy</a:t>
            </a:r>
            <a:r>
              <a:rPr lang="en-US" sz="2000" dirty="0">
                <a:latin typeface="Times New Roman" panose="02020603050405020304" pitchFamily="18" charset="0"/>
                <a:cs typeface="Times New Roman" panose="02020603050405020304" pitchFamily="18" charset="0"/>
              </a:rPr>
              <a:t>, it is designed to improve the economic and social well-being of a specific group of people the rural poor. </a:t>
            </a:r>
          </a:p>
          <a:p>
            <a:pPr algn="just">
              <a:lnSpc>
                <a:spcPct val="150000"/>
              </a:lnSpc>
            </a:pPr>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As a discipline</a:t>
            </a:r>
            <a:r>
              <a:rPr lang="en-US" sz="2000" dirty="0">
                <a:latin typeface="Times New Roman" panose="02020603050405020304" pitchFamily="18" charset="0"/>
                <a:cs typeface="Times New Roman" panose="02020603050405020304" pitchFamily="18" charset="0"/>
              </a:rPr>
              <a:t>, it is multidisciplinary in nature representing an intersection of agriculture, social, behavioral, engineering and management sciences.</a:t>
            </a:r>
          </a:p>
          <a:p>
            <a:pPr algn="just">
              <a:lnSpc>
                <a:spcPct val="150000"/>
              </a:lnSpc>
            </a:pPr>
            <a:r>
              <a:rPr lang="en-US" sz="2000" dirty="0">
                <a:latin typeface="Times New Roman" panose="02020603050405020304" pitchFamily="18" charset="0"/>
                <a:cs typeface="Times New Roman" panose="02020603050405020304" pitchFamily="18" charset="0"/>
              </a:rPr>
              <a:t>•In addition to economic growth, this process typically involves changes in popular attitudes, and in many cases even in customs and beliefs. Community Development </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035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1607A2-4DCD-1511-A77E-63558E478190}"/>
              </a:ext>
            </a:extLst>
          </p:cNvPr>
          <p:cNvSpPr txBox="1"/>
          <p:nvPr/>
        </p:nvSpPr>
        <p:spPr>
          <a:xfrm>
            <a:off x="1022555" y="2657534"/>
            <a:ext cx="10137058" cy="1289071"/>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UN</a:t>
            </a:r>
            <a:r>
              <a:rPr lang="en-US" dirty="0">
                <a:latin typeface="Times New Roman" panose="02020603050405020304" pitchFamily="18" charset="0"/>
                <a:cs typeface="Times New Roman" panose="02020603050405020304" pitchFamily="18" charset="0"/>
              </a:rPr>
              <a:t>: CD as a process by which the efforts of people themselves are united with those of governmental authorities to improve the economic, social and cultural conditions of the communities to integrate these communities into life of the nation and to enable them to contribute fully to the national progress</a:t>
            </a:r>
          </a:p>
        </p:txBody>
      </p:sp>
    </p:spTree>
    <p:extLst>
      <p:ext uri="{BB962C8B-B14F-4D97-AF65-F5344CB8AC3E}">
        <p14:creationId xmlns:p14="http://schemas.microsoft.com/office/powerpoint/2010/main" val="191350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939A4C-DA04-045E-EBA4-10AA130A7500}"/>
              </a:ext>
            </a:extLst>
          </p:cNvPr>
          <p:cNvSpPr txBox="1"/>
          <p:nvPr/>
        </p:nvSpPr>
        <p:spPr>
          <a:xfrm>
            <a:off x="2705100" y="2737888"/>
            <a:ext cx="6781800" cy="2437655"/>
          </a:xfrm>
          <a:prstGeom prst="rect">
            <a:avLst/>
          </a:prstGeom>
          <a:noFill/>
        </p:spPr>
        <p:txBody>
          <a:bodyPr wrap="square">
            <a:spAutoFit/>
          </a:bodyPr>
          <a:lstStyle/>
          <a:p>
            <a:pPr algn="ctr">
              <a:lnSpc>
                <a:spcPct val="150000"/>
              </a:lnSpc>
            </a:pPr>
            <a:r>
              <a:rPr lang="en-US" sz="2400" b="1" dirty="0">
                <a:latin typeface="Times New Roman" panose="02020603050405020304" pitchFamily="18" charset="0"/>
                <a:cs typeface="Times New Roman" panose="02020603050405020304" pitchFamily="18" charset="0"/>
              </a:rPr>
              <a:t>Conclusion</a:t>
            </a:r>
            <a:r>
              <a:rPr lang="en-US" sz="2000" dirty="0">
                <a:latin typeface="Times New Roman" panose="02020603050405020304" pitchFamily="18" charset="0"/>
                <a:cs typeface="Times New Roman" panose="02020603050405020304" pitchFamily="18" charset="0"/>
              </a:rPr>
              <a:t> </a:t>
            </a:r>
          </a:p>
          <a:p>
            <a:pPr algn="ctr">
              <a:lnSpc>
                <a:spcPct val="150000"/>
              </a:lnSpc>
            </a:pPr>
            <a:r>
              <a:rPr lang="en-US" sz="2000" dirty="0">
                <a:latin typeface="Times New Roman" panose="02020603050405020304" pitchFamily="18" charset="0"/>
                <a:cs typeface="Times New Roman" panose="02020603050405020304" pitchFamily="18" charset="0"/>
              </a:rPr>
              <a:t>Understanding concept as a phenomenon, philosophy and strategy helps in making the concept reality </a:t>
            </a:r>
          </a:p>
          <a:p>
            <a:pPr algn="ctr">
              <a:lnSpc>
                <a:spcPct val="150000"/>
              </a:lnSpc>
            </a:pPr>
            <a:r>
              <a:rPr lang="en-US" sz="2000" dirty="0">
                <a:latin typeface="Times New Roman" panose="02020603050405020304" pitchFamily="18" charset="0"/>
                <a:cs typeface="Times New Roman" panose="02020603050405020304" pitchFamily="18" charset="0"/>
              </a:rPr>
              <a:t>Participation of public institutions along with end users id the key</a:t>
            </a:r>
          </a:p>
        </p:txBody>
      </p:sp>
    </p:spTree>
    <p:extLst>
      <p:ext uri="{BB962C8B-B14F-4D97-AF65-F5344CB8AC3E}">
        <p14:creationId xmlns:p14="http://schemas.microsoft.com/office/powerpoint/2010/main" val="38093784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2332</TotalTime>
  <Words>270</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238</cp:revision>
  <dcterms:created xsi:type="dcterms:W3CDTF">2023-04-01T04:44:33Z</dcterms:created>
  <dcterms:modified xsi:type="dcterms:W3CDTF">2023-07-06T11:12:08Z</dcterms:modified>
</cp:coreProperties>
</file>