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71" r:id="rId2"/>
    <p:sldId id="275" r:id="rId3"/>
    <p:sldId id="272" r:id="rId4"/>
    <p:sldId id="273" r:id="rId5"/>
    <p:sldId id="274" r:id="rId6"/>
    <p:sldId id="278" r:id="rId7"/>
    <p:sldId id="279" r:id="rId8"/>
    <p:sldId id="276" r:id="rId9"/>
    <p:sldId id="27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53" autoAdjust="0"/>
    <p:restoredTop sz="94660"/>
  </p:normalViewPr>
  <p:slideViewPr>
    <p:cSldViewPr snapToGrid="0">
      <p:cViewPr varScale="1">
        <p:scale>
          <a:sx n="97" d="100"/>
          <a:sy n="97" d="100"/>
        </p:scale>
        <p:origin x="1302" y="7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06-Jul-23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06-Jul-23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06-Jul-23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06-Jul-23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06-Jul-23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06-Jul-23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06-Jul-23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C149ACA-8B91-C47B-69A7-C64D74630816}"/>
              </a:ext>
            </a:extLst>
          </p:cNvPr>
          <p:cNvSpPr txBox="1"/>
          <p:nvPr/>
        </p:nvSpPr>
        <p:spPr>
          <a:xfrm>
            <a:off x="2282313" y="2951946"/>
            <a:ext cx="7627374" cy="1477328"/>
          </a:xfrm>
          <a:prstGeom prst="rect">
            <a:avLst/>
          </a:prstGeom>
          <a:noFill/>
        </p:spPr>
        <p:txBody>
          <a:bodyPr wrap="square">
            <a:spAutoFit/>
          </a:bodyPr>
          <a:lstStyle/>
          <a:p>
            <a:pPr algn="ctr"/>
            <a:r>
              <a:rPr lang="en-US" altLang="en-US" sz="3000" b="1" dirty="0">
                <a:latin typeface="Times New Roman" pitchFamily="18" charset="0"/>
                <a:cs typeface="Times New Roman" pitchFamily="18" charset="0"/>
              </a:rPr>
              <a:t>Lecture- 12</a:t>
            </a:r>
          </a:p>
          <a:p>
            <a:pPr algn="ctr"/>
            <a:r>
              <a:rPr lang="en-US" sz="3000" b="1" dirty="0">
                <a:solidFill>
                  <a:srgbClr val="000000"/>
                </a:solidFill>
                <a:effectLst/>
                <a:latin typeface="Times New Roman" panose="02020603050405020304" pitchFamily="18" charset="0"/>
                <a:ea typeface="SimSun" panose="02010600030101010101" pitchFamily="2" charset="-122"/>
              </a:rPr>
              <a:t>Various rural development </a:t>
            </a:r>
            <a:r>
              <a:rPr lang="en-US" sz="3000" b="1" dirty="0" err="1">
                <a:solidFill>
                  <a:srgbClr val="000000"/>
                </a:solidFill>
                <a:effectLst/>
                <a:latin typeface="Times New Roman" panose="02020603050405020304" pitchFamily="18" charset="0"/>
                <a:ea typeface="SimSun" panose="02010600030101010101" pitchFamily="2" charset="-122"/>
              </a:rPr>
              <a:t>programmes</a:t>
            </a:r>
            <a:r>
              <a:rPr lang="en-US" sz="3000" b="1" dirty="0">
                <a:solidFill>
                  <a:srgbClr val="000000"/>
                </a:solidFill>
                <a:effectLst/>
                <a:latin typeface="Times New Roman" panose="02020603050405020304" pitchFamily="18" charset="0"/>
                <a:ea typeface="SimSun" panose="02010600030101010101" pitchFamily="2" charset="-122"/>
              </a:rPr>
              <a:t> launched by Govt. of India</a:t>
            </a:r>
            <a:endParaRPr lang="en-US" altLang="en-US" sz="3000" b="1" dirty="0">
              <a:latin typeface="Times New Roman" pitchFamily="18" charset="0"/>
              <a:cs typeface="Times New Roman" pitchFamily="18" charset="0"/>
            </a:endParaRPr>
          </a:p>
        </p:txBody>
      </p:sp>
    </p:spTree>
    <p:extLst>
      <p:ext uri="{BB962C8B-B14F-4D97-AF65-F5344CB8AC3E}">
        <p14:creationId xmlns:p14="http://schemas.microsoft.com/office/powerpoint/2010/main" val="2997207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4BC58E1-B3D5-32F5-FD04-9FD39D78A38B}"/>
              </a:ext>
            </a:extLst>
          </p:cNvPr>
          <p:cNvSpPr txBox="1"/>
          <p:nvPr/>
        </p:nvSpPr>
        <p:spPr>
          <a:xfrm>
            <a:off x="668594" y="2772978"/>
            <a:ext cx="11041626" cy="2535566"/>
          </a:xfrm>
          <a:prstGeom prst="rect">
            <a:avLst/>
          </a:prstGeom>
          <a:noFill/>
        </p:spPr>
        <p:txBody>
          <a:bodyPr wrap="square">
            <a:spAutoFit/>
          </a:bodyPr>
          <a:lstStyle/>
          <a:p>
            <a:pPr algn="just">
              <a:lnSpc>
                <a:spcPct val="150000"/>
              </a:lnSpc>
            </a:pPr>
            <a:r>
              <a:rPr lang="en-US" b="1" i="0" u="none" strike="noStrike" dirty="0">
                <a:solidFill>
                  <a:srgbClr val="3C4852"/>
                </a:solidFill>
                <a:effectLst/>
                <a:latin typeface="Times New Roman" panose="02020603050405020304" pitchFamily="18" charset="0"/>
                <a:cs typeface="Times New Roman" panose="02020603050405020304" pitchFamily="18" charset="0"/>
              </a:rPr>
              <a:t>Rural development in </a:t>
            </a:r>
            <a:r>
              <a:rPr lang="en-US" b="1" i="0" u="none" strike="noStrike" dirty="0" err="1">
                <a:solidFill>
                  <a:srgbClr val="3C4852"/>
                </a:solidFill>
                <a:effectLst/>
                <a:latin typeface="Times New Roman" panose="02020603050405020304" pitchFamily="18" charset="0"/>
                <a:cs typeface="Times New Roman" panose="02020603050405020304" pitchFamily="18" charset="0"/>
              </a:rPr>
              <a:t>india</a:t>
            </a:r>
            <a:endParaRPr lang="en-US" b="1" i="0" u="none" strike="noStrike" dirty="0">
              <a:solidFill>
                <a:srgbClr val="3C4852"/>
              </a:solidFill>
              <a:effectLst/>
              <a:latin typeface="Times New Roman" panose="02020603050405020304" pitchFamily="18" charset="0"/>
              <a:cs typeface="Times New Roman" panose="02020603050405020304" pitchFamily="18" charset="0"/>
            </a:endParaRPr>
          </a:p>
          <a:p>
            <a:pPr algn="just">
              <a:lnSpc>
                <a:spcPct val="150000"/>
              </a:lnSpc>
            </a:pPr>
            <a:r>
              <a:rPr lang="en-US" b="0" i="0" u="none" strike="noStrike" dirty="0">
                <a:solidFill>
                  <a:srgbClr val="3C4852"/>
                </a:solidFill>
                <a:effectLst/>
                <a:latin typeface="Times New Roman" panose="02020603050405020304" pitchFamily="18" charset="0"/>
                <a:cs typeface="Times New Roman" panose="02020603050405020304" pitchFamily="18" charset="0"/>
              </a:rPr>
              <a:t>Rural development is a simple concept that is difficult to put into action. It focuses on the upliftment and development of rural economies that are experiencing severe poverty and effectively aims to increase their productivity. It also </a:t>
            </a:r>
            <a:r>
              <a:rPr lang="en-US" b="0" i="0" u="none" strike="noStrike" dirty="0" err="1">
                <a:solidFill>
                  <a:srgbClr val="3C4852"/>
                </a:solidFill>
                <a:effectLst/>
                <a:latin typeface="Times New Roman" panose="02020603050405020304" pitchFamily="18" charset="0"/>
                <a:cs typeface="Times New Roman" panose="02020603050405020304" pitchFamily="18" charset="0"/>
              </a:rPr>
              <a:t>emphasises</a:t>
            </a:r>
            <a:r>
              <a:rPr lang="en-US" b="0" i="0" u="none" strike="noStrike" dirty="0">
                <a:solidFill>
                  <a:srgbClr val="3C4852"/>
                </a:solidFill>
                <a:effectLst/>
                <a:latin typeface="Times New Roman" panose="02020603050405020304" pitchFamily="18" charset="0"/>
                <a:cs typeface="Times New Roman" panose="02020603050405020304" pitchFamily="18" charset="0"/>
              </a:rPr>
              <a:t> the importance of addressing various pressing issues in village economies that are impeding growth and improving these areas. Some of the areas in India that require immediate attention for rural development are as follows:</a:t>
            </a:r>
          </a:p>
        </p:txBody>
      </p:sp>
    </p:spTree>
    <p:extLst>
      <p:ext uri="{BB962C8B-B14F-4D97-AF65-F5344CB8AC3E}">
        <p14:creationId xmlns:p14="http://schemas.microsoft.com/office/powerpoint/2010/main" val="2049419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E2E36B1-1686-8E00-754C-EF0C48202A1C}"/>
              </a:ext>
            </a:extLst>
          </p:cNvPr>
          <p:cNvSpPr txBox="1"/>
          <p:nvPr/>
        </p:nvSpPr>
        <p:spPr>
          <a:xfrm>
            <a:off x="663677" y="2002670"/>
            <a:ext cx="10864645" cy="3366563"/>
          </a:xfrm>
          <a:prstGeom prst="rect">
            <a:avLst/>
          </a:prstGeom>
          <a:noFill/>
        </p:spPr>
        <p:txBody>
          <a:bodyPr wrap="square">
            <a:spAutoFit/>
          </a:bodyPr>
          <a:lstStyle/>
          <a:p>
            <a:pPr algn="ctr">
              <a:lnSpc>
                <a:spcPct val="150000"/>
              </a:lnSpc>
            </a:pPr>
            <a:r>
              <a:rPr lang="en-US" b="1" i="0" u="none" strike="noStrike" dirty="0">
                <a:solidFill>
                  <a:srgbClr val="3C4852"/>
                </a:solidFill>
                <a:effectLst/>
                <a:latin typeface="Times New Roman" panose="02020603050405020304" pitchFamily="18" charset="0"/>
                <a:cs typeface="Times New Roman" panose="02020603050405020304" pitchFamily="18" charset="0"/>
              </a:rPr>
              <a:t>National Rural Livelihood Mission</a:t>
            </a:r>
          </a:p>
          <a:p>
            <a:pPr algn="just">
              <a:lnSpc>
                <a:spcPct val="150000"/>
              </a:lnSpc>
            </a:pPr>
            <a:r>
              <a:rPr lang="en-US" b="0" i="0" u="none" strike="noStrike" dirty="0">
                <a:solidFill>
                  <a:srgbClr val="3C4852"/>
                </a:solidFill>
                <a:effectLst/>
                <a:latin typeface="Times New Roman" panose="02020603050405020304" pitchFamily="18" charset="0"/>
                <a:cs typeface="Times New Roman" panose="02020603050405020304" pitchFamily="18" charset="0"/>
              </a:rPr>
              <a:t>The National Rural Livelihoods Mission was launched in June 2011 with the goal of developing institutional platforms for the rural poor to increase household incomes through livelihood support and access to financial services. This brief assesses the program’s accomplishments in its first ten years. It discovers that the Mission has had some success in improving the lives of rural women, who are the program’s backbone, and, as a result, their families. These accomplishments are primarily in the areas of social capital development, community </a:t>
            </a:r>
            <a:r>
              <a:rPr lang="en-US" b="0" i="0" u="none" strike="noStrike" dirty="0" err="1">
                <a:solidFill>
                  <a:srgbClr val="3C4852"/>
                </a:solidFill>
                <a:effectLst/>
                <a:latin typeface="Times New Roman" panose="02020603050405020304" pitchFamily="18" charset="0"/>
                <a:cs typeface="Times New Roman" panose="02020603050405020304" pitchFamily="18" charset="0"/>
              </a:rPr>
              <a:t>mobilisation</a:t>
            </a:r>
            <a:r>
              <a:rPr lang="en-US" b="0" i="0" u="none" strike="noStrike" dirty="0">
                <a:solidFill>
                  <a:srgbClr val="3C4852"/>
                </a:solidFill>
                <a:effectLst/>
                <a:latin typeface="Times New Roman" panose="02020603050405020304" pitchFamily="18" charset="0"/>
                <a:cs typeface="Times New Roman" panose="02020603050405020304" pitchFamily="18" charset="0"/>
              </a:rPr>
              <a:t>, and some degree of access to finance. Today, the Mission must shift its focus to livelihoods, particularly in light of the massive economic fallout from the COVID-19 pandemic.</a:t>
            </a:r>
          </a:p>
        </p:txBody>
      </p:sp>
    </p:spTree>
    <p:extLst>
      <p:ext uri="{BB962C8B-B14F-4D97-AF65-F5344CB8AC3E}">
        <p14:creationId xmlns:p14="http://schemas.microsoft.com/office/powerpoint/2010/main" val="636760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6D41F8C-09C5-6462-C941-47DBA3918E81}"/>
              </a:ext>
            </a:extLst>
          </p:cNvPr>
          <p:cNvSpPr txBox="1"/>
          <p:nvPr/>
        </p:nvSpPr>
        <p:spPr>
          <a:xfrm>
            <a:off x="668594" y="2148457"/>
            <a:ext cx="11127658" cy="3782061"/>
          </a:xfrm>
          <a:prstGeom prst="rect">
            <a:avLst/>
          </a:prstGeom>
          <a:noFill/>
        </p:spPr>
        <p:txBody>
          <a:bodyPr wrap="square">
            <a:spAutoFit/>
          </a:bodyPr>
          <a:lstStyle/>
          <a:p>
            <a:pPr algn="ctr">
              <a:lnSpc>
                <a:spcPct val="150000"/>
              </a:lnSpc>
            </a:pPr>
            <a:r>
              <a:rPr lang="en-US" b="1" i="0" u="none" strike="noStrike" dirty="0">
                <a:solidFill>
                  <a:srgbClr val="3C4852"/>
                </a:solidFill>
                <a:effectLst/>
                <a:latin typeface="Times New Roman" panose="02020603050405020304" pitchFamily="18" charset="0"/>
                <a:cs typeface="Times New Roman" panose="02020603050405020304" pitchFamily="18" charset="0"/>
              </a:rPr>
              <a:t>Integrated Rural Development Program</a:t>
            </a:r>
          </a:p>
          <a:p>
            <a:pPr algn="just">
              <a:lnSpc>
                <a:spcPct val="150000"/>
              </a:lnSpc>
            </a:pPr>
            <a:r>
              <a:rPr lang="en-US" b="0" i="0" u="none" strike="noStrike" dirty="0">
                <a:solidFill>
                  <a:srgbClr val="3C4852"/>
                </a:solidFill>
                <a:effectLst/>
                <a:latin typeface="Times New Roman" panose="02020603050405020304" pitchFamily="18" charset="0"/>
                <a:cs typeface="Times New Roman" panose="02020603050405020304" pitchFamily="18" charset="0"/>
              </a:rPr>
              <a:t>The Integrated Rural Development Program was established to provide poor people with employment opportunities. This scheme not only provides the necessary subsidies to people living below the poverty line, but it also assists them in improving their living conditions.</a:t>
            </a:r>
          </a:p>
          <a:p>
            <a:pPr algn="just">
              <a:lnSpc>
                <a:spcPct val="150000"/>
              </a:lnSpc>
            </a:pPr>
            <a:r>
              <a:rPr lang="en-US" b="0" i="0" u="none" strike="noStrike" dirty="0">
                <a:solidFill>
                  <a:srgbClr val="3C4852"/>
                </a:solidFill>
                <a:effectLst/>
                <a:latin typeface="Times New Roman" panose="02020603050405020304" pitchFamily="18" charset="0"/>
                <a:cs typeface="Times New Roman" panose="02020603050405020304" pitchFamily="18" charset="0"/>
              </a:rPr>
              <a:t>The Government of India launched the Integrated Rural Development Program (IRDP) in 1978 and implemented it in 1980. The program’s goal is to provide poor people with employment opportunities as well as opportunities to develop their skill sets in order to improve their living conditions. The </a:t>
            </a:r>
            <a:r>
              <a:rPr lang="en-US" b="0" i="0" u="none" strike="noStrike" dirty="0" err="1">
                <a:solidFill>
                  <a:srgbClr val="3C4852"/>
                </a:solidFill>
                <a:effectLst/>
                <a:latin typeface="Times New Roman" panose="02020603050405020304" pitchFamily="18" charset="0"/>
                <a:cs typeface="Times New Roman" panose="02020603050405020304" pitchFamily="18" charset="0"/>
              </a:rPr>
              <a:t>programme</a:t>
            </a:r>
            <a:r>
              <a:rPr lang="en-US" b="0" i="0" u="none" strike="noStrike" dirty="0">
                <a:solidFill>
                  <a:srgbClr val="3C4852"/>
                </a:solidFill>
                <a:effectLst/>
                <a:latin typeface="Times New Roman" panose="02020603050405020304" pitchFamily="18" charset="0"/>
                <a:cs typeface="Times New Roman" panose="02020603050405020304" pitchFamily="18" charset="0"/>
              </a:rPr>
              <a:t> is regarded as one of the best yojanas for addressing poverty-related issues by providing necessary subsidies in tandem with job opportunities to those who fall below the poverty line.</a:t>
            </a:r>
          </a:p>
        </p:txBody>
      </p:sp>
    </p:spTree>
    <p:extLst>
      <p:ext uri="{BB962C8B-B14F-4D97-AF65-F5344CB8AC3E}">
        <p14:creationId xmlns:p14="http://schemas.microsoft.com/office/powerpoint/2010/main" val="2880442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2E301DF-3BFC-AED5-A540-EE06617EEB85}"/>
              </a:ext>
            </a:extLst>
          </p:cNvPr>
          <p:cNvSpPr txBox="1"/>
          <p:nvPr/>
        </p:nvSpPr>
        <p:spPr>
          <a:xfrm>
            <a:off x="1524000" y="2319846"/>
            <a:ext cx="9564329" cy="2951064"/>
          </a:xfrm>
          <a:prstGeom prst="rect">
            <a:avLst/>
          </a:prstGeom>
          <a:noFill/>
        </p:spPr>
        <p:txBody>
          <a:bodyPr wrap="square">
            <a:spAutoFit/>
          </a:bodyPr>
          <a:lstStyle/>
          <a:p>
            <a:pPr algn="ctr">
              <a:lnSpc>
                <a:spcPct val="150000"/>
              </a:lnSpc>
            </a:pPr>
            <a:r>
              <a:rPr lang="en-US" b="1" i="0" u="none" strike="noStrike" dirty="0">
                <a:solidFill>
                  <a:srgbClr val="3C4852"/>
                </a:solidFill>
                <a:effectLst/>
                <a:latin typeface="Times New Roman" panose="02020603050405020304" pitchFamily="18" charset="0"/>
                <a:cs typeface="Times New Roman" panose="02020603050405020304" pitchFamily="18" charset="0"/>
              </a:rPr>
              <a:t>Rural areas economic development </a:t>
            </a:r>
            <a:r>
              <a:rPr lang="en-US" b="1" i="0" u="none" strike="noStrike" dirty="0" err="1">
                <a:solidFill>
                  <a:srgbClr val="3C4852"/>
                </a:solidFill>
                <a:effectLst/>
                <a:latin typeface="Times New Roman" panose="02020603050405020304" pitchFamily="18" charset="0"/>
                <a:cs typeface="Times New Roman" panose="02020603050405020304" pitchFamily="18" charset="0"/>
              </a:rPr>
              <a:t>programmes</a:t>
            </a:r>
            <a:endParaRPr lang="en-US" b="1" i="0" u="none" strike="noStrike" dirty="0">
              <a:solidFill>
                <a:srgbClr val="3C4852"/>
              </a:solidFill>
              <a:effectLst/>
              <a:latin typeface="Times New Roman" panose="02020603050405020304" pitchFamily="18" charset="0"/>
              <a:cs typeface="Times New Roman" panose="02020603050405020304" pitchFamily="18" charset="0"/>
            </a:endParaRPr>
          </a:p>
          <a:p>
            <a:pPr algn="just">
              <a:lnSpc>
                <a:spcPct val="150000"/>
              </a:lnSpc>
            </a:pPr>
            <a:r>
              <a:rPr lang="en-US" b="0" i="0" u="none" strike="noStrike" dirty="0">
                <a:solidFill>
                  <a:srgbClr val="3C4852"/>
                </a:solidFill>
                <a:effectLst/>
                <a:latin typeface="Times New Roman" panose="02020603050405020304" pitchFamily="18" charset="0"/>
                <a:cs typeface="Times New Roman" panose="02020603050405020304" pitchFamily="18" charset="0"/>
              </a:rPr>
              <a:t>The program’s goal is to increase rural people’s incomes in the mountain provinces of Aragatsotn, Gegharkunik, Lori, Shirak, Syunik, </a:t>
            </a:r>
            <a:r>
              <a:rPr lang="en-US" b="0" i="0" u="none" strike="noStrike" dirty="0" err="1">
                <a:solidFill>
                  <a:srgbClr val="3C4852"/>
                </a:solidFill>
                <a:effectLst/>
                <a:latin typeface="Times New Roman" panose="02020603050405020304" pitchFamily="18" charset="0"/>
                <a:cs typeface="Times New Roman" panose="02020603050405020304" pitchFamily="18" charset="0"/>
              </a:rPr>
              <a:t>Tavusgh</a:t>
            </a:r>
            <a:r>
              <a:rPr lang="en-US" b="0" i="0" u="none" strike="noStrike" dirty="0">
                <a:solidFill>
                  <a:srgbClr val="3C4852"/>
                </a:solidFill>
                <a:effectLst/>
                <a:latin typeface="Times New Roman" panose="02020603050405020304" pitchFamily="18" charset="0"/>
                <a:cs typeface="Times New Roman" panose="02020603050405020304" pitchFamily="18" charset="0"/>
              </a:rPr>
              <a:t>, and </a:t>
            </a:r>
            <a:r>
              <a:rPr lang="en-US" b="0" i="0" u="none" strike="noStrike" dirty="0" err="1">
                <a:solidFill>
                  <a:srgbClr val="3C4852"/>
                </a:solidFill>
                <a:effectLst/>
                <a:latin typeface="Times New Roman" panose="02020603050405020304" pitchFamily="18" charset="0"/>
                <a:cs typeface="Times New Roman" panose="02020603050405020304" pitchFamily="18" charset="0"/>
              </a:rPr>
              <a:t>Vayots</a:t>
            </a:r>
            <a:r>
              <a:rPr lang="en-US" b="0" i="0" u="none" strike="noStrike" dirty="0">
                <a:solidFill>
                  <a:srgbClr val="3C4852"/>
                </a:solidFill>
                <a:effectLst/>
                <a:latin typeface="Times New Roman" panose="02020603050405020304" pitchFamily="18" charset="0"/>
                <a:cs typeface="Times New Roman" panose="02020603050405020304" pitchFamily="18" charset="0"/>
              </a:rPr>
              <a:t> </a:t>
            </a:r>
            <a:r>
              <a:rPr lang="en-US" b="0" i="0" u="none" strike="noStrike" dirty="0" err="1">
                <a:solidFill>
                  <a:srgbClr val="3C4852"/>
                </a:solidFill>
                <a:effectLst/>
                <a:latin typeface="Times New Roman" panose="02020603050405020304" pitchFamily="18" charset="0"/>
                <a:cs typeface="Times New Roman" panose="02020603050405020304" pitchFamily="18" charset="0"/>
              </a:rPr>
              <a:t>Dzor</a:t>
            </a:r>
            <a:r>
              <a:rPr lang="en-US" b="0" i="0" u="none" strike="noStrike" dirty="0">
                <a:solidFill>
                  <a:srgbClr val="3C4852"/>
                </a:solidFill>
                <a:effectLst/>
                <a:latin typeface="Times New Roman" panose="02020603050405020304" pitchFamily="18" charset="0"/>
                <a:cs typeface="Times New Roman" panose="02020603050405020304" pitchFamily="18" charset="0"/>
              </a:rPr>
              <a:t> on a long-term basis. Poverty is widespread in the project area, which covers approximately 80% of Armenia’s land area and is home to approximately 40% of the country’s total population. Land use and cropping patterns changed dramatically after land was privatized, as new smallholder farmers adopted a small-scale, mixed farming system as a means of survival.</a:t>
            </a:r>
          </a:p>
        </p:txBody>
      </p:sp>
    </p:spTree>
    <p:extLst>
      <p:ext uri="{BB962C8B-B14F-4D97-AF65-F5344CB8AC3E}">
        <p14:creationId xmlns:p14="http://schemas.microsoft.com/office/powerpoint/2010/main" val="1998104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A1D803B-63E4-05EA-2C06-833781E26526}"/>
              </a:ext>
            </a:extLst>
          </p:cNvPr>
          <p:cNvSpPr txBox="1"/>
          <p:nvPr/>
        </p:nvSpPr>
        <p:spPr>
          <a:xfrm>
            <a:off x="521109" y="1719737"/>
            <a:ext cx="11149781" cy="4197559"/>
          </a:xfrm>
          <a:prstGeom prst="rect">
            <a:avLst/>
          </a:prstGeom>
          <a:noFill/>
        </p:spPr>
        <p:txBody>
          <a:bodyPr wrap="square">
            <a:spAutoFit/>
          </a:bodyPr>
          <a:lstStyle/>
          <a:p>
            <a:pPr algn="ctr">
              <a:lnSpc>
                <a:spcPct val="150000"/>
              </a:lnSpc>
            </a:pPr>
            <a:r>
              <a:rPr lang="en-US" b="1" dirty="0">
                <a:latin typeface="Times New Roman" panose="02020603050405020304" pitchFamily="18" charset="0"/>
                <a:cs typeface="Times New Roman" panose="02020603050405020304" pitchFamily="18" charset="0"/>
              </a:rPr>
              <a:t>Pradhan Mantri Gram </a:t>
            </a:r>
            <a:r>
              <a:rPr lang="en-US" b="1" dirty="0" err="1">
                <a:latin typeface="Times New Roman" panose="02020603050405020304" pitchFamily="18" charset="0"/>
                <a:cs typeface="Times New Roman" panose="02020603050405020304" pitchFamily="18" charset="0"/>
              </a:rPr>
              <a:t>Sadak</a:t>
            </a:r>
            <a:r>
              <a:rPr lang="en-US" b="1" dirty="0">
                <a:latin typeface="Times New Roman" panose="02020603050405020304" pitchFamily="18" charset="0"/>
                <a:cs typeface="Times New Roman" panose="02020603050405020304" pitchFamily="18" charset="0"/>
              </a:rPr>
              <a:t> Yojana (PMGSY)</a:t>
            </a:r>
          </a:p>
          <a:p>
            <a:pPr algn="just">
              <a:lnSpc>
                <a:spcPct val="150000"/>
              </a:lnSpc>
            </a:pPr>
            <a:r>
              <a:rPr lang="en-US" b="0" i="0" dirty="0">
                <a:solidFill>
                  <a:srgbClr val="222222"/>
                </a:solidFill>
                <a:effectLst/>
                <a:latin typeface="Times New Roman" panose="02020603050405020304" pitchFamily="18" charset="0"/>
                <a:cs typeface="Times New Roman" panose="02020603050405020304" pitchFamily="18" charset="0"/>
              </a:rPr>
              <a:t>Launched on 25 December 2000 by then Prime Minister Atal Bihari Vajpayee, the scheme aims at enhancing rural road connectivity. This scheme provides connectivity to the habitations with less or no connectivity at all and helps in poverty reduction by promoting access to economic and social services. This ensures sustainable poverty reduction in the long run as people get an opportunity to get connected with the rest of the world. The scheme has been benefiting several villagers and is helping them lead better lives. Nearly 82% of roads have been built till December 2017 which have successfully connected several rural areas to cities. Earlier, the scheme was funded only by the central government but after the recommendation of 14th Finance Commission report the expense is shared by both state and central government. According to the current data provided on the PMGSY website, under the scheme the government has completed length of 705,179 km, and a total of 1,69,129 roads were completed.</a:t>
            </a:r>
          </a:p>
        </p:txBody>
      </p:sp>
    </p:spTree>
    <p:extLst>
      <p:ext uri="{BB962C8B-B14F-4D97-AF65-F5344CB8AC3E}">
        <p14:creationId xmlns:p14="http://schemas.microsoft.com/office/powerpoint/2010/main" val="2621183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D1C67D8-9FE8-5B2C-1C48-EBE06111376C}"/>
              </a:ext>
            </a:extLst>
          </p:cNvPr>
          <p:cNvSpPr txBox="1"/>
          <p:nvPr/>
        </p:nvSpPr>
        <p:spPr>
          <a:xfrm>
            <a:off x="526026" y="2307470"/>
            <a:ext cx="11139948" cy="2535566"/>
          </a:xfrm>
          <a:prstGeom prst="rect">
            <a:avLst/>
          </a:prstGeom>
          <a:noFill/>
        </p:spPr>
        <p:txBody>
          <a:bodyPr wrap="square">
            <a:spAutoFit/>
          </a:bodyPr>
          <a:lstStyle/>
          <a:p>
            <a:pPr algn="ctr">
              <a:lnSpc>
                <a:spcPct val="150000"/>
              </a:lnSpc>
            </a:pPr>
            <a:r>
              <a:rPr lang="en-US" b="1" i="0" dirty="0" err="1">
                <a:solidFill>
                  <a:srgbClr val="111111"/>
                </a:solidFill>
                <a:effectLst/>
                <a:latin typeface="Times New Roman" panose="02020603050405020304" pitchFamily="18" charset="0"/>
                <a:cs typeface="Times New Roman" panose="02020603050405020304" pitchFamily="18" charset="0"/>
              </a:rPr>
              <a:t>Deen</a:t>
            </a:r>
            <a:r>
              <a:rPr lang="en-US" b="1" i="0" dirty="0">
                <a:solidFill>
                  <a:srgbClr val="111111"/>
                </a:solidFill>
                <a:effectLst/>
                <a:latin typeface="Times New Roman" panose="02020603050405020304" pitchFamily="18" charset="0"/>
                <a:cs typeface="Times New Roman" panose="02020603050405020304" pitchFamily="18" charset="0"/>
              </a:rPr>
              <a:t> Dayal Upadhyaya Grameen Kaushalya Yojana</a:t>
            </a:r>
          </a:p>
          <a:p>
            <a:pPr algn="just">
              <a:lnSpc>
                <a:spcPct val="150000"/>
              </a:lnSpc>
            </a:pPr>
            <a:r>
              <a:rPr lang="en-US" dirty="0">
                <a:solidFill>
                  <a:srgbClr val="222222"/>
                </a:solidFill>
                <a:latin typeface="Times New Roman" panose="02020603050405020304" pitchFamily="18" charset="0"/>
                <a:cs typeface="Times New Roman" panose="02020603050405020304" pitchFamily="18" charset="0"/>
              </a:rPr>
              <a:t>A </a:t>
            </a:r>
            <a:r>
              <a:rPr lang="en-US" b="0" i="0" dirty="0">
                <a:solidFill>
                  <a:srgbClr val="222222"/>
                </a:solidFill>
                <a:effectLst/>
                <a:latin typeface="Times New Roman" panose="02020603050405020304" pitchFamily="18" charset="0"/>
                <a:cs typeface="Times New Roman" panose="02020603050405020304" pitchFamily="18" charset="0"/>
              </a:rPr>
              <a:t>part of National Livelihood Mission, has the objectives of catering to the career aspirations of the rural youth and adding diversity to the income of rural families. Launched on 25th September 2014, the scheme’s prime focus is on the rural youth of poor families aged between 15 and 35. An amount of Rs 1500 crores has been provided for the scheme which will help in enhancing employability. The yojana is present in 21 States and Union Territories across 568 districts and 6215 blocks changing the lives of youth</a:t>
            </a:r>
          </a:p>
        </p:txBody>
      </p:sp>
    </p:spTree>
    <p:extLst>
      <p:ext uri="{BB962C8B-B14F-4D97-AF65-F5344CB8AC3E}">
        <p14:creationId xmlns:p14="http://schemas.microsoft.com/office/powerpoint/2010/main" val="3662456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DBCABA2-1CFA-3976-1BFE-F8BC50691BFF}"/>
              </a:ext>
            </a:extLst>
          </p:cNvPr>
          <p:cNvSpPr txBox="1"/>
          <p:nvPr/>
        </p:nvSpPr>
        <p:spPr>
          <a:xfrm>
            <a:off x="663677" y="2157443"/>
            <a:ext cx="10864645" cy="3782061"/>
          </a:xfrm>
          <a:prstGeom prst="rect">
            <a:avLst/>
          </a:prstGeom>
          <a:noFill/>
        </p:spPr>
        <p:txBody>
          <a:bodyPr wrap="square">
            <a:spAutoFit/>
          </a:bodyPr>
          <a:lstStyle/>
          <a:p>
            <a:pPr algn="ctr">
              <a:lnSpc>
                <a:spcPct val="150000"/>
              </a:lnSpc>
            </a:pPr>
            <a:r>
              <a:rPr lang="en-US" b="1" i="0" u="none" strike="noStrike" dirty="0">
                <a:solidFill>
                  <a:srgbClr val="3C4852"/>
                </a:solidFill>
                <a:effectLst/>
                <a:latin typeface="Times New Roman" panose="02020603050405020304" pitchFamily="18" charset="0"/>
                <a:cs typeface="Times New Roman" panose="02020603050405020304" pitchFamily="18" charset="0"/>
              </a:rPr>
              <a:t>Conclusion</a:t>
            </a:r>
          </a:p>
          <a:p>
            <a:pPr algn="just">
              <a:lnSpc>
                <a:spcPct val="150000"/>
              </a:lnSpc>
            </a:pPr>
            <a:r>
              <a:rPr lang="en-US" b="0" i="0" u="none" strike="noStrike" dirty="0">
                <a:solidFill>
                  <a:srgbClr val="3C4852"/>
                </a:solidFill>
                <a:effectLst/>
                <a:latin typeface="Times New Roman" panose="02020603050405020304" pitchFamily="18" charset="0"/>
                <a:cs typeface="Times New Roman" panose="02020603050405020304" pitchFamily="18" charset="0"/>
              </a:rPr>
              <a:t>A number of rural development </a:t>
            </a:r>
            <a:r>
              <a:rPr lang="en-US" b="0" i="0" u="none" strike="noStrike" dirty="0" err="1">
                <a:solidFill>
                  <a:srgbClr val="3C4852"/>
                </a:solidFill>
                <a:effectLst/>
                <a:latin typeface="Times New Roman" panose="02020603050405020304" pitchFamily="18" charset="0"/>
                <a:cs typeface="Times New Roman" panose="02020603050405020304" pitchFamily="18" charset="0"/>
              </a:rPr>
              <a:t>programmes</a:t>
            </a:r>
            <a:r>
              <a:rPr lang="en-US" b="0" i="0" u="none" strike="noStrike" dirty="0">
                <a:solidFill>
                  <a:srgbClr val="3C4852"/>
                </a:solidFill>
                <a:effectLst/>
                <a:latin typeface="Times New Roman" panose="02020603050405020304" pitchFamily="18" charset="0"/>
                <a:cs typeface="Times New Roman" panose="02020603050405020304" pitchFamily="18" charset="0"/>
              </a:rPr>
              <a:t> are being implemented to create opportunities for improving the quality of life of these rural people in order to address specific problems. Rural development </a:t>
            </a:r>
            <a:r>
              <a:rPr lang="en-US" b="0" i="0" u="none" strike="noStrike" dirty="0" err="1">
                <a:solidFill>
                  <a:srgbClr val="3C4852"/>
                </a:solidFill>
                <a:effectLst/>
                <a:latin typeface="Times New Roman" panose="02020603050405020304" pitchFamily="18" charset="0"/>
                <a:cs typeface="Times New Roman" panose="02020603050405020304" pitchFamily="18" charset="0"/>
              </a:rPr>
              <a:t>programmes</a:t>
            </a:r>
            <a:r>
              <a:rPr lang="en-US" b="0" i="0" u="none" strike="noStrike" dirty="0">
                <a:solidFill>
                  <a:srgbClr val="3C4852"/>
                </a:solidFill>
                <a:effectLst/>
                <a:latin typeface="Times New Roman" panose="02020603050405020304" pitchFamily="18" charset="0"/>
                <a:cs typeface="Times New Roman" panose="02020603050405020304" pitchFamily="18" charset="0"/>
              </a:rPr>
              <a:t> aim to reduce poverty and unemployment, improve health and education, and meet rural residents’ basic needs, such as food, shelter, and clothing. The Mahatma Gandhi National Rural Employment Guarantee Act , the Rastriya Sama, Vikas Yojana , the Indira </a:t>
            </a:r>
            <a:r>
              <a:rPr lang="en-US" b="0" i="0" u="none" strike="noStrike" dirty="0" err="1">
                <a:solidFill>
                  <a:srgbClr val="3C4852"/>
                </a:solidFill>
                <a:effectLst/>
                <a:latin typeface="Times New Roman" panose="02020603050405020304" pitchFamily="18" charset="0"/>
                <a:cs typeface="Times New Roman" panose="02020603050405020304" pitchFamily="18" charset="0"/>
              </a:rPr>
              <a:t>Awas</a:t>
            </a:r>
            <a:r>
              <a:rPr lang="en-US" b="0" i="0" u="none" strike="noStrike" dirty="0">
                <a:solidFill>
                  <a:srgbClr val="3C4852"/>
                </a:solidFill>
                <a:effectLst/>
                <a:latin typeface="Times New Roman" panose="02020603050405020304" pitchFamily="18" charset="0"/>
                <a:cs typeface="Times New Roman" panose="02020603050405020304" pitchFamily="18" charset="0"/>
              </a:rPr>
              <a:t> Yojana , the Sampoorna Grameen Rozgar Yojana , the Integrated Tribal Development Project , and the Pradhan Mantri Gram </a:t>
            </a:r>
            <a:r>
              <a:rPr lang="en-US" b="0" i="0" u="none" strike="noStrike" dirty="0" err="1">
                <a:solidFill>
                  <a:srgbClr val="3C4852"/>
                </a:solidFill>
                <a:effectLst/>
                <a:latin typeface="Times New Roman" panose="02020603050405020304" pitchFamily="18" charset="0"/>
                <a:cs typeface="Times New Roman" panose="02020603050405020304" pitchFamily="18" charset="0"/>
              </a:rPr>
              <a:t>Sadak</a:t>
            </a:r>
            <a:r>
              <a:rPr lang="en-US" b="0" i="0" u="none" strike="noStrike" dirty="0">
                <a:solidFill>
                  <a:srgbClr val="3C4852"/>
                </a:solidFill>
                <a:effectLst/>
                <a:latin typeface="Times New Roman" panose="02020603050405020304" pitchFamily="18" charset="0"/>
                <a:cs typeface="Times New Roman" panose="02020603050405020304" pitchFamily="18" charset="0"/>
              </a:rPr>
              <a:t> Yojana were all launched by the Government of India through the Planning Commission of India to improve rural people’s conditions. All of these schemes aim to close the gap between rural and urban people, thereby reducing imbalances and speeding up the development process.</a:t>
            </a:r>
          </a:p>
        </p:txBody>
      </p:sp>
    </p:spTree>
    <p:extLst>
      <p:ext uri="{BB962C8B-B14F-4D97-AF65-F5344CB8AC3E}">
        <p14:creationId xmlns:p14="http://schemas.microsoft.com/office/powerpoint/2010/main" val="3377356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887395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2346</TotalTime>
  <Words>874</Words>
  <Application>Microsoft Office PowerPoint</Application>
  <PresentationFormat>Widescreen</PresentationFormat>
  <Paragraphs>17</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shalini adapa</cp:lastModifiedBy>
  <cp:revision>244</cp:revision>
  <dcterms:created xsi:type="dcterms:W3CDTF">2023-04-01T04:44:33Z</dcterms:created>
  <dcterms:modified xsi:type="dcterms:W3CDTF">2023-07-06T11:27:45Z</dcterms:modified>
</cp:coreProperties>
</file>