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1" r:id="rId2"/>
    <p:sldId id="273" r:id="rId3"/>
    <p:sldId id="277" r:id="rId4"/>
    <p:sldId id="278" r:id="rId5"/>
    <p:sldId id="274" r:id="rId6"/>
    <p:sldId id="275" r:id="rId7"/>
    <p:sldId id="27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97" d="100"/>
          <a:sy n="97" d="100"/>
        </p:scale>
        <p:origin x="1302"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06-Jul-23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06-Jul-23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06-Jul-23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06-Jul-23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149ACA-8B91-C47B-69A7-C64D74630816}"/>
              </a:ext>
            </a:extLst>
          </p:cNvPr>
          <p:cNvSpPr txBox="1"/>
          <p:nvPr/>
        </p:nvSpPr>
        <p:spPr>
          <a:xfrm>
            <a:off x="2282313" y="2951946"/>
            <a:ext cx="7627374" cy="1477328"/>
          </a:xfrm>
          <a:prstGeom prst="rect">
            <a:avLst/>
          </a:prstGeom>
          <a:noFill/>
        </p:spPr>
        <p:txBody>
          <a:bodyPr wrap="square">
            <a:spAutoFit/>
          </a:bodyPr>
          <a:lstStyle/>
          <a:p>
            <a:pPr algn="ctr"/>
            <a:r>
              <a:rPr lang="en-US" altLang="en-US" sz="3000" b="1" dirty="0">
                <a:latin typeface="Times New Roman" pitchFamily="18" charset="0"/>
                <a:cs typeface="Times New Roman" pitchFamily="18" charset="0"/>
              </a:rPr>
              <a:t>Lecture- 13</a:t>
            </a:r>
          </a:p>
          <a:p>
            <a:pPr algn="ctr"/>
            <a:r>
              <a:rPr lang="en-US" sz="3000" b="1" dirty="0">
                <a:solidFill>
                  <a:srgbClr val="000000"/>
                </a:solidFill>
                <a:effectLst/>
                <a:latin typeface="Times New Roman" panose="02020603050405020304" pitchFamily="18" charset="0"/>
                <a:ea typeface="SimSun" panose="02010600030101010101" pitchFamily="2" charset="-122"/>
              </a:rPr>
              <a:t>Social Justice and Poverty alleviation </a:t>
            </a:r>
            <a:r>
              <a:rPr lang="en-US" sz="3000" b="1" dirty="0" err="1">
                <a:solidFill>
                  <a:srgbClr val="000000"/>
                </a:solidFill>
                <a:effectLst/>
                <a:latin typeface="Times New Roman" panose="02020603050405020304" pitchFamily="18" charset="0"/>
                <a:ea typeface="SimSun" panose="02010600030101010101" pitchFamily="2" charset="-122"/>
              </a:rPr>
              <a:t>programmes</a:t>
            </a:r>
            <a:endParaRPr lang="en-US" sz="3000" b="1" dirty="0">
              <a:solidFill>
                <a:srgbClr val="000000"/>
              </a:solidFill>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997207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D4F037-63B5-38F9-8A04-FB8DF3A7382B}"/>
              </a:ext>
            </a:extLst>
          </p:cNvPr>
          <p:cNvSpPr txBox="1"/>
          <p:nvPr/>
        </p:nvSpPr>
        <p:spPr>
          <a:xfrm>
            <a:off x="280219" y="2331032"/>
            <a:ext cx="11631561" cy="3782061"/>
          </a:xfrm>
          <a:prstGeom prst="rect">
            <a:avLst/>
          </a:prstGeom>
          <a:noFill/>
        </p:spPr>
        <p:txBody>
          <a:bodyPr wrap="square">
            <a:spAutoFit/>
          </a:bodyPr>
          <a:lstStyle/>
          <a:p>
            <a:pPr algn="ctr">
              <a:lnSpc>
                <a:spcPct val="150000"/>
              </a:lnSpc>
            </a:pPr>
            <a:r>
              <a:rPr lang="en-US" b="1" i="0" dirty="0">
                <a:solidFill>
                  <a:srgbClr val="222222"/>
                </a:solidFill>
                <a:effectLst/>
                <a:latin typeface="Times New Roman" panose="02020603050405020304" pitchFamily="18" charset="0"/>
                <a:cs typeface="Times New Roman" panose="02020603050405020304" pitchFamily="18" charset="0"/>
              </a:rPr>
              <a:t>Integrated Rural Development </a:t>
            </a:r>
            <a:r>
              <a:rPr lang="en-US" b="1" i="0" dirty="0" err="1">
                <a:solidFill>
                  <a:srgbClr val="222222"/>
                </a:solidFill>
                <a:effectLst/>
                <a:latin typeface="Times New Roman" panose="02020603050405020304" pitchFamily="18" charset="0"/>
                <a:cs typeface="Times New Roman" panose="02020603050405020304" pitchFamily="18" charset="0"/>
              </a:rPr>
              <a:t>Programme</a:t>
            </a:r>
            <a:r>
              <a:rPr lang="en-US" b="1" i="0" dirty="0">
                <a:solidFill>
                  <a:srgbClr val="222222"/>
                </a:solidFill>
                <a:effectLst/>
                <a:latin typeface="Times New Roman" panose="02020603050405020304" pitchFamily="18" charset="0"/>
                <a:cs typeface="Times New Roman" panose="02020603050405020304" pitchFamily="18" charset="0"/>
              </a:rPr>
              <a:t> (IRDP)</a:t>
            </a:r>
            <a:r>
              <a:rPr lang="en-US" b="1" i="0" dirty="0">
                <a:solidFill>
                  <a:srgbClr val="222222"/>
                </a:solidFill>
                <a:effectLst/>
                <a:latin typeface="Verdana" panose="020B0604030504040204" pitchFamily="34" charset="0"/>
              </a:rPr>
              <a:t>  </a:t>
            </a:r>
            <a:endParaRPr lang="en-US" b="1" i="0" dirty="0">
              <a:solidFill>
                <a:srgbClr val="222222"/>
              </a:solidFill>
              <a:effectLst/>
              <a:latin typeface="Times New Roman" panose="02020603050405020304" pitchFamily="18" charset="0"/>
              <a:cs typeface="Times New Roman" panose="02020603050405020304" pitchFamily="18" charset="0"/>
            </a:endParaRPr>
          </a:p>
          <a:p>
            <a:pPr algn="just">
              <a:lnSpc>
                <a:spcPct val="150000"/>
              </a:lnSpc>
            </a:pPr>
            <a:r>
              <a:rPr lang="en-US" b="0" i="0" dirty="0">
                <a:solidFill>
                  <a:srgbClr val="222222"/>
                </a:solidFill>
                <a:effectLst/>
                <a:latin typeface="Times New Roman" panose="02020603050405020304" pitchFamily="18" charset="0"/>
                <a:cs typeface="Times New Roman" panose="02020603050405020304" pitchFamily="18" charset="0"/>
              </a:rPr>
              <a:t>IRDP launched on October 2nd. 1980 all over the Country and accordingly all the 15 Blocks of </a:t>
            </a:r>
            <a:r>
              <a:rPr lang="en-US" b="0" i="0" dirty="0" err="1">
                <a:solidFill>
                  <a:srgbClr val="222222"/>
                </a:solidFill>
                <a:effectLst/>
                <a:latin typeface="Times New Roman" panose="02020603050405020304" pitchFamily="18" charset="0"/>
                <a:cs typeface="Times New Roman" panose="02020603050405020304" pitchFamily="18" charset="0"/>
              </a:rPr>
              <a:t>Boudh</a:t>
            </a:r>
            <a:r>
              <a:rPr lang="en-US" b="0" i="0" dirty="0">
                <a:solidFill>
                  <a:srgbClr val="222222"/>
                </a:solidFill>
                <a:effectLst/>
                <a:latin typeface="Times New Roman" panose="02020603050405020304" pitchFamily="18" charset="0"/>
                <a:cs typeface="Times New Roman" panose="02020603050405020304" pitchFamily="18" charset="0"/>
              </a:rPr>
              <a:t>- </a:t>
            </a:r>
            <a:r>
              <a:rPr lang="en-US" b="0" i="0" dirty="0" err="1">
                <a:solidFill>
                  <a:srgbClr val="222222"/>
                </a:solidFill>
                <a:effectLst/>
                <a:latin typeface="Times New Roman" panose="02020603050405020304" pitchFamily="18" charset="0"/>
                <a:cs typeface="Times New Roman" panose="02020603050405020304" pitchFamily="18" charset="0"/>
              </a:rPr>
              <a:t>Kandhamal</a:t>
            </a:r>
            <a:r>
              <a:rPr lang="en-US" b="0" i="0" dirty="0">
                <a:solidFill>
                  <a:srgbClr val="222222"/>
                </a:solidFill>
                <a:effectLst/>
                <a:latin typeface="Times New Roman" panose="02020603050405020304" pitchFamily="18" charset="0"/>
                <a:cs typeface="Times New Roman" panose="02020603050405020304" pitchFamily="18" charset="0"/>
              </a:rPr>
              <a:t> district have been covered under the Scheme. Since then, prior the   above period, IRDP was in operation in 8 blocks of the district since 1978-79.  The I.R.D.P. continues to be a major poverty alleviation </a:t>
            </a:r>
            <a:r>
              <a:rPr lang="en-US" b="0" i="0" dirty="0" err="1">
                <a:solidFill>
                  <a:srgbClr val="222222"/>
                </a:solidFill>
                <a:effectLst/>
                <a:latin typeface="Times New Roman" panose="02020603050405020304" pitchFamily="18" charset="0"/>
                <a:cs typeface="Times New Roman" panose="02020603050405020304" pitchFamily="18" charset="0"/>
              </a:rPr>
              <a:t>programme</a:t>
            </a:r>
            <a:r>
              <a:rPr lang="en-US" b="0" i="0" dirty="0">
                <a:solidFill>
                  <a:srgbClr val="222222"/>
                </a:solidFill>
                <a:effectLst/>
                <a:latin typeface="Times New Roman" panose="02020603050405020304" pitchFamily="18" charset="0"/>
                <a:cs typeface="Times New Roman" panose="02020603050405020304" pitchFamily="18" charset="0"/>
              </a:rPr>
              <a:t> in the field of Rural Development.  The objective of I.R.D.P. is to enable identified rural poor families to cross the poverty line by providing productive assets and inputs to the target groups.  The assets which could be in primary, secondary or tertiary sector are provided through financial assistance in the form of subsidy by the Govt. and term credit advanced by financial institutions.  The </a:t>
            </a:r>
            <a:r>
              <a:rPr lang="en-US" b="0" i="0" dirty="0" err="1">
                <a:solidFill>
                  <a:srgbClr val="222222"/>
                </a:solidFill>
                <a:effectLst/>
                <a:latin typeface="Times New Roman" panose="02020603050405020304" pitchFamily="18" charset="0"/>
                <a:cs typeface="Times New Roman" panose="02020603050405020304" pitchFamily="18" charset="0"/>
              </a:rPr>
              <a:t>programme</a:t>
            </a:r>
            <a:r>
              <a:rPr lang="en-US" b="0" i="0" dirty="0">
                <a:solidFill>
                  <a:srgbClr val="222222"/>
                </a:solidFill>
                <a:effectLst/>
                <a:latin typeface="Times New Roman" panose="02020603050405020304" pitchFamily="18" charset="0"/>
                <a:cs typeface="Times New Roman" panose="02020603050405020304" pitchFamily="18" charset="0"/>
              </a:rPr>
              <a:t> is implemented in all the blocks in the country as a centrally sponsored scheme funded on 50:50 basis by the Centre and State.  The Scheme is merged with another scheme named S.G.S.Y. since 01.04.1999</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2280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21777C-A5F1-D0EB-1A71-6481989DC57F}"/>
              </a:ext>
            </a:extLst>
          </p:cNvPr>
          <p:cNvSpPr txBox="1"/>
          <p:nvPr/>
        </p:nvSpPr>
        <p:spPr>
          <a:xfrm>
            <a:off x="516193" y="2663128"/>
            <a:ext cx="11159613" cy="2535566"/>
          </a:xfrm>
          <a:prstGeom prst="rect">
            <a:avLst/>
          </a:prstGeom>
          <a:noFill/>
        </p:spPr>
        <p:txBody>
          <a:bodyPr wrap="square">
            <a:spAutoFit/>
          </a:bodyPr>
          <a:lstStyle/>
          <a:p>
            <a:pPr algn="just">
              <a:lnSpc>
                <a:spcPct val="150000"/>
              </a:lnSpc>
            </a:pPr>
            <a:r>
              <a:rPr lang="en-US" b="1" i="0" dirty="0">
                <a:effectLst/>
                <a:latin typeface="Times New Roman" panose="02020603050405020304" pitchFamily="18" charset="0"/>
                <a:cs typeface="Times New Roman" panose="02020603050405020304" pitchFamily="18" charset="0"/>
              </a:rPr>
              <a:t>Objective of IRDP</a:t>
            </a:r>
          </a:p>
          <a:p>
            <a:pPr algn="just">
              <a:lnSpc>
                <a:spcPct val="150000"/>
              </a:lnSpc>
            </a:pPr>
            <a:r>
              <a:rPr lang="en-US" b="0" i="0" dirty="0">
                <a:effectLst/>
                <a:latin typeface="Times New Roman" panose="02020603050405020304" pitchFamily="18" charset="0"/>
                <a:cs typeface="Times New Roman" panose="02020603050405020304" pitchFamily="18" charset="0"/>
              </a:rPr>
              <a:t>The objective of Integrated Rural Development Program is to help families who live below the poverty line to enhance their state of living and to empower the poor by helping them develop at every level. The program’s objectives are met by providing productive assets and inputs to its target groups. The assets, which could be in the primary, secondary or tertiary sector are provided as financial assistance to these families in the form of government subsidies as well as loans or credit from financial institutions.</a:t>
            </a:r>
          </a:p>
        </p:txBody>
      </p:sp>
    </p:spTree>
    <p:extLst>
      <p:ext uri="{BB962C8B-B14F-4D97-AF65-F5344CB8AC3E}">
        <p14:creationId xmlns:p14="http://schemas.microsoft.com/office/powerpoint/2010/main" val="635062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316923-1CB6-1F47-5983-4E59BCB81FA0}"/>
              </a:ext>
            </a:extLst>
          </p:cNvPr>
          <p:cNvSpPr txBox="1"/>
          <p:nvPr/>
        </p:nvSpPr>
        <p:spPr>
          <a:xfrm>
            <a:off x="1061884" y="2242036"/>
            <a:ext cx="9547122" cy="2951064"/>
          </a:xfrm>
          <a:prstGeom prst="rect">
            <a:avLst/>
          </a:prstGeom>
          <a:noFill/>
        </p:spPr>
        <p:txBody>
          <a:bodyPr wrap="square">
            <a:spAutoFit/>
          </a:bodyPr>
          <a:lstStyle/>
          <a:p>
            <a:pPr algn="ctr">
              <a:lnSpc>
                <a:spcPct val="150000"/>
              </a:lnSpc>
            </a:pPr>
            <a:r>
              <a:rPr lang="en-US" b="1" i="0" dirty="0">
                <a:effectLst/>
                <a:latin typeface="Times New Roman" panose="02020603050405020304" pitchFamily="18" charset="0"/>
                <a:cs typeface="Times New Roman" panose="02020603050405020304" pitchFamily="18" charset="0"/>
              </a:rPr>
              <a:t>Beneficiaries of the Integrated Rural Development Program</a:t>
            </a:r>
          </a:p>
          <a:p>
            <a:pPr algn="just">
              <a:lnSpc>
                <a:spcPct val="150000"/>
              </a:lnSpc>
            </a:pPr>
            <a:r>
              <a:rPr lang="en-US" b="1" i="0" dirty="0">
                <a:effectLst/>
                <a:latin typeface="Times New Roman" panose="02020603050405020304" pitchFamily="18" charset="0"/>
                <a:cs typeface="Times New Roman" panose="02020603050405020304" pitchFamily="18" charset="0"/>
              </a:rPr>
              <a:t>The beneficiaries of this program are as follows:</a:t>
            </a:r>
            <a:endParaRPr lang="en-US" b="0" i="0" dirty="0">
              <a:effectLst/>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Rural artisans</a:t>
            </a:r>
          </a:p>
          <a:p>
            <a:pPr algn="just">
              <a:lnSpc>
                <a:spcPct val="150000"/>
              </a:lnSpc>
              <a:buFont typeface="Arial" panose="020B0604020202020204" pitchFamily="34" charset="0"/>
              <a:buChar char="•"/>
            </a:pPr>
            <a:r>
              <a:rPr lang="en-US" b="0" i="0" dirty="0" err="1">
                <a:effectLst/>
                <a:latin typeface="Times New Roman" panose="02020603050405020304" pitchFamily="18" charset="0"/>
                <a:cs typeface="Times New Roman" panose="02020603050405020304" pitchFamily="18" charset="0"/>
              </a:rPr>
              <a:t>Labourers</a:t>
            </a:r>
            <a:endParaRPr lang="en-US" b="0" i="0" dirty="0">
              <a:effectLst/>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Marginal Farmers</a:t>
            </a:r>
          </a:p>
          <a:p>
            <a:pPr algn="just">
              <a:lnSpc>
                <a:spcPct val="150000"/>
              </a:lnSpc>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Scheduled castes and scheduled tribes</a:t>
            </a:r>
          </a:p>
          <a:p>
            <a:pPr algn="just">
              <a:lnSpc>
                <a:spcPct val="150000"/>
              </a:lnSpc>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Economically backward classes with an annual income of less that Rs 11,000</a:t>
            </a:r>
          </a:p>
        </p:txBody>
      </p:sp>
    </p:spTree>
    <p:extLst>
      <p:ext uri="{BB962C8B-B14F-4D97-AF65-F5344CB8AC3E}">
        <p14:creationId xmlns:p14="http://schemas.microsoft.com/office/powerpoint/2010/main" val="2450715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15989C6-D450-4431-195B-F729C116A94E}"/>
              </a:ext>
            </a:extLst>
          </p:cNvPr>
          <p:cNvSpPr txBox="1"/>
          <p:nvPr/>
        </p:nvSpPr>
        <p:spPr>
          <a:xfrm>
            <a:off x="442451" y="2374728"/>
            <a:ext cx="11307097" cy="3366563"/>
          </a:xfrm>
          <a:prstGeom prst="rect">
            <a:avLst/>
          </a:prstGeom>
          <a:noFill/>
        </p:spPr>
        <p:txBody>
          <a:bodyPr wrap="square">
            <a:spAutoFit/>
          </a:bodyPr>
          <a:lstStyle/>
          <a:p>
            <a:pPr algn="just">
              <a:lnSpc>
                <a:spcPct val="150000"/>
              </a:lnSpc>
            </a:pPr>
            <a:r>
              <a:rPr lang="en-US" b="1" i="0" dirty="0">
                <a:effectLst/>
                <a:latin typeface="Times New Roman" panose="02020603050405020304" pitchFamily="18" charset="0"/>
                <a:cs typeface="Times New Roman" panose="02020603050405020304" pitchFamily="18" charset="0"/>
              </a:rPr>
              <a:t>Integrated Tribal Development Program</a:t>
            </a:r>
          </a:p>
          <a:p>
            <a:pPr algn="just">
              <a:lnSpc>
                <a:spcPct val="150000"/>
              </a:lnSpc>
            </a:pPr>
            <a:r>
              <a:rPr lang="en-US" b="0" i="0" dirty="0">
                <a:effectLst/>
                <a:latin typeface="Times New Roman" panose="02020603050405020304" pitchFamily="18" charset="0"/>
                <a:cs typeface="Times New Roman" panose="02020603050405020304" pitchFamily="18" charset="0"/>
              </a:rPr>
              <a:t>he </a:t>
            </a:r>
            <a:r>
              <a:rPr lang="en-US" b="0" i="0" dirty="0" err="1">
                <a:effectLst/>
                <a:latin typeface="Times New Roman" panose="02020603050405020304" pitchFamily="18" charset="0"/>
                <a:cs typeface="Times New Roman" panose="02020603050405020304" pitchFamily="18" charset="0"/>
              </a:rPr>
              <a:t>Programme</a:t>
            </a:r>
            <a:r>
              <a:rPr lang="en-US" b="0" i="0" dirty="0">
                <a:effectLst/>
                <a:latin typeface="Times New Roman" panose="02020603050405020304" pitchFamily="18" charset="0"/>
                <a:cs typeface="Times New Roman" panose="02020603050405020304" pitchFamily="18" charset="0"/>
              </a:rPr>
              <a:t> on Integrated Tribal Development Projects (ITDP) under Tribal Sub-Plan (TSP) is being </a:t>
            </a:r>
            <a:r>
              <a:rPr lang="en-US" b="0" i="0" dirty="0" err="1">
                <a:effectLst/>
                <a:latin typeface="Times New Roman" panose="02020603050405020304" pitchFamily="18" charset="0"/>
                <a:cs typeface="Times New Roman" panose="02020603050405020304" pitchFamily="18" charset="0"/>
              </a:rPr>
              <a:t>implemtnted</a:t>
            </a:r>
            <a:r>
              <a:rPr lang="en-US" b="0" i="0" dirty="0">
                <a:effectLst/>
                <a:latin typeface="Times New Roman" panose="02020603050405020304" pitchFamily="18" charset="0"/>
                <a:cs typeface="Times New Roman" panose="02020603050405020304" pitchFamily="18" charset="0"/>
              </a:rPr>
              <a:t> since the Fifth Five Year Plan wit specific objectives of reducing poverty, improving educational status an eliminating exploitation of the tribal families.  The </a:t>
            </a:r>
            <a:r>
              <a:rPr lang="en-US" b="0" i="0" dirty="0" err="1">
                <a:effectLst/>
                <a:latin typeface="Times New Roman" panose="02020603050405020304" pitchFamily="18" charset="0"/>
                <a:cs typeface="Times New Roman" panose="02020603050405020304" pitchFamily="18" charset="0"/>
              </a:rPr>
              <a:t>programme</a:t>
            </a:r>
            <a:r>
              <a:rPr lang="en-US" b="0" i="0" dirty="0">
                <a:effectLst/>
                <a:latin typeface="Times New Roman" panose="02020603050405020304" pitchFamily="18" charset="0"/>
                <a:cs typeface="Times New Roman" panose="02020603050405020304" pitchFamily="18" charset="0"/>
              </a:rPr>
              <a:t> was evaluated by the </a:t>
            </a:r>
            <a:r>
              <a:rPr lang="en-US" b="0" i="0" dirty="0" err="1">
                <a:effectLst/>
                <a:latin typeface="Times New Roman" panose="02020603050405020304" pitchFamily="18" charset="0"/>
                <a:cs typeface="Times New Roman" panose="02020603050405020304" pitchFamily="18" charset="0"/>
              </a:rPr>
              <a:t>programme</a:t>
            </a:r>
            <a:r>
              <a:rPr lang="en-US" b="0" i="0" dirty="0">
                <a:effectLst/>
                <a:latin typeface="Times New Roman" panose="02020603050405020304" pitchFamily="18" charset="0"/>
                <a:cs typeface="Times New Roman" panose="02020603050405020304" pitchFamily="18" charset="0"/>
              </a:rPr>
              <a:t> Evaluation </a:t>
            </a:r>
            <a:r>
              <a:rPr lang="en-US" b="0" i="0" dirty="0" err="1">
                <a:effectLst/>
                <a:latin typeface="Times New Roman" panose="02020603050405020304" pitchFamily="18" charset="0"/>
                <a:cs typeface="Times New Roman" panose="02020603050405020304" pitchFamily="18" charset="0"/>
              </a:rPr>
              <a:t>Organisation</a:t>
            </a:r>
            <a:r>
              <a:rPr lang="en-US" b="0" i="0" dirty="0">
                <a:effectLst/>
                <a:latin typeface="Times New Roman" panose="02020603050405020304" pitchFamily="18" charset="0"/>
                <a:cs typeface="Times New Roman" panose="02020603050405020304" pitchFamily="18" charset="0"/>
              </a:rPr>
              <a:t> (PEO) in 1996 to assess the effectiveness an </a:t>
            </a:r>
            <a:r>
              <a:rPr lang="en-US" b="0" i="0" dirty="0" err="1">
                <a:effectLst/>
                <a:latin typeface="Times New Roman" panose="02020603050405020304" pitchFamily="18" charset="0"/>
                <a:cs typeface="Times New Roman" panose="02020603050405020304" pitchFamily="18" charset="0"/>
              </a:rPr>
              <a:t>pergformance</a:t>
            </a:r>
            <a:r>
              <a:rPr lang="en-US" b="0" i="0" dirty="0">
                <a:effectLst/>
                <a:latin typeface="Times New Roman" panose="02020603050405020304" pitchFamily="18" charset="0"/>
                <a:cs typeface="Times New Roman" panose="02020603050405020304" pitchFamily="18" charset="0"/>
              </a:rPr>
              <a:t> of planning and monitoring arrangements, and impact of the </a:t>
            </a:r>
            <a:r>
              <a:rPr lang="en-US" b="0" i="0" dirty="0" err="1">
                <a:effectLst/>
                <a:latin typeface="Times New Roman" panose="02020603050405020304" pitchFamily="18" charset="0"/>
                <a:cs typeface="Times New Roman" panose="02020603050405020304" pitchFamily="18" charset="0"/>
              </a:rPr>
              <a:t>programmes</a:t>
            </a:r>
            <a:r>
              <a:rPr lang="en-US" b="0" i="0" dirty="0">
                <a:effectLst/>
                <a:latin typeface="Times New Roman" panose="02020603050405020304" pitchFamily="18" charset="0"/>
                <a:cs typeface="Times New Roman" panose="02020603050405020304" pitchFamily="18" charset="0"/>
              </a:rPr>
              <a:t> on the well being of the Scheduled Tribes. The fundings of the study indicate that a large majority of the tribal fees that they are better off now in terms of possession of productive and utility assets and access to food, clothing, transport facilities, electricity, schools etc.  than they were 10 years ago.</a:t>
            </a:r>
            <a:endParaRPr lang="en-US" b="1"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2363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14C96D-30A9-AFEF-14E7-1624FA1D5826}"/>
              </a:ext>
            </a:extLst>
          </p:cNvPr>
          <p:cNvSpPr txBox="1"/>
          <p:nvPr/>
        </p:nvSpPr>
        <p:spPr>
          <a:xfrm>
            <a:off x="1166351" y="2550769"/>
            <a:ext cx="9859297" cy="2345322"/>
          </a:xfrm>
          <a:prstGeom prst="rect">
            <a:avLst/>
          </a:prstGeom>
          <a:noFill/>
        </p:spPr>
        <p:txBody>
          <a:bodyPr wrap="square">
            <a:spAutoFit/>
          </a:bodyPr>
          <a:lstStyle/>
          <a:p>
            <a:pPr algn="just">
              <a:lnSpc>
                <a:spcPct val="150000"/>
              </a:lnSpc>
            </a:pPr>
            <a:r>
              <a:rPr lang="en-US" sz="2000" b="0" i="0" dirty="0">
                <a:effectLst/>
                <a:latin typeface="Times New Roman" panose="02020603050405020304" pitchFamily="18" charset="0"/>
                <a:cs typeface="Times New Roman" panose="02020603050405020304" pitchFamily="18" charset="0"/>
              </a:rPr>
              <a:t>In order to improve the situation it has been suggested that ITDP Project Officer should be made more effective in planning and implementation of Tribal Development </a:t>
            </a:r>
            <a:r>
              <a:rPr lang="en-US" sz="2000" b="0" i="0" dirty="0" err="1">
                <a:effectLst/>
                <a:latin typeface="Times New Roman" panose="02020603050405020304" pitchFamily="18" charset="0"/>
                <a:cs typeface="Times New Roman" panose="02020603050405020304" pitchFamily="18" charset="0"/>
              </a:rPr>
              <a:t>Programmes</a:t>
            </a:r>
            <a:r>
              <a:rPr lang="en-US" sz="2000" b="0" i="0" dirty="0">
                <a:effectLst/>
                <a:latin typeface="Times New Roman" panose="02020603050405020304" pitchFamily="18" charset="0"/>
                <a:cs typeface="Times New Roman" panose="02020603050405020304" pitchFamily="18" charset="0"/>
              </a:rPr>
              <a:t>.  It is also necessary to assess the deprivation of tribal in all the areas of social concern for adoption of an appropriate principle for determining the size of Tribal Sub-plan and allocation of funds across various sectors.  This must be backed by a strong monitoring mechanism.</a:t>
            </a:r>
          </a:p>
        </p:txBody>
      </p:sp>
    </p:spTree>
    <p:extLst>
      <p:ext uri="{BB962C8B-B14F-4D97-AF65-F5344CB8AC3E}">
        <p14:creationId xmlns:p14="http://schemas.microsoft.com/office/powerpoint/2010/main" val="1270128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A13D21-B1BB-92E1-FABB-CA40ED1746C4}"/>
              </a:ext>
            </a:extLst>
          </p:cNvPr>
          <p:cNvSpPr txBox="1"/>
          <p:nvPr/>
        </p:nvSpPr>
        <p:spPr>
          <a:xfrm>
            <a:off x="679655" y="2381420"/>
            <a:ext cx="11020732" cy="2581732"/>
          </a:xfrm>
          <a:prstGeom prst="rect">
            <a:avLst/>
          </a:prstGeom>
          <a:noFill/>
        </p:spPr>
        <p:txBody>
          <a:bodyPr wrap="square">
            <a:spAutoFit/>
          </a:bodyPr>
          <a:lstStyle/>
          <a:p>
            <a:pPr algn="just">
              <a:lnSpc>
                <a:spcPct val="150000"/>
              </a:lnSpc>
            </a:pPr>
            <a:r>
              <a:rPr lang="en-US" sz="2000" b="1" i="0" dirty="0">
                <a:effectLst/>
                <a:latin typeface="Times New Roman" panose="02020603050405020304" pitchFamily="18" charset="0"/>
                <a:cs typeface="Times New Roman" panose="02020603050405020304" pitchFamily="18" charset="0"/>
              </a:rPr>
              <a:t>Impact</a:t>
            </a:r>
            <a:endParaRPr lang="en-US" b="1" i="0" dirty="0">
              <a:effectLst/>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r>
              <a:rPr lang="en-US" sz="1800" b="0" i="0" dirty="0">
                <a:solidFill>
                  <a:srgbClr val="333333"/>
                </a:solidFill>
                <a:effectLst/>
                <a:latin typeface="Times New Roman" panose="02020603050405020304" pitchFamily="18" charset="0"/>
                <a:cs typeface="Times New Roman" panose="02020603050405020304" pitchFamily="18" charset="0"/>
              </a:rPr>
              <a:t>5394 acre of land has been promoted under the WADI program benefitting more than 5550 tribal families.</a:t>
            </a:r>
            <a:endParaRPr lang="en-US" b="0" i="0" dirty="0">
              <a:solidFill>
                <a:srgbClr val="333333"/>
              </a:solidFill>
              <a:effectLst/>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r>
              <a:rPr lang="en-US" sz="1800" b="0" i="0" dirty="0">
                <a:solidFill>
                  <a:srgbClr val="333333"/>
                </a:solidFill>
                <a:effectLst/>
                <a:latin typeface="Times New Roman" panose="02020603050405020304" pitchFamily="18" charset="0"/>
                <a:cs typeface="Times New Roman" panose="02020603050405020304" pitchFamily="18" charset="0"/>
              </a:rPr>
              <a:t>5500 Tribal Marginal farmer have significance increase in their average yearly income of 20000 to 30000.</a:t>
            </a:r>
            <a:endParaRPr lang="en-US" b="0" i="0" dirty="0">
              <a:solidFill>
                <a:srgbClr val="333333"/>
              </a:solidFill>
              <a:effectLst/>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r>
              <a:rPr lang="en-US" sz="1800" b="0" i="0" dirty="0">
                <a:solidFill>
                  <a:srgbClr val="333333"/>
                </a:solidFill>
                <a:effectLst/>
                <a:latin typeface="Times New Roman" panose="02020603050405020304" pitchFamily="18" charset="0"/>
                <a:cs typeface="Times New Roman" panose="02020603050405020304" pitchFamily="18" charset="0"/>
              </a:rPr>
              <a:t>Increased multi cropping system followed in the WADI has achieved food &amp; nutritional security for family.</a:t>
            </a:r>
            <a:endParaRPr lang="en-US" b="0" i="0" dirty="0">
              <a:solidFill>
                <a:srgbClr val="333333"/>
              </a:solidFill>
              <a:effectLst/>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r>
              <a:rPr lang="en-US" sz="1800" b="0" i="0" dirty="0">
                <a:solidFill>
                  <a:srgbClr val="333333"/>
                </a:solidFill>
                <a:effectLst/>
                <a:latin typeface="Times New Roman" panose="02020603050405020304" pitchFamily="18" charset="0"/>
                <a:cs typeface="Times New Roman" panose="02020603050405020304" pitchFamily="18" charset="0"/>
              </a:rPr>
              <a:t>Increased involvement and active participation of various stakeholders viz development institution, tribals, financial institutions.</a:t>
            </a:r>
            <a:endParaRPr lang="en-US" b="0" i="0" dirty="0">
              <a:solidFill>
                <a:srgbClr val="3333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31036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2358</TotalTime>
  <Words>615</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shalini adapa</cp:lastModifiedBy>
  <cp:revision>250</cp:revision>
  <dcterms:created xsi:type="dcterms:W3CDTF">2023-04-01T04:44:33Z</dcterms:created>
  <dcterms:modified xsi:type="dcterms:W3CDTF">2023-07-06T11:41:05Z</dcterms:modified>
</cp:coreProperties>
</file>