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71" r:id="rId2"/>
    <p:sldId id="272" r:id="rId3"/>
    <p:sldId id="273" r:id="rId4"/>
    <p:sldId id="274" r:id="rId5"/>
    <p:sldId id="275" r:id="rId6"/>
    <p:sldId id="278" r:id="rId7"/>
    <p:sldId id="279" r:id="rId8"/>
    <p:sldId id="28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53" autoAdjust="0"/>
    <p:restoredTop sz="94660"/>
  </p:normalViewPr>
  <p:slideViewPr>
    <p:cSldViewPr snapToGrid="0">
      <p:cViewPr varScale="1">
        <p:scale>
          <a:sx n="63" d="100"/>
          <a:sy n="63" d="100"/>
        </p:scale>
        <p:origin x="1000" y="-1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7/7/2023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7/7/2023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7/7/2023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7/7/2023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C149ACA-8B91-C47B-69A7-C64D74630816}"/>
              </a:ext>
            </a:extLst>
          </p:cNvPr>
          <p:cNvSpPr txBox="1"/>
          <p:nvPr/>
        </p:nvSpPr>
        <p:spPr>
          <a:xfrm>
            <a:off x="2282313" y="2951946"/>
            <a:ext cx="7627374" cy="2400657"/>
          </a:xfrm>
          <a:prstGeom prst="rect">
            <a:avLst/>
          </a:prstGeom>
          <a:noFill/>
        </p:spPr>
        <p:txBody>
          <a:bodyPr wrap="square">
            <a:spAutoFit/>
          </a:bodyPr>
          <a:lstStyle/>
          <a:p>
            <a:pPr algn="ctr"/>
            <a:r>
              <a:rPr lang="en-US" altLang="en-US" sz="3000" b="1" dirty="0">
                <a:latin typeface="Times New Roman" pitchFamily="18" charset="0"/>
                <a:cs typeface="Times New Roman" pitchFamily="18" charset="0"/>
              </a:rPr>
              <a:t>Lecture- 14</a:t>
            </a:r>
          </a:p>
          <a:p>
            <a:pPr algn="ctr"/>
            <a:r>
              <a:rPr lang="en-US" sz="3000" b="1" dirty="0">
                <a:solidFill>
                  <a:srgbClr val="000000"/>
                </a:solidFill>
                <a:effectLst/>
                <a:latin typeface="Times New Roman" panose="02020603050405020304" pitchFamily="18" charset="0"/>
                <a:ea typeface="SimSun" panose="02010600030101010101" pitchFamily="2" charset="-122"/>
              </a:rPr>
              <a:t>Swarna Jayanthi Gram </a:t>
            </a:r>
            <a:r>
              <a:rPr lang="en-US" sz="3000" b="1" dirty="0" err="1">
                <a:solidFill>
                  <a:srgbClr val="000000"/>
                </a:solidFill>
                <a:effectLst/>
                <a:latin typeface="Times New Roman" panose="02020603050405020304" pitchFamily="18" charset="0"/>
                <a:ea typeface="SimSun" panose="02010600030101010101" pitchFamily="2" charset="-122"/>
              </a:rPr>
              <a:t>SwarojgarYojana</a:t>
            </a:r>
            <a:r>
              <a:rPr lang="en-US" sz="3000" b="1" dirty="0">
                <a:solidFill>
                  <a:srgbClr val="000000"/>
                </a:solidFill>
                <a:effectLst/>
                <a:latin typeface="Times New Roman" panose="02020603050405020304" pitchFamily="18" charset="0"/>
                <a:ea typeface="SimSun" panose="02010600030101010101" pitchFamily="2" charset="-122"/>
              </a:rPr>
              <a:t> </a:t>
            </a:r>
            <a:r>
              <a:rPr lang="en-US" altLang="en-US" sz="3000" b="1" dirty="0">
                <a:solidFill>
                  <a:srgbClr val="000000"/>
                </a:solidFill>
                <a:latin typeface="Times New Roman" panose="02020603050405020304" pitchFamily="18" charset="0"/>
                <a:ea typeface="SimSun" panose="02010600030101010101" pitchFamily="2" charset="-122"/>
                <a:cs typeface="Times New Roman" pitchFamily="18" charset="0"/>
              </a:rPr>
              <a:t>(SGSY)</a:t>
            </a:r>
          </a:p>
          <a:p>
            <a:pPr algn="ctr"/>
            <a:r>
              <a:rPr lang="en-US" altLang="en-US" sz="3000" b="1" dirty="0">
                <a:solidFill>
                  <a:srgbClr val="000000"/>
                </a:solidFill>
                <a:latin typeface="Times New Roman" panose="02020603050405020304" pitchFamily="18" charset="0"/>
                <a:ea typeface="SimSun" panose="02010600030101010101" pitchFamily="2" charset="-122"/>
                <a:cs typeface="Times New Roman" pitchFamily="18" charset="0"/>
              </a:rPr>
              <a:t>&amp;</a:t>
            </a:r>
          </a:p>
          <a:p>
            <a:pPr algn="ctr"/>
            <a:r>
              <a:rPr lang="en-US" altLang="en-US" sz="3000" b="1">
                <a:solidFill>
                  <a:srgbClr val="000000"/>
                </a:solidFill>
                <a:latin typeface="Times New Roman" panose="02020603050405020304" pitchFamily="18" charset="0"/>
                <a:ea typeface="SimSun" panose="02010600030101010101" pitchFamily="2" charset="-122"/>
                <a:cs typeface="Times New Roman" pitchFamily="18" charset="0"/>
              </a:rPr>
              <a:t>MGNREGA</a:t>
            </a:r>
            <a:endParaRPr lang="en-US" altLang="en-US" sz="3000" b="1" dirty="0">
              <a:latin typeface="Times New Roman" pitchFamily="18" charset="0"/>
              <a:cs typeface="Times New Roman" pitchFamily="18" charset="0"/>
            </a:endParaRPr>
          </a:p>
        </p:txBody>
      </p:sp>
    </p:spTree>
    <p:extLst>
      <p:ext uri="{BB962C8B-B14F-4D97-AF65-F5344CB8AC3E}">
        <p14:creationId xmlns:p14="http://schemas.microsoft.com/office/powerpoint/2010/main" val="2997207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44DCDAC-5427-21FF-BF28-195B87CDD803}"/>
              </a:ext>
            </a:extLst>
          </p:cNvPr>
          <p:cNvSpPr txBox="1"/>
          <p:nvPr/>
        </p:nvSpPr>
        <p:spPr>
          <a:xfrm>
            <a:off x="1268361" y="1882139"/>
            <a:ext cx="9822426" cy="4197559"/>
          </a:xfrm>
          <a:prstGeom prst="rect">
            <a:avLst/>
          </a:prstGeom>
          <a:noFill/>
        </p:spPr>
        <p:txBody>
          <a:bodyPr wrap="square">
            <a:spAutoFit/>
          </a:bodyPr>
          <a:lstStyle/>
          <a:p>
            <a:pPr algn="ctr">
              <a:lnSpc>
                <a:spcPct val="150000"/>
              </a:lnSpc>
            </a:pPr>
            <a:r>
              <a:rPr lang="en-US" b="1" dirty="0">
                <a:latin typeface="Times New Roman" panose="02020603050405020304" pitchFamily="18" charset="0"/>
                <a:cs typeface="Times New Roman" panose="02020603050405020304" pitchFamily="18" charset="0"/>
              </a:rPr>
              <a:t>Mahatma Gandhi National Rural Employment Guarantee Act (MGNREGA)</a:t>
            </a:r>
          </a:p>
          <a:p>
            <a:pPr algn="just">
              <a:lnSpc>
                <a:spcPct val="150000"/>
              </a:lnSpc>
            </a:pPr>
            <a:r>
              <a:rPr lang="en-US" dirty="0">
                <a:latin typeface="Times New Roman" panose="02020603050405020304" pitchFamily="18" charset="0"/>
                <a:cs typeface="Times New Roman" panose="02020603050405020304" pitchFamily="18" charset="0"/>
              </a:rPr>
              <a:t>As per the Mahatma Gandhi National Rural Employment Guarantee Act (MGNREGA) of 2005, 100 days of employment is guaranteed to any rural household adult who is willing to do unskilled manual work in a financial year. The Act addresses the working people and their fundamental right to live life with dignity. If a person does not get a job within 15 days, he is eligible for getting unemployment allowance. National Rural Employment Guarantee Act (NREGA) also highlights the importance of basic right to work. Amendments have been introduced to this act to minimize corruption in the scheme. MGNREGA has covered more than 700 districts in India. Also, there are currently more than 14.8 crore MGNREGA cards that have been issued in the country, and in total of 28 crore individuals have reaped the benefits of this scheme in the year 2020-21.</a:t>
            </a:r>
          </a:p>
        </p:txBody>
      </p:sp>
    </p:spTree>
    <p:extLst>
      <p:ext uri="{BB962C8B-B14F-4D97-AF65-F5344CB8AC3E}">
        <p14:creationId xmlns:p14="http://schemas.microsoft.com/office/powerpoint/2010/main" val="4072398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84CDDF2-4CFB-55AC-336B-E46123096C46}"/>
              </a:ext>
            </a:extLst>
          </p:cNvPr>
          <p:cNvSpPr txBox="1"/>
          <p:nvPr/>
        </p:nvSpPr>
        <p:spPr>
          <a:xfrm>
            <a:off x="894735" y="2714832"/>
            <a:ext cx="10402529" cy="2120068"/>
          </a:xfrm>
          <a:prstGeom prst="rect">
            <a:avLst/>
          </a:prstGeom>
          <a:noFill/>
        </p:spPr>
        <p:txBody>
          <a:bodyPr wrap="square">
            <a:spAutoFit/>
          </a:bodyPr>
          <a:lstStyle/>
          <a:p>
            <a:pPr algn="just">
              <a:lnSpc>
                <a:spcPct val="150000"/>
              </a:lnSpc>
            </a:pPr>
            <a:r>
              <a:rPr lang="en-US" b="1" i="0" dirty="0">
                <a:solidFill>
                  <a:srgbClr val="000000"/>
                </a:solidFill>
                <a:effectLst/>
                <a:latin typeface="Times New Roman" panose="02020603050405020304" pitchFamily="18" charset="0"/>
                <a:cs typeface="Times New Roman" panose="02020603050405020304" pitchFamily="18" charset="0"/>
              </a:rPr>
              <a:t>Objectives</a:t>
            </a:r>
            <a:br>
              <a:rPr lang="en-US" dirty="0">
                <a:latin typeface="Times New Roman" panose="02020603050405020304" pitchFamily="18" charset="0"/>
                <a:cs typeface="Times New Roman" panose="02020603050405020304" pitchFamily="18" charset="0"/>
              </a:rPr>
            </a:br>
            <a:r>
              <a:rPr lang="en-US" b="0" i="0" dirty="0">
                <a:solidFill>
                  <a:srgbClr val="000000"/>
                </a:solidFill>
                <a:effectLst/>
                <a:latin typeface="Times New Roman" panose="02020603050405020304" pitchFamily="18" charset="0"/>
                <a:cs typeface="Times New Roman" panose="02020603050405020304" pitchFamily="18" charset="0"/>
              </a:rPr>
              <a:t>Enhancement of livelihood security to the households in rural areas of the State by providing round the year employment with minimum guarantee of one hundred days of wage employment in a financial year to every household volunteer to do unskilled manual work. Secondary objective includes creation of assets for development of rural areas.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2065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EEEC0B-3C54-C351-4733-9BABBD075EF0}"/>
              </a:ext>
            </a:extLst>
          </p:cNvPr>
          <p:cNvSpPr txBox="1"/>
          <p:nvPr/>
        </p:nvSpPr>
        <p:spPr>
          <a:xfrm>
            <a:off x="1199535" y="2802473"/>
            <a:ext cx="9969910" cy="2535566"/>
          </a:xfrm>
          <a:prstGeom prst="rect">
            <a:avLst/>
          </a:prstGeom>
          <a:noFill/>
        </p:spPr>
        <p:txBody>
          <a:bodyPr wrap="square">
            <a:spAutoFit/>
          </a:bodyPr>
          <a:lstStyle/>
          <a:p>
            <a:pPr algn="ctr">
              <a:lnSpc>
                <a:spcPct val="150000"/>
              </a:lnSpc>
            </a:pPr>
            <a:r>
              <a:rPr lang="en-US" b="1" i="0" dirty="0">
                <a:solidFill>
                  <a:srgbClr val="000000"/>
                </a:solidFill>
                <a:effectLst/>
                <a:latin typeface="Times New Roman" panose="02020603050405020304" pitchFamily="18" charset="0"/>
                <a:cs typeface="Times New Roman" panose="02020603050405020304" pitchFamily="18" charset="0"/>
              </a:rPr>
              <a:t>Launching of Scheme</a:t>
            </a:r>
          </a:p>
          <a:p>
            <a:pPr algn="just">
              <a:lnSpc>
                <a:spcPct val="150000"/>
              </a:lnSpc>
            </a:pPr>
            <a:br>
              <a:rPr lang="en-US" dirty="0">
                <a:latin typeface="Times New Roman" panose="02020603050405020304" pitchFamily="18" charset="0"/>
                <a:cs typeface="Times New Roman" panose="02020603050405020304" pitchFamily="18" charset="0"/>
              </a:rPr>
            </a:br>
            <a:r>
              <a:rPr lang="en-US" b="0" i="0" dirty="0">
                <a:solidFill>
                  <a:srgbClr val="000000"/>
                </a:solidFill>
                <a:effectLst/>
                <a:latin typeface="Times New Roman" panose="02020603050405020304" pitchFamily="18" charset="0"/>
                <a:cs typeface="Times New Roman" panose="02020603050405020304" pitchFamily="18" charset="0"/>
              </a:rPr>
              <a:t>Mahatma Gandhi National Rural Employment Guarantee Scheme was launched by Govt. of India in all Gram Panchayats of districts </a:t>
            </a:r>
            <a:r>
              <a:rPr lang="en-US" b="0" i="0" dirty="0" err="1">
                <a:solidFill>
                  <a:srgbClr val="000000"/>
                </a:solidFill>
                <a:effectLst/>
                <a:latin typeface="Times New Roman" panose="02020603050405020304" pitchFamily="18" charset="0"/>
                <a:cs typeface="Times New Roman" panose="02020603050405020304" pitchFamily="18" charset="0"/>
              </a:rPr>
              <a:t>Mahendergarh</a:t>
            </a:r>
            <a:r>
              <a:rPr lang="en-US" b="0" i="0" dirty="0">
                <a:solidFill>
                  <a:srgbClr val="000000"/>
                </a:solidFill>
                <a:effectLst/>
                <a:latin typeface="Times New Roman" panose="02020603050405020304" pitchFamily="18" charset="0"/>
                <a:cs typeface="Times New Roman" panose="02020603050405020304" pitchFamily="18" charset="0"/>
              </a:rPr>
              <a:t> and Sirsa on 2nd February, 2006 and this scheme was also extended in two more districts namely Ambala &amp; Mewat w.e.f. 1st April, 2007. The remaining districts of the State have been covered under the scheme w.e.f. 1.4.2008..</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2184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A40BC65-0D3A-C595-D7E6-27B39973B186}"/>
              </a:ext>
            </a:extLst>
          </p:cNvPr>
          <p:cNvSpPr txBox="1"/>
          <p:nvPr/>
        </p:nvSpPr>
        <p:spPr>
          <a:xfrm>
            <a:off x="491611" y="2052173"/>
            <a:ext cx="11366091" cy="3787383"/>
          </a:xfrm>
          <a:prstGeom prst="rect">
            <a:avLst/>
          </a:prstGeom>
          <a:noFill/>
        </p:spPr>
        <p:txBody>
          <a:bodyPr wrap="square">
            <a:spAutoFit/>
          </a:bodyPr>
          <a:lstStyle/>
          <a:p>
            <a:pPr algn="ctr">
              <a:lnSpc>
                <a:spcPct val="150000"/>
              </a:lnSpc>
            </a:pPr>
            <a:r>
              <a:rPr lang="en-US" sz="1800" b="1" dirty="0">
                <a:solidFill>
                  <a:srgbClr val="000000"/>
                </a:solidFill>
                <a:effectLst/>
                <a:latin typeface="Times New Roman" panose="02020603050405020304" pitchFamily="18" charset="0"/>
                <a:ea typeface="SimSun" panose="02010600030101010101" pitchFamily="2" charset="-122"/>
              </a:rPr>
              <a:t>Swarna Jayanthi Gram </a:t>
            </a:r>
            <a:r>
              <a:rPr lang="en-US" sz="1800" b="1" dirty="0" err="1">
                <a:solidFill>
                  <a:srgbClr val="000000"/>
                </a:solidFill>
                <a:effectLst/>
                <a:latin typeface="Times New Roman" panose="02020603050405020304" pitchFamily="18" charset="0"/>
                <a:ea typeface="SimSun" panose="02010600030101010101" pitchFamily="2" charset="-122"/>
              </a:rPr>
              <a:t>Swarojgar</a:t>
            </a:r>
            <a:r>
              <a:rPr lang="en-US" sz="1800" b="1" dirty="0">
                <a:solidFill>
                  <a:srgbClr val="000000"/>
                </a:solidFill>
                <a:effectLst/>
                <a:latin typeface="Times New Roman" panose="02020603050405020304" pitchFamily="18" charset="0"/>
                <a:ea typeface="SimSun" panose="02010600030101010101" pitchFamily="2" charset="-122"/>
              </a:rPr>
              <a:t> Yojana</a:t>
            </a:r>
          </a:p>
          <a:p>
            <a:pPr algn="just">
              <a:lnSpc>
                <a:spcPct val="150000"/>
              </a:lnSpc>
            </a:pPr>
            <a:r>
              <a:rPr lang="en-US" sz="1800" dirty="0">
                <a:solidFill>
                  <a:srgbClr val="000000"/>
                </a:solidFill>
                <a:effectLst/>
                <a:latin typeface="Times New Roman" panose="02020603050405020304" pitchFamily="18" charset="0"/>
                <a:ea typeface="SimSun" panose="02010600030101010101" pitchFamily="2" charset="-122"/>
              </a:rPr>
              <a:t>The SGSY Scheme is operative from 1st April 1999 in rural areas of the country. SGSY is holistic Scheme covering all aspects of self-employment such as organization of the poor into Self Help Groups, training, credit, technology, infrastructure and marketing. The scheme will be funded by the financial institutions, Panchayat Raj Institutions, District Rural Development Agencies (DRDAs), Non Government </a:t>
            </a:r>
            <a:r>
              <a:rPr lang="en-US" sz="1800" dirty="0" err="1">
                <a:solidFill>
                  <a:srgbClr val="000000"/>
                </a:solidFill>
                <a:effectLst/>
                <a:latin typeface="Times New Roman" panose="02020603050405020304" pitchFamily="18" charset="0"/>
                <a:ea typeface="SimSun" panose="02010600030101010101" pitchFamily="2" charset="-122"/>
              </a:rPr>
              <a:t>Organisation</a:t>
            </a:r>
            <a:r>
              <a:rPr lang="en-US" sz="1800" dirty="0">
                <a:solidFill>
                  <a:srgbClr val="000000"/>
                </a:solidFill>
                <a:effectLst/>
                <a:latin typeface="Times New Roman" panose="02020603050405020304" pitchFamily="18" charset="0"/>
                <a:ea typeface="SimSun" panose="02010600030101010101" pitchFamily="2" charset="-122"/>
              </a:rPr>
              <a:t> (NGOs), Technical institutions in the district; will be involved in the process of planning, implementation and monitoring of the scheme. NGO’s help may be sought in the formation and nurturing of the Self Help Groups (SHGs) as well as in the monitoring of the progress of the </a:t>
            </a:r>
            <a:r>
              <a:rPr lang="en-US" sz="1800" dirty="0" err="1">
                <a:solidFill>
                  <a:srgbClr val="000000"/>
                </a:solidFill>
                <a:effectLst/>
                <a:latin typeface="Times New Roman" panose="02020603050405020304" pitchFamily="18" charset="0"/>
                <a:ea typeface="SimSun" panose="02010600030101010101" pitchFamily="2" charset="-122"/>
              </a:rPr>
              <a:t>Swarozgaris</a:t>
            </a:r>
            <a:r>
              <a:rPr lang="en-US" sz="1800" dirty="0">
                <a:solidFill>
                  <a:srgbClr val="000000"/>
                </a:solidFill>
                <a:effectLst/>
                <a:latin typeface="Times New Roman" panose="02020603050405020304" pitchFamily="18" charset="0"/>
                <a:ea typeface="SimSun" panose="02010600030101010101" pitchFamily="2" charset="-122"/>
              </a:rPr>
              <a:t>. Where feasible their services may be utilized in the provision of technology support, quality control of the products and as recovery monitors cum facilitators. </a:t>
            </a:r>
            <a:endParaRPr lang="en-US" dirty="0"/>
          </a:p>
        </p:txBody>
      </p:sp>
    </p:spTree>
    <p:extLst>
      <p:ext uri="{BB962C8B-B14F-4D97-AF65-F5344CB8AC3E}">
        <p14:creationId xmlns:p14="http://schemas.microsoft.com/office/powerpoint/2010/main" val="349065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43A6F78-D5E5-0BF0-584A-5E19B14F059B}"/>
              </a:ext>
            </a:extLst>
          </p:cNvPr>
          <p:cNvSpPr txBox="1"/>
          <p:nvPr/>
        </p:nvSpPr>
        <p:spPr>
          <a:xfrm>
            <a:off x="560439" y="2103537"/>
            <a:ext cx="10491019" cy="3366563"/>
          </a:xfrm>
          <a:prstGeom prst="rect">
            <a:avLst/>
          </a:prstGeom>
          <a:noFill/>
        </p:spPr>
        <p:txBody>
          <a:bodyPr wrap="square">
            <a:spAutoFit/>
          </a:bodyPr>
          <a:lstStyle/>
          <a:p>
            <a:pPr algn="ctr">
              <a:lnSpc>
                <a:spcPct val="150000"/>
              </a:lnSpc>
            </a:pPr>
            <a:r>
              <a:rPr lang="en-US" b="1" i="0" dirty="0">
                <a:effectLst/>
                <a:latin typeface="Times New Roman" panose="02020603050405020304" pitchFamily="18" charset="0"/>
                <a:cs typeface="Times New Roman" panose="02020603050405020304" pitchFamily="18" charset="0"/>
              </a:rPr>
              <a:t>Schemes Replaced</a:t>
            </a:r>
          </a:p>
          <a:p>
            <a:pPr algn="just">
              <a:lnSpc>
                <a:spcPct val="150000"/>
              </a:lnSpc>
            </a:pPr>
            <a:r>
              <a:rPr lang="en-US" b="0" i="0" dirty="0">
                <a:effectLst/>
                <a:latin typeface="Times New Roman" panose="02020603050405020304" pitchFamily="18" charset="0"/>
                <a:cs typeface="Times New Roman" panose="02020603050405020304" pitchFamily="18" charset="0"/>
              </a:rPr>
              <a:t>The scheme effectively replaces for the following other schemes:</a:t>
            </a:r>
          </a:p>
          <a:p>
            <a:pPr algn="just">
              <a:lnSpc>
                <a:spcPct val="150000"/>
              </a:lnSpc>
              <a:buFont typeface="Arial" panose="020B0604020202020204" pitchFamily="34" charset="0"/>
              <a:buChar char="•"/>
            </a:pPr>
            <a:r>
              <a:rPr lang="en-US" b="0" i="0" dirty="0">
                <a:effectLst/>
                <a:latin typeface="Times New Roman" panose="02020603050405020304" pitchFamily="18" charset="0"/>
                <a:cs typeface="Times New Roman" panose="02020603050405020304" pitchFamily="18" charset="0"/>
              </a:rPr>
              <a:t>Integrated Rural Development Program (IRDP)</a:t>
            </a:r>
          </a:p>
          <a:p>
            <a:pPr algn="just">
              <a:lnSpc>
                <a:spcPct val="150000"/>
              </a:lnSpc>
              <a:buFont typeface="Arial" panose="020B0604020202020204" pitchFamily="34" charset="0"/>
              <a:buChar char="•"/>
            </a:pPr>
            <a:r>
              <a:rPr lang="en-US" b="0" i="0" dirty="0">
                <a:effectLst/>
                <a:latin typeface="Times New Roman" panose="02020603050405020304" pitchFamily="18" charset="0"/>
                <a:cs typeface="Times New Roman" panose="02020603050405020304" pitchFamily="18" charset="0"/>
              </a:rPr>
              <a:t>Training of Rural Youth for Self-Employment (TRYSEM)</a:t>
            </a:r>
          </a:p>
          <a:p>
            <a:pPr algn="just">
              <a:lnSpc>
                <a:spcPct val="150000"/>
              </a:lnSpc>
              <a:buFont typeface="Arial" panose="020B0604020202020204" pitchFamily="34" charset="0"/>
              <a:buChar char="•"/>
            </a:pPr>
            <a:r>
              <a:rPr lang="en-US" b="0" i="0" dirty="0">
                <a:effectLst/>
                <a:latin typeface="Times New Roman" panose="02020603050405020304" pitchFamily="18" charset="0"/>
                <a:cs typeface="Times New Roman" panose="02020603050405020304" pitchFamily="18" charset="0"/>
              </a:rPr>
              <a:t>Development of Women and Children in Rural Areas (DWCRA)</a:t>
            </a:r>
          </a:p>
          <a:p>
            <a:pPr algn="just">
              <a:lnSpc>
                <a:spcPct val="150000"/>
              </a:lnSpc>
              <a:buFont typeface="Arial" panose="020B0604020202020204" pitchFamily="34" charset="0"/>
              <a:buChar char="•"/>
            </a:pPr>
            <a:r>
              <a:rPr lang="en-US" b="0" i="0" dirty="0">
                <a:effectLst/>
                <a:latin typeface="Times New Roman" panose="02020603050405020304" pitchFamily="18" charset="0"/>
                <a:cs typeface="Times New Roman" panose="02020603050405020304" pitchFamily="18" charset="0"/>
              </a:rPr>
              <a:t>Supply of Improved Toolkits to Rural Artisans (SITRA)</a:t>
            </a:r>
          </a:p>
          <a:p>
            <a:pPr algn="just">
              <a:lnSpc>
                <a:spcPct val="150000"/>
              </a:lnSpc>
              <a:buFont typeface="Arial" panose="020B0604020202020204" pitchFamily="34" charset="0"/>
              <a:buChar char="•"/>
            </a:pPr>
            <a:r>
              <a:rPr lang="en-US" b="0" i="0" dirty="0">
                <a:effectLst/>
                <a:latin typeface="Times New Roman" panose="02020603050405020304" pitchFamily="18" charset="0"/>
                <a:cs typeface="Times New Roman" panose="02020603050405020304" pitchFamily="18" charset="0"/>
              </a:rPr>
              <a:t>Ganga Kalyan Yojana (GKY)</a:t>
            </a:r>
          </a:p>
          <a:p>
            <a:pPr algn="just">
              <a:lnSpc>
                <a:spcPct val="150000"/>
              </a:lnSpc>
              <a:buFont typeface="Arial" panose="020B0604020202020204" pitchFamily="34" charset="0"/>
              <a:buChar char="•"/>
            </a:pPr>
            <a:r>
              <a:rPr lang="en-US" b="0" i="0" dirty="0">
                <a:effectLst/>
                <a:latin typeface="Times New Roman" panose="02020603050405020304" pitchFamily="18" charset="0"/>
                <a:cs typeface="Times New Roman" panose="02020603050405020304" pitchFamily="18" charset="0"/>
              </a:rPr>
              <a:t>Million Wells Scheme (MWS)</a:t>
            </a:r>
          </a:p>
        </p:txBody>
      </p:sp>
    </p:spTree>
    <p:extLst>
      <p:ext uri="{BB962C8B-B14F-4D97-AF65-F5344CB8AC3E}">
        <p14:creationId xmlns:p14="http://schemas.microsoft.com/office/powerpoint/2010/main" val="2483102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B8683E6-6741-4264-B946-CE486F9004E1}"/>
              </a:ext>
            </a:extLst>
          </p:cNvPr>
          <p:cNvSpPr txBox="1"/>
          <p:nvPr/>
        </p:nvSpPr>
        <p:spPr>
          <a:xfrm>
            <a:off x="452284" y="2089465"/>
            <a:ext cx="11287432" cy="3366563"/>
          </a:xfrm>
          <a:prstGeom prst="rect">
            <a:avLst/>
          </a:prstGeom>
          <a:noFill/>
        </p:spPr>
        <p:txBody>
          <a:bodyPr wrap="square">
            <a:spAutoFit/>
          </a:bodyPr>
          <a:lstStyle/>
          <a:p>
            <a:pPr algn="just">
              <a:lnSpc>
                <a:spcPct val="150000"/>
              </a:lnSpc>
            </a:pPr>
            <a:r>
              <a:rPr lang="en-US" b="1" i="0" dirty="0">
                <a:effectLst/>
                <a:latin typeface="Times New Roman" panose="02020603050405020304" pitchFamily="18" charset="0"/>
                <a:cs typeface="Times New Roman" panose="02020603050405020304" pitchFamily="18" charset="0"/>
              </a:rPr>
              <a:t>Objective</a:t>
            </a:r>
          </a:p>
          <a:p>
            <a:pPr algn="just">
              <a:lnSpc>
                <a:spcPct val="150000"/>
              </a:lnSpc>
            </a:pPr>
            <a:r>
              <a:rPr lang="en-US" b="0" i="0" dirty="0">
                <a:effectLst/>
                <a:latin typeface="Times New Roman" panose="02020603050405020304" pitchFamily="18" charset="0"/>
                <a:cs typeface="Times New Roman" panose="02020603050405020304" pitchFamily="18" charset="0"/>
              </a:rPr>
              <a:t>The scheme is established with the intent of bringing the assisted low-income families (also referred to as </a:t>
            </a:r>
            <a:r>
              <a:rPr lang="en-US" b="0" i="0" dirty="0" err="1">
                <a:effectLst/>
                <a:latin typeface="Times New Roman" panose="02020603050405020304" pitchFamily="18" charset="0"/>
                <a:cs typeface="Times New Roman" panose="02020603050405020304" pitchFamily="18" charset="0"/>
              </a:rPr>
              <a:t>swarozgaris</a:t>
            </a:r>
            <a:r>
              <a:rPr lang="en-US" b="0" i="0" dirty="0">
                <a:effectLst/>
                <a:latin typeface="Times New Roman" panose="02020603050405020304" pitchFamily="18" charset="0"/>
                <a:cs typeface="Times New Roman" panose="02020603050405020304" pitchFamily="18" charset="0"/>
              </a:rPr>
              <a:t>) above the poverty line by providing them with an appreciable sustained income over a period of time. This shall be fulfilled by organizing the rural poor into Self-Help Groups (SHGs) through the process of social mobilization, training, capacity building and provision of income generating assets.</a:t>
            </a:r>
          </a:p>
          <a:p>
            <a:pPr algn="just">
              <a:lnSpc>
                <a:spcPct val="150000"/>
              </a:lnSpc>
            </a:pPr>
            <a:r>
              <a:rPr lang="en-US" b="0" i="0" dirty="0">
                <a:effectLst/>
                <a:latin typeface="Times New Roman" panose="02020603050405020304" pitchFamily="18" charset="0"/>
                <a:cs typeface="Times New Roman" panose="02020603050405020304" pitchFamily="18" charset="0"/>
              </a:rPr>
              <a:t>The scheme envisages the development of activity clusters with an emphasis on key activities identified in the block, both for the group as well as for individual assistance. These activity clusters will be in geographic clusters of neighboring villages within a reasonable radius.</a:t>
            </a:r>
          </a:p>
        </p:txBody>
      </p:sp>
    </p:spTree>
    <p:extLst>
      <p:ext uri="{BB962C8B-B14F-4D97-AF65-F5344CB8AC3E}">
        <p14:creationId xmlns:p14="http://schemas.microsoft.com/office/powerpoint/2010/main" val="643907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79D936-F32F-884E-145C-96595310CC3A}"/>
              </a:ext>
            </a:extLst>
          </p:cNvPr>
          <p:cNvSpPr txBox="1"/>
          <p:nvPr/>
        </p:nvSpPr>
        <p:spPr>
          <a:xfrm>
            <a:off x="211393" y="2032126"/>
            <a:ext cx="11769214" cy="2951064"/>
          </a:xfrm>
          <a:prstGeom prst="rect">
            <a:avLst/>
          </a:prstGeom>
          <a:noFill/>
        </p:spPr>
        <p:txBody>
          <a:bodyPr wrap="square">
            <a:spAutoFit/>
          </a:bodyPr>
          <a:lstStyle/>
          <a:p>
            <a:pPr algn="just">
              <a:lnSpc>
                <a:spcPct val="150000"/>
              </a:lnSpc>
            </a:pPr>
            <a:r>
              <a:rPr lang="en-US" b="1" i="0" dirty="0">
                <a:effectLst/>
                <a:latin typeface="Times New Roman" panose="02020603050405020304" pitchFamily="18" charset="0"/>
                <a:cs typeface="Times New Roman" panose="02020603050405020304" pitchFamily="18" charset="0"/>
              </a:rPr>
              <a:t>Coverage of the Scheme</a:t>
            </a:r>
          </a:p>
          <a:p>
            <a:pPr algn="just">
              <a:lnSpc>
                <a:spcPct val="150000"/>
              </a:lnSpc>
            </a:pPr>
            <a:r>
              <a:rPr lang="en-US" b="0" i="0" dirty="0">
                <a:effectLst/>
                <a:latin typeface="Times New Roman" panose="02020603050405020304" pitchFamily="18" charset="0"/>
                <a:cs typeface="Times New Roman" panose="02020603050405020304" pitchFamily="18" charset="0"/>
              </a:rPr>
              <a:t>The scheme caters to the rural communities such as those with land, landless </a:t>
            </a:r>
            <a:r>
              <a:rPr lang="en-US" b="0" i="0" dirty="0" err="1">
                <a:effectLst/>
                <a:latin typeface="Times New Roman" panose="02020603050405020304" pitchFamily="18" charset="0"/>
                <a:cs typeface="Times New Roman" panose="02020603050405020304" pitchFamily="18" charset="0"/>
              </a:rPr>
              <a:t>labour</a:t>
            </a:r>
            <a:r>
              <a:rPr lang="en-US" b="0" i="0" dirty="0">
                <a:effectLst/>
                <a:latin typeface="Times New Roman" panose="02020603050405020304" pitchFamily="18" charset="0"/>
                <a:cs typeface="Times New Roman" panose="02020603050405020304" pitchFamily="18" charset="0"/>
              </a:rPr>
              <a:t>, educated unemployed, rural artisans and the disabled. The assisted low-income families could be either individuals or groups and would be selected from Below Poverty Line (BPL) families by a three-member team comprising of a Block Development Officer (BDO), banker and sarpanch.</a:t>
            </a:r>
          </a:p>
          <a:p>
            <a:pPr algn="just">
              <a:lnSpc>
                <a:spcPct val="150000"/>
              </a:lnSpc>
            </a:pPr>
            <a:r>
              <a:rPr lang="en-US" b="0" i="0" dirty="0">
                <a:effectLst/>
                <a:latin typeface="Times New Roman" panose="02020603050405020304" pitchFamily="18" charset="0"/>
                <a:cs typeface="Times New Roman" panose="02020603050405020304" pitchFamily="18" charset="0"/>
              </a:rPr>
              <a:t>The scheme specifically focuses on the vulnerable sections of the rural poor. The SC/ST would gain the bulk of assistance (50%), while a proportion of the remaining funds would be earmarked for women and the disabled.</a:t>
            </a:r>
          </a:p>
        </p:txBody>
      </p:sp>
    </p:spTree>
    <p:extLst>
      <p:ext uri="{BB962C8B-B14F-4D97-AF65-F5344CB8AC3E}">
        <p14:creationId xmlns:p14="http://schemas.microsoft.com/office/powerpoint/2010/main" val="29699135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2370</TotalTime>
  <Words>757</Words>
  <Application>Microsoft Office PowerPoint</Application>
  <PresentationFormat>Widescreen</PresentationFormat>
  <Paragraphs>25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Ajay Prusty</cp:lastModifiedBy>
  <cp:revision>258</cp:revision>
  <dcterms:created xsi:type="dcterms:W3CDTF">2023-04-01T04:44:33Z</dcterms:created>
  <dcterms:modified xsi:type="dcterms:W3CDTF">2023-07-07T05:42:07Z</dcterms:modified>
</cp:coreProperties>
</file>