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1" r:id="rId2"/>
    <p:sldId id="272" r:id="rId3"/>
    <p:sldId id="273" r:id="rId4"/>
    <p:sldId id="278" r:id="rId5"/>
    <p:sldId id="274" r:id="rId6"/>
    <p:sldId id="275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149ACA-8B91-C47B-69A7-C64D74630816}"/>
              </a:ext>
            </a:extLst>
          </p:cNvPr>
          <p:cNvSpPr txBox="1"/>
          <p:nvPr/>
        </p:nvSpPr>
        <p:spPr>
          <a:xfrm>
            <a:off x="2282313" y="2951946"/>
            <a:ext cx="76273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Lecture- 15</a:t>
            </a:r>
          </a:p>
          <a:p>
            <a:pPr algn="ctr"/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Women Development </a:t>
            </a:r>
            <a:r>
              <a:rPr lang="en-US" sz="3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programmes</a:t>
            </a:r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ICDS, Development of Women and Children in Rural Areas (DWCRA)</a:t>
            </a:r>
            <a:endParaRPr lang="en-US" alt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0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AC4D00-B9D9-00B2-78D2-8FA8956F2A13}"/>
              </a:ext>
            </a:extLst>
          </p:cNvPr>
          <p:cNvSpPr txBox="1"/>
          <p:nvPr/>
        </p:nvSpPr>
        <p:spPr>
          <a:xfrm>
            <a:off x="747251" y="2286958"/>
            <a:ext cx="10559845" cy="3366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WOMEN AND CHILDREN IN RURAL AREAS 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DWACRA launched as a sub-scheme of IRDP by Government of India during 1982-83 on pilot basis in 50 districts. This group approach for women was extended to cover all the districts with effect from 1</a:t>
            </a:r>
            <a:r>
              <a:rPr lang="en-I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January 1990.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women’s income has positive correlation with development of positive attitude, nutritional and educational status of the family.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DWACRA also aimed at enabling organized participation of groups of women in the programmes of credit, skill, training and infrastructure support for self employment. </a:t>
            </a:r>
          </a:p>
        </p:txBody>
      </p:sp>
    </p:spTree>
    <p:extLst>
      <p:ext uri="{BB962C8B-B14F-4D97-AF65-F5344CB8AC3E}">
        <p14:creationId xmlns:p14="http://schemas.microsoft.com/office/powerpoint/2010/main" val="283114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A596AD-393B-691E-856D-509908F0EFEF}"/>
              </a:ext>
            </a:extLst>
          </p:cNvPr>
          <p:cNvSpPr txBox="1"/>
          <p:nvPr/>
        </p:nvSpPr>
        <p:spPr>
          <a:xfrm>
            <a:off x="737420" y="1845354"/>
            <a:ext cx="10451690" cy="4197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DWACRA aimed at enabling organized participation of groups of women in the programmes of credit, skill, training and infrastructure support for self employment. 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provides necessary inputs like working capital, credit, training, employment, management skills, marketing facilities etc.</a:t>
            </a:r>
          </a:p>
          <a:p>
            <a:pPr algn="just">
              <a:lnSpc>
                <a:spcPct val="150000"/>
              </a:lnSpc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10-15 poor women form a group. One member of the group was organizer, who assisted in the choice of activity, procurement of raw material, marketing of products.</a:t>
            </a:r>
          </a:p>
          <a:p>
            <a:pPr algn="just">
              <a:lnSpc>
                <a:spcPct val="150000"/>
              </a:lnSpc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0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2ECC04-553E-4888-69D2-039713AD9A74}"/>
              </a:ext>
            </a:extLst>
          </p:cNvPr>
          <p:cNvSpPr txBox="1"/>
          <p:nvPr/>
        </p:nvSpPr>
        <p:spPr>
          <a:xfrm>
            <a:off x="226140" y="1938967"/>
            <a:ext cx="11602065" cy="3828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mprove the socio-economic, health, and educational status of rural women by providing financial assistance and creating employment opportunities for them to become self-reliant 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raise their standard of living. 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target group of DWCRA is the same as that under IRDP, </a:t>
            </a:r>
            <a:r>
              <a:rPr lang="en-I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families living below the poverty line. However, the basic difference with IRDP lies in that under DWCRA, it is not an individual family which receives assistance, but a group of families. The scheme envisages the formation of groups each consisting of 15 to 20 women. 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70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296C73-A1A4-7D53-89C0-47380A12B111}"/>
              </a:ext>
            </a:extLst>
          </p:cNvPr>
          <p:cNvSpPr txBox="1"/>
          <p:nvPr/>
        </p:nvSpPr>
        <p:spPr>
          <a:xfrm>
            <a:off x="1477297" y="1793075"/>
            <a:ext cx="6120580" cy="4428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itchFamily="18" charset="0"/>
              </a:rPr>
              <a:t>Main activities of DWCRA 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Dairy Activity ,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Gem Cutting , 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Silk Weaving , 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Candles/</a:t>
            </a:r>
            <a:r>
              <a:rPr lang="en-IN" sz="1800" dirty="0" err="1">
                <a:latin typeface="Times New Roman" panose="02020603050405020304" pitchFamily="18" charset="0"/>
                <a:cs typeface="Times New Roman" pitchFamily="18" charset="0"/>
              </a:rPr>
              <a:t>Agarbathi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making , 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Readymade garments ,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Canteen , 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Beedi making , </a:t>
            </a:r>
          </a:p>
          <a:p>
            <a:pPr marL="285750" indent="-285750" algn="just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Multipurpose activities like preparation of Masala powders, Pickles etc.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9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9CB2D5-AC7C-B9EF-0054-F45AD5445427}"/>
              </a:ext>
            </a:extLst>
          </p:cNvPr>
          <p:cNvSpPr txBox="1"/>
          <p:nvPr/>
        </p:nvSpPr>
        <p:spPr>
          <a:xfrm>
            <a:off x="737420" y="2436138"/>
            <a:ext cx="10559845" cy="2951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eligible: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Rural women coming under below Poverty Line have to form self help groups.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of the women must belong to SC/ST. Priority was given to physically handicapped persons and girls or women.</a:t>
            </a:r>
          </a:p>
          <a:p>
            <a:pPr algn="just" hangingPunct="0"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Frame: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identification of the beneficiary self-help groups will be formed immediately.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stated above revolving funds will be released after six months. </a:t>
            </a:r>
          </a:p>
          <a:p>
            <a:pPr algn="just" hangingPunct="0"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 of assistance: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of women in each DWACRA group gets Rs. 25,000 as Revolving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Fund. Central Govt. and UNICEF were sharing the expenditure on revolving fund equally. Later on UNICEF withheld its assistance from 1</a:t>
            </a:r>
            <a:r>
              <a:rPr lang="en-I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January 1996 and both Central and State govt. share on 50:50 basis.</a:t>
            </a:r>
          </a:p>
        </p:txBody>
      </p:sp>
    </p:spTree>
    <p:extLst>
      <p:ext uri="{BB962C8B-B14F-4D97-AF65-F5344CB8AC3E}">
        <p14:creationId xmlns:p14="http://schemas.microsoft.com/office/powerpoint/2010/main" val="281400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D776A6-7AC3-E8C4-6B86-0EE0EE20E891}"/>
              </a:ext>
            </a:extLst>
          </p:cNvPr>
          <p:cNvSpPr txBox="1"/>
          <p:nvPr/>
        </p:nvSpPr>
        <p:spPr>
          <a:xfrm>
            <a:off x="865239" y="2116039"/>
            <a:ext cx="10677832" cy="3412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Shortcomings of DWCRA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Improper selection of groups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Lack of homogeneity among the group members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Selection of non-viable economic activities</a:t>
            </a: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Linkages for supply of raw material and marketing of production are either deficient or not properly planned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Lack of institutional financial support, inadequate training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Inadequacy of staff and their insufficient training and motivation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82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2381</TotalTime>
  <Words>508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shalini adapa</cp:lastModifiedBy>
  <cp:revision>264</cp:revision>
  <dcterms:created xsi:type="dcterms:W3CDTF">2023-04-01T04:44:33Z</dcterms:created>
  <dcterms:modified xsi:type="dcterms:W3CDTF">2023-07-06T12:07:19Z</dcterms:modified>
</cp:coreProperties>
</file>