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77" r:id="rId3"/>
    <p:sldId id="279" r:id="rId4"/>
    <p:sldId id="278" r:id="rId5"/>
    <p:sldId id="280" r:id="rId6"/>
    <p:sldId id="281" r:id="rId7"/>
    <p:sldId id="282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0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149ACA-8B91-C47B-69A7-C64D74630816}"/>
              </a:ext>
            </a:extLst>
          </p:cNvPr>
          <p:cNvSpPr txBox="1"/>
          <p:nvPr/>
        </p:nvSpPr>
        <p:spPr>
          <a:xfrm>
            <a:off x="2282313" y="2951946"/>
            <a:ext cx="7627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Lecture- 16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Participatory Rural Appraisal(PRA)</a:t>
            </a:r>
            <a:endParaRPr lang="en-US" alt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CFDD0B-C2A4-150E-9C10-D7AEAE94F211}"/>
              </a:ext>
            </a:extLst>
          </p:cNvPr>
          <p:cNvSpPr txBox="1"/>
          <p:nvPr/>
        </p:nvSpPr>
        <p:spPr>
          <a:xfrm>
            <a:off x="973393" y="2536722"/>
            <a:ext cx="10658168" cy="2581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Participatory rural appraisal (PRA)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Participatory rural appraisal (PRA) is a set of participatory and largely visual techniques for assessing group and community resources, identifying and prioritizing problems and appraising strategies for solving them. 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It is a research/planning methodology in which a local community (with or without the assistance of outsiders) studies an issue that concerns the population, prioritizes problems, evaluates options for solving the problem(s) and comes up with a Community Action Plan.</a:t>
            </a:r>
          </a:p>
        </p:txBody>
      </p:sp>
    </p:spTree>
    <p:extLst>
      <p:ext uri="{BB962C8B-B14F-4D97-AF65-F5344CB8AC3E}">
        <p14:creationId xmlns:p14="http://schemas.microsoft.com/office/powerpoint/2010/main" val="172223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E0A85D-6D79-1EEC-CCA9-55DA9705F778}"/>
              </a:ext>
            </a:extLst>
          </p:cNvPr>
          <p:cNvSpPr txBox="1"/>
          <p:nvPr/>
        </p:nvSpPr>
        <p:spPr>
          <a:xfrm>
            <a:off x="447367" y="2110825"/>
            <a:ext cx="11297265" cy="3808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PRA is considered as intensive and systematic learning experience carried out in a community by a multidisciplinary team which includes community members.</a:t>
            </a:r>
          </a:p>
          <a:p>
            <a:pPr algn="just" hangingPunct="0">
              <a:lnSpc>
                <a:spcPct val="150000"/>
              </a:lnSpc>
              <a:buNone/>
            </a:pP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   Meaning:</a:t>
            </a:r>
          </a:p>
          <a:p>
            <a:pPr algn="just" hangingPunct="0">
              <a:lnSpc>
                <a:spcPct val="150000"/>
              </a:lnSpc>
              <a:buNone/>
            </a:pP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  The need for PRA </a:t>
            </a: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Sustained change and the need for accurate and timely information.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Advocates that the people themselves are ‘solution agents’ for their problem.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Cuts down the normal professional bias towards people.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Reduces down the normal time consuming long methods of survey</a:t>
            </a: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To avoid masking of field information by intermediaries.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6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28B3A2-3239-B135-996F-6B2C677160D2}"/>
              </a:ext>
            </a:extLst>
          </p:cNvPr>
          <p:cNvSpPr txBox="1"/>
          <p:nvPr/>
        </p:nvSpPr>
        <p:spPr>
          <a:xfrm>
            <a:off x="817307" y="1953148"/>
            <a:ext cx="10557386" cy="378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To use farmers criteria and understand the local environment with clear local priorities.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 algn="just" hangingPunct="0">
              <a:lnSpc>
                <a:spcPct val="15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To learn farmers indigenous technologies.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 algn="just" hangingPunct="0">
              <a:lnSpc>
                <a:spcPct val="15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To achieve for triangulation, using different methods and involving various people to check and recheck the findings.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 algn="just" hangingPunct="0">
              <a:lnSpc>
                <a:spcPct val="15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To develop self-critical analysis and direct contact with local needs and communities.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 hangingPunct="0">
              <a:lnSpc>
                <a:spcPct val="150000"/>
              </a:lnSpc>
              <a:buNone/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  Characteristics of PRA:</a:t>
            </a:r>
          </a:p>
          <a:p>
            <a:pPr lvl="0" algn="just" hangingPunct="0">
              <a:lnSpc>
                <a:spcPct val="15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Carried out in the field and has an informal character.  </a:t>
            </a:r>
          </a:p>
          <a:p>
            <a:pPr lvl="0" algn="just" hangingPunct="0">
              <a:lnSpc>
                <a:spcPct val="15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A multi-disciplinary team approach. </a:t>
            </a:r>
          </a:p>
          <a:p>
            <a:pPr lvl="0" algn="just" hangingPunct="0">
              <a:lnSpc>
                <a:spcPct val="15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PRA has purpose and is a means to an end. </a:t>
            </a:r>
          </a:p>
        </p:txBody>
      </p:sp>
    </p:spTree>
    <p:extLst>
      <p:ext uri="{BB962C8B-B14F-4D97-AF65-F5344CB8AC3E}">
        <p14:creationId xmlns:p14="http://schemas.microsoft.com/office/powerpoint/2010/main" val="307420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24BB42-B822-236D-F954-41342D599E8D}"/>
              </a:ext>
            </a:extLst>
          </p:cNvPr>
          <p:cNvSpPr txBox="1"/>
          <p:nvPr/>
        </p:nvSpPr>
        <p:spPr>
          <a:xfrm>
            <a:off x="825500" y="2609865"/>
            <a:ext cx="10795000" cy="2540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Continuous interaction of research team with villagers to develop methods and procedures together.  </a:t>
            </a: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Short, intensive periods of field work alternated with analytical workshops/discussions by the team.  </a:t>
            </a: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Carefully selected methods/ techniques used by the team.  </a:t>
            </a: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Flexible use of the methods.  </a:t>
            </a: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Learning from &amp; listening too, people is utmost important.  </a:t>
            </a:r>
          </a:p>
          <a:p>
            <a:pPr marL="285750" lvl="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PRA can usefully supplement the long survey methods. 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887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256829-7A92-E8FE-D6A9-A3CA67C172B0}"/>
              </a:ext>
            </a:extLst>
          </p:cNvPr>
          <p:cNvSpPr txBox="1"/>
          <p:nvPr/>
        </p:nvSpPr>
        <p:spPr>
          <a:xfrm>
            <a:off x="1081548" y="2082177"/>
            <a:ext cx="10441858" cy="3366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PRINCIPLES OF PRA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Active participation of rural people for self critical analysis.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Reversal of learning: learning from rural people directly on the site and face to face 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Broad, complete and accurate analysis of local situation and rural people.  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Learning rapidly and progressively with conscious exploration.  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Use of secondary data for comparison.  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Catalyst role of PRA expert team.  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Off setting biases by taking the concerns and priorities of women and poor people.  </a:t>
            </a:r>
          </a:p>
        </p:txBody>
      </p:sp>
    </p:spTree>
    <p:extLst>
      <p:ext uri="{BB962C8B-B14F-4D97-AF65-F5344CB8AC3E}">
        <p14:creationId xmlns:p14="http://schemas.microsoft.com/office/powerpoint/2010/main" val="314883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0FB732-A2EB-FC6E-1478-C30E3F4EA26A}"/>
              </a:ext>
            </a:extLst>
          </p:cNvPr>
          <p:cNvSpPr txBox="1"/>
          <p:nvPr/>
        </p:nvSpPr>
        <p:spPr>
          <a:xfrm>
            <a:off x="688258" y="2486995"/>
            <a:ext cx="10609006" cy="3414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buNone/>
            </a:pPr>
            <a:r>
              <a:rPr lang="en-IN" dirty="0"/>
              <a:t>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Optimizing trade offs: relating the costs of learning to the useful truth information.  </a:t>
            </a:r>
          </a:p>
          <a:p>
            <a:pPr lvl="0" algn="just" hangingPunct="0">
              <a:lnSpc>
                <a:spcPct val="150000"/>
              </a:lnSpc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Triangulation: using of a wide range of methods and information to cross check the collected data. </a:t>
            </a:r>
          </a:p>
          <a:p>
            <a:pPr algn="just" hangingPunct="0">
              <a:lnSpc>
                <a:spcPct val="150000"/>
              </a:lnSpc>
              <a:buNone/>
            </a:pP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PRA techniques used in Agricultural developmental projects: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Handing over the stick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Do-it-yourself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Secondary data review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Direct observation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37149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EC292F-6801-E4A7-A406-577BD0BFA9CF}"/>
              </a:ext>
            </a:extLst>
          </p:cNvPr>
          <p:cNvSpPr txBox="1"/>
          <p:nvPr/>
        </p:nvSpPr>
        <p:spPr>
          <a:xfrm>
            <a:off x="415413" y="1789471"/>
            <a:ext cx="11196484" cy="4247317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Participatory Mapping /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 walk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line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trend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Ranking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Seasonality/ Seasonal Analysis/ Seasonal calendar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Venn diagram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Wealth ranking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Semi-structured interviews</a:t>
            </a:r>
          </a:p>
          <a:p>
            <a:pPr>
              <a:lnSpc>
                <a:spcPct val="150000"/>
              </a:lnSpc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hangingPunct="0"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itchFamily="18" charset="0"/>
              </a:rPr>
              <a:t>RANKING: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Preference Ranking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pairwise ranking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direct matrix ranking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wealth ranking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0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2397</TotalTime>
  <Words>500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270</cp:revision>
  <dcterms:created xsi:type="dcterms:W3CDTF">2023-04-01T04:44:33Z</dcterms:created>
  <dcterms:modified xsi:type="dcterms:W3CDTF">2023-07-06T12:25:31Z</dcterms:modified>
</cp:coreProperties>
</file>