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1" r:id="rId2"/>
    <p:sldId id="272" r:id="rId3"/>
    <p:sldId id="273" r:id="rId4"/>
    <p:sldId id="280" r:id="rId5"/>
    <p:sldId id="281" r:id="rId6"/>
    <p:sldId id="274" r:id="rId7"/>
    <p:sldId id="275" r:id="rId8"/>
    <p:sldId id="276" r:id="rId9"/>
    <p:sldId id="277" r:id="rId10"/>
    <p:sldId id="278"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97" d="100"/>
          <a:sy n="97" d="100"/>
        </p:scale>
        <p:origin x="1302" y="3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06-Jul-23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06-Jul-23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06-Jul-23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06-Jul-23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06-Jul-23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06-Jul-23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C149ACA-8B91-C47B-69A7-C64D74630816}"/>
              </a:ext>
            </a:extLst>
          </p:cNvPr>
          <p:cNvSpPr txBox="1"/>
          <p:nvPr/>
        </p:nvSpPr>
        <p:spPr>
          <a:xfrm>
            <a:off x="2282313" y="2951946"/>
            <a:ext cx="7627374" cy="1477328"/>
          </a:xfrm>
          <a:prstGeom prst="rect">
            <a:avLst/>
          </a:prstGeom>
          <a:noFill/>
        </p:spPr>
        <p:txBody>
          <a:bodyPr wrap="square">
            <a:spAutoFit/>
          </a:bodyPr>
          <a:lstStyle/>
          <a:p>
            <a:pPr algn="ctr"/>
            <a:r>
              <a:rPr lang="en-US" altLang="en-US" sz="3000" b="1" dirty="0">
                <a:latin typeface="Times New Roman" pitchFamily="18" charset="0"/>
                <a:cs typeface="Times New Roman" pitchFamily="18" charset="0"/>
              </a:rPr>
              <a:t>Lecture- 17</a:t>
            </a:r>
          </a:p>
          <a:p>
            <a:pPr algn="ctr"/>
            <a:r>
              <a:rPr lang="en-US" sz="3000" b="1" dirty="0">
                <a:solidFill>
                  <a:srgbClr val="000000"/>
                </a:solidFill>
                <a:effectLst/>
                <a:latin typeface="Times New Roman" panose="02020603050405020304" pitchFamily="18" charset="0"/>
                <a:ea typeface="SimSun" panose="02010600030101010101" pitchFamily="2" charset="-122"/>
              </a:rPr>
              <a:t>Roles of a leader, Different methods of Selection of Professional and Lay leaders</a:t>
            </a:r>
            <a:endParaRPr lang="en-US" altLang="en-US" sz="3000" b="1" dirty="0">
              <a:latin typeface="Times New Roman" pitchFamily="18" charset="0"/>
              <a:cs typeface="Times New Roman" pitchFamily="18" charset="0"/>
            </a:endParaRPr>
          </a:p>
        </p:txBody>
      </p:sp>
    </p:spTree>
    <p:extLst>
      <p:ext uri="{BB962C8B-B14F-4D97-AF65-F5344CB8AC3E}">
        <p14:creationId xmlns:p14="http://schemas.microsoft.com/office/powerpoint/2010/main" val="299720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DD8F39-2BE1-138D-8C34-00B5F8C4D57E}"/>
              </a:ext>
            </a:extLst>
          </p:cNvPr>
          <p:cNvSpPr txBox="1"/>
          <p:nvPr/>
        </p:nvSpPr>
        <p:spPr>
          <a:xfrm>
            <a:off x="540773" y="1632155"/>
            <a:ext cx="11080956" cy="4197559"/>
          </a:xfrm>
          <a:prstGeom prst="rect">
            <a:avLst/>
          </a:prstGeom>
          <a:noFill/>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9. </a:t>
            </a:r>
            <a:r>
              <a:rPr lang="en-US" b="1" u="sng" dirty="0">
                <a:latin typeface="Times New Roman" panose="02020603050405020304" pitchFamily="18" charset="0"/>
                <a:cs typeface="Times New Roman" panose="02020603050405020304" pitchFamily="18" charset="0"/>
              </a:rPr>
              <a:t>Election</a:t>
            </a:r>
            <a:r>
              <a:rPr lang="en-US" dirty="0">
                <a:latin typeface="Times New Roman" panose="02020603050405020304" pitchFamily="18" charset="0"/>
                <a:cs typeface="Times New Roman" panose="02020603050405020304" pitchFamily="18" charset="0"/>
              </a:rPr>
              <a:t>: The members of the group elect the leaders through vote. </a:t>
            </a:r>
          </a:p>
          <a:p>
            <a:pPr algn="just">
              <a:lnSpc>
                <a:spcPct val="150000"/>
              </a:lnSpc>
            </a:pPr>
            <a:r>
              <a:rPr lang="en-US" dirty="0">
                <a:latin typeface="Times New Roman" panose="02020603050405020304" pitchFamily="18" charset="0"/>
                <a:cs typeface="Times New Roman" panose="02020603050405020304" pitchFamily="18" charset="0"/>
              </a:rPr>
              <a:t>10. </a:t>
            </a:r>
            <a:r>
              <a:rPr lang="en-US" b="1" u="sng" dirty="0">
                <a:latin typeface="Times New Roman" panose="02020603050405020304" pitchFamily="18" charset="0"/>
                <a:cs typeface="Times New Roman" panose="02020603050405020304" pitchFamily="18" charset="0"/>
              </a:rPr>
              <a:t>Discussion Method</a:t>
            </a:r>
            <a:r>
              <a:rPr lang="en-US" dirty="0">
                <a:latin typeface="Times New Roman" panose="02020603050405020304" pitchFamily="18" charset="0"/>
                <a:cs typeface="Times New Roman" panose="02020603050405020304" pitchFamily="18" charset="0"/>
              </a:rPr>
              <a:t>: A discussion is arranged to find own one's proficiency on a subject matter. Individual's ability is assessed and </a:t>
            </a:r>
            <a:r>
              <a:rPr lang="en-US" dirty="0" err="1">
                <a:latin typeface="Times New Roman" panose="02020603050405020304" pitchFamily="18" charset="0"/>
                <a:cs typeface="Times New Roman" panose="02020603050405020304" pitchFamily="18" charset="0"/>
              </a:rPr>
              <a:t>recognised</a:t>
            </a:r>
            <a:r>
              <a:rPr lang="en-US" dirty="0">
                <a:latin typeface="Times New Roman" panose="02020603050405020304" pitchFamily="18" charset="0"/>
                <a:cs typeface="Times New Roman" panose="02020603050405020304" pitchFamily="18" charset="0"/>
              </a:rPr>
              <a:t>. On any subjects the person has sound knowledge a discussion is arranged and an individual's ability is soon </a:t>
            </a:r>
            <a:r>
              <a:rPr lang="en-US" dirty="0" err="1">
                <a:latin typeface="Times New Roman" panose="02020603050405020304" pitchFamily="18" charset="0"/>
                <a:cs typeface="Times New Roman" panose="02020603050405020304" pitchFamily="18" charset="0"/>
              </a:rPr>
              <a:t>recognised</a:t>
            </a:r>
            <a:r>
              <a:rPr lang="en-US" dirty="0">
                <a:latin typeface="Times New Roman" panose="02020603050405020304" pitchFamily="18" charset="0"/>
                <a:cs typeface="Times New Roman" panose="02020603050405020304" pitchFamily="18" charset="0"/>
              </a:rPr>
              <a:t>. Discussion gives encouragement and assurance to the potential leader to express himself, and over a period of time may make him more confident in ac some position of leadership and emerge as a value leader. </a:t>
            </a:r>
          </a:p>
          <a:p>
            <a:pPr algn="just">
              <a:lnSpc>
                <a:spcPct val="150000"/>
              </a:lnSpc>
            </a:pPr>
            <a:r>
              <a:rPr lang="en-US" dirty="0">
                <a:latin typeface="Times New Roman" panose="02020603050405020304" pitchFamily="18" charset="0"/>
                <a:cs typeface="Times New Roman" panose="02020603050405020304" pitchFamily="18" charset="0"/>
              </a:rPr>
              <a:t>11. </a:t>
            </a:r>
            <a:r>
              <a:rPr lang="en-US" b="1" u="sng" dirty="0">
                <a:latin typeface="Times New Roman" panose="02020603050405020304" pitchFamily="18" charset="0"/>
                <a:cs typeface="Times New Roman" panose="02020603050405020304" pitchFamily="18" charset="0"/>
              </a:rPr>
              <a:t>The Workshop Method</a:t>
            </a:r>
            <a:r>
              <a:rPr lang="en-US" dirty="0">
                <a:latin typeface="Times New Roman" panose="02020603050405020304" pitchFamily="18" charset="0"/>
                <a:cs typeface="Times New Roman" panose="02020603050405020304" pitchFamily="18" charset="0"/>
              </a:rPr>
              <a:t>: Through this method, where the large group breaks smaller groups and the responsibility of the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and decision-making rests upon the smaller unit, leadership emerges in each group. Over a period of time, the extension worker can spot certain leaders who come to the front in taking responsibilities. The Extension worker or professional leader in the workshop has the position of an observer, discussion group leader, etc. </a:t>
            </a:r>
          </a:p>
        </p:txBody>
      </p:sp>
    </p:spTree>
    <p:extLst>
      <p:ext uri="{BB962C8B-B14F-4D97-AF65-F5344CB8AC3E}">
        <p14:creationId xmlns:p14="http://schemas.microsoft.com/office/powerpoint/2010/main" val="3998978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371A4E-CEE4-5377-B684-F38EE8B774D8}"/>
              </a:ext>
            </a:extLst>
          </p:cNvPr>
          <p:cNvSpPr txBox="1"/>
          <p:nvPr/>
        </p:nvSpPr>
        <p:spPr>
          <a:xfrm>
            <a:off x="786580" y="2428566"/>
            <a:ext cx="10618840" cy="2535566"/>
          </a:xfrm>
          <a:prstGeom prst="rect">
            <a:avLst/>
          </a:prstGeom>
          <a:noFill/>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12. </a:t>
            </a:r>
            <a:r>
              <a:rPr lang="en-US" b="1" u="sng" dirty="0">
                <a:latin typeface="Times New Roman" panose="02020603050405020304" pitchFamily="18" charset="0"/>
                <a:cs typeface="Times New Roman" panose="02020603050405020304" pitchFamily="18" charset="0"/>
              </a:rPr>
              <a:t>The Group Observer</a:t>
            </a:r>
            <a:r>
              <a:rPr lang="en-US" dirty="0">
                <a:latin typeface="Times New Roman" panose="02020603050405020304" pitchFamily="18" charset="0"/>
                <a:cs typeface="Times New Roman" panose="02020603050405020304" pitchFamily="18" charset="0"/>
              </a:rPr>
              <a:t>: The extension worker should watch a community or group in action and then he will be able to spot potential leaders. He may observe the community in any type of situation. For obtaining the best results, the group should not be aware of this. </a:t>
            </a:r>
          </a:p>
          <a:p>
            <a:pPr algn="just">
              <a:lnSpc>
                <a:spcPct val="150000"/>
              </a:lnSpc>
            </a:pPr>
            <a:r>
              <a:rPr lang="en-US" dirty="0">
                <a:latin typeface="Times New Roman" panose="02020603050405020304" pitchFamily="18" charset="0"/>
                <a:cs typeface="Times New Roman" panose="02020603050405020304" pitchFamily="18" charset="0"/>
              </a:rPr>
              <a:t>13. </a:t>
            </a:r>
            <a:r>
              <a:rPr lang="en-US" b="1" u="sng" dirty="0">
                <a:latin typeface="Times New Roman" panose="02020603050405020304" pitchFamily="18" charset="0"/>
                <a:cs typeface="Times New Roman" panose="02020603050405020304" pitchFamily="18" charset="0"/>
              </a:rPr>
              <a:t>Seniority and Past Experiences</a:t>
            </a:r>
            <a:r>
              <a:rPr lang="en-US" dirty="0">
                <a:latin typeface="Times New Roman" panose="02020603050405020304" pitchFamily="18" charset="0"/>
                <a:cs typeface="Times New Roman" panose="02020603050405020304" pitchFamily="18" charset="0"/>
              </a:rPr>
              <a:t>: In some communities the oldest person is supposed to have the most knowledge and experiences and normally can able to stabilize the group. But this may not be a proper way of locating leader.</a:t>
            </a:r>
          </a:p>
        </p:txBody>
      </p:sp>
    </p:spTree>
    <p:extLst>
      <p:ext uri="{BB962C8B-B14F-4D97-AF65-F5344CB8AC3E}">
        <p14:creationId xmlns:p14="http://schemas.microsoft.com/office/powerpoint/2010/main" val="379553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5AC56C-04FE-81A2-77AC-4ACE583E2C4C}"/>
              </a:ext>
            </a:extLst>
          </p:cNvPr>
          <p:cNvSpPr txBox="1"/>
          <p:nvPr/>
        </p:nvSpPr>
        <p:spPr>
          <a:xfrm>
            <a:off x="943896" y="3618271"/>
            <a:ext cx="10589342" cy="873572"/>
          </a:xfrm>
          <a:prstGeom prst="rect">
            <a:avLst/>
          </a:prstGeom>
          <a:noFill/>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According to </a:t>
            </a:r>
            <a:r>
              <a:rPr lang="en-US" dirty="0" err="1">
                <a:latin typeface="Times New Roman" panose="02020603050405020304" pitchFamily="18" charset="0"/>
                <a:cs typeface="Times New Roman" panose="02020603050405020304" pitchFamily="18" charset="0"/>
              </a:rPr>
              <a:t>Niderfrank</a:t>
            </a:r>
            <a:r>
              <a:rPr lang="en-US" dirty="0">
                <a:latin typeface="Times New Roman" panose="02020603050405020304" pitchFamily="18" charset="0"/>
                <a:cs typeface="Times New Roman" panose="02020603050405020304" pitchFamily="18" charset="0"/>
              </a:rPr>
              <a:t> (1966) leadership is essential in simply influencing attitudes and actions of one or more persons leading towards the achievement or so purpose. </a:t>
            </a:r>
          </a:p>
        </p:txBody>
      </p:sp>
      <p:sp>
        <p:nvSpPr>
          <p:cNvPr id="5" name="TextBox 4">
            <a:extLst>
              <a:ext uri="{FF2B5EF4-FFF2-40B4-BE49-F238E27FC236}">
                <a16:creationId xmlns:a16="http://schemas.microsoft.com/office/drawing/2014/main" id="{7C635A0A-0865-0ECC-6D65-62F285B36A8D}"/>
              </a:ext>
            </a:extLst>
          </p:cNvPr>
          <p:cNvSpPr txBox="1"/>
          <p:nvPr/>
        </p:nvSpPr>
        <p:spPr>
          <a:xfrm>
            <a:off x="2627672" y="2237290"/>
            <a:ext cx="6120580" cy="369332"/>
          </a:xfrm>
          <a:prstGeom prst="rect">
            <a:avLst/>
          </a:prstGeom>
          <a:noFill/>
        </p:spPr>
        <p:txBody>
          <a:bodyPr wrap="square">
            <a:spAutoFit/>
          </a:bodyPr>
          <a:lstStyle/>
          <a:p>
            <a:pPr algn="ctr"/>
            <a:r>
              <a:rPr lang="en-US" b="1" dirty="0">
                <a:latin typeface="Times New Roman" panose="02020603050405020304" pitchFamily="18" charset="0"/>
                <a:cs typeface="Times New Roman" panose="02020603050405020304" pitchFamily="18" charset="0"/>
              </a:rPr>
              <a:t>LEADERSHIP</a:t>
            </a:r>
          </a:p>
        </p:txBody>
      </p:sp>
    </p:spTree>
    <p:extLst>
      <p:ext uri="{BB962C8B-B14F-4D97-AF65-F5344CB8AC3E}">
        <p14:creationId xmlns:p14="http://schemas.microsoft.com/office/powerpoint/2010/main" val="3357539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866129-446E-B679-BF0A-6EFE919FADC5}"/>
              </a:ext>
            </a:extLst>
          </p:cNvPr>
          <p:cNvSpPr txBox="1"/>
          <p:nvPr/>
        </p:nvSpPr>
        <p:spPr>
          <a:xfrm>
            <a:off x="486696" y="2226269"/>
            <a:ext cx="11218607" cy="2951064"/>
          </a:xfrm>
          <a:prstGeom prst="rect">
            <a:avLst/>
          </a:prstGeom>
          <a:noFill/>
        </p:spPr>
        <p:txBody>
          <a:bodyPr wrap="square">
            <a:spAutoFit/>
          </a:bodyPr>
          <a:lstStyle/>
          <a:p>
            <a:pPr algn="just">
              <a:lnSpc>
                <a:spcPct val="150000"/>
              </a:lnSpc>
            </a:pPr>
            <a:r>
              <a:rPr lang="en-US" b="1" dirty="0">
                <a:latin typeface="Times New Roman" panose="02020603050405020304" pitchFamily="18" charset="0"/>
                <a:cs typeface="Times New Roman" panose="02020603050405020304" pitchFamily="18" charset="0"/>
              </a:rPr>
              <a:t>Characteristics of Leaders</a:t>
            </a:r>
            <a:r>
              <a:rPr lang="en-US" dirty="0">
                <a:latin typeface="Times New Roman" panose="02020603050405020304" pitchFamily="18" charset="0"/>
                <a:cs typeface="Times New Roman" panose="02020603050405020304" pitchFamily="18" charset="0"/>
              </a:rPr>
              <a:t>:  The characteristics of leaders differ. The characteristics of three types of leaders are as detailed: </a:t>
            </a:r>
          </a:p>
          <a:p>
            <a:pPr marL="342900" indent="-342900" algn="just">
              <a:lnSpc>
                <a:spcPct val="150000"/>
              </a:lnSpc>
              <a:buAutoNum type="arabicParenR"/>
            </a:pPr>
            <a:r>
              <a:rPr lang="en-US" b="1" dirty="0">
                <a:latin typeface="Times New Roman" panose="02020603050405020304" pitchFamily="18" charset="0"/>
                <a:cs typeface="Times New Roman" panose="02020603050405020304" pitchFamily="18" charset="0"/>
              </a:rPr>
              <a:t>Autocratic-</a:t>
            </a:r>
          </a:p>
          <a:p>
            <a:pPr algn="just">
              <a:lnSpc>
                <a:spcPct val="150000"/>
              </a:lnSpc>
            </a:pPr>
            <a:r>
              <a:rPr lang="en-US" dirty="0">
                <a:latin typeface="Times New Roman" panose="02020603050405020304" pitchFamily="18" charset="0"/>
                <a:cs typeface="Times New Roman" panose="02020603050405020304" pitchFamily="18" charset="0"/>
              </a:rPr>
              <a:t> a) Determines all policies, activities and goals of the organization. </a:t>
            </a:r>
          </a:p>
          <a:p>
            <a:pPr algn="just">
              <a:lnSpc>
                <a:spcPct val="150000"/>
              </a:lnSpc>
            </a:pPr>
            <a:r>
              <a:rPr lang="en-US" dirty="0">
                <a:latin typeface="Times New Roman" panose="02020603050405020304" pitchFamily="18" charset="0"/>
                <a:cs typeface="Times New Roman" panose="02020603050405020304" pitchFamily="18" charset="0"/>
              </a:rPr>
              <a:t>b) Takes no part in work except when conducting meeting, telling others what to do or demonstrating. </a:t>
            </a:r>
          </a:p>
          <a:p>
            <a:pPr algn="just">
              <a:lnSpc>
                <a:spcPct val="150000"/>
              </a:lnSpc>
            </a:pPr>
            <a:r>
              <a:rPr lang="en-US" dirty="0">
                <a:latin typeface="Times New Roman" panose="02020603050405020304" pitchFamily="18" charset="0"/>
                <a:cs typeface="Times New Roman" panose="02020603050405020304" pitchFamily="18" charset="0"/>
              </a:rPr>
              <a:t>c) Members are uncertain about what to do and usually take actions they are told to take. </a:t>
            </a:r>
          </a:p>
          <a:p>
            <a:pPr algn="just">
              <a:lnSpc>
                <a:spcPct val="150000"/>
              </a:lnSpc>
            </a:pPr>
            <a:r>
              <a:rPr lang="en-US" dirty="0">
                <a:latin typeface="Times New Roman" panose="02020603050405020304" pitchFamily="18" charset="0"/>
                <a:cs typeface="Times New Roman" panose="02020603050405020304" pitchFamily="18" charset="0"/>
              </a:rPr>
              <a:t>d) Leader is personal in both praise and criticism of the work. </a:t>
            </a:r>
          </a:p>
        </p:txBody>
      </p:sp>
    </p:spTree>
    <p:extLst>
      <p:ext uri="{BB962C8B-B14F-4D97-AF65-F5344CB8AC3E}">
        <p14:creationId xmlns:p14="http://schemas.microsoft.com/office/powerpoint/2010/main" val="1436950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245F3F-6B3E-C4E4-9CA5-55AD6CB7731E}"/>
              </a:ext>
            </a:extLst>
          </p:cNvPr>
          <p:cNvSpPr txBox="1"/>
          <p:nvPr/>
        </p:nvSpPr>
        <p:spPr>
          <a:xfrm>
            <a:off x="865239" y="2104103"/>
            <a:ext cx="10078064" cy="3371885"/>
          </a:xfrm>
          <a:prstGeom prst="rect">
            <a:avLst/>
          </a:prstGeom>
          <a:noFill/>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2) </a:t>
            </a:r>
            <a:r>
              <a:rPr lang="en-US" b="1" dirty="0">
                <a:latin typeface="Times New Roman" panose="02020603050405020304" pitchFamily="18" charset="0"/>
                <a:cs typeface="Times New Roman" panose="02020603050405020304" pitchFamily="18" charset="0"/>
              </a:rPr>
              <a:t>Democratic-</a:t>
            </a:r>
          </a:p>
          <a:p>
            <a:pPr marL="342900" indent="-342900" algn="just">
              <a:lnSpc>
                <a:spcPct val="150000"/>
              </a:lnSpc>
              <a:buAutoNum type="alphaLcParenR"/>
            </a:pPr>
            <a:r>
              <a:rPr lang="en-US" dirty="0">
                <a:latin typeface="Times New Roman" panose="02020603050405020304" pitchFamily="18" charset="0"/>
                <a:cs typeface="Times New Roman" panose="02020603050405020304" pitchFamily="18" charset="0"/>
              </a:rPr>
              <a:t>Produces a shared leadership that permits a feeling of satisfaction and achievement. </a:t>
            </a:r>
          </a:p>
          <a:p>
            <a:pPr algn="just">
              <a:lnSpc>
                <a:spcPct val="150000"/>
              </a:lnSpc>
            </a:pPr>
            <a:r>
              <a:rPr lang="en-US" dirty="0">
                <a:latin typeface="Times New Roman" panose="02020603050405020304" pitchFamily="18" charset="0"/>
                <a:cs typeface="Times New Roman" panose="02020603050405020304" pitchFamily="18" charset="0"/>
              </a:rPr>
              <a:t>b) Helps the members of understand the steps required in working. </a:t>
            </a:r>
          </a:p>
          <a:p>
            <a:pPr algn="just">
              <a:lnSpc>
                <a:spcPct val="150000"/>
              </a:lnSpc>
            </a:pPr>
            <a:r>
              <a:rPr lang="en-US" dirty="0">
                <a:latin typeface="Times New Roman" panose="02020603050405020304" pitchFamily="18" charset="0"/>
                <a:cs typeface="Times New Roman" panose="02020603050405020304" pitchFamily="18" charset="0"/>
              </a:rPr>
              <a:t>c) Members take more responsibility for group maintenance and task performance. </a:t>
            </a:r>
          </a:p>
          <a:p>
            <a:pPr algn="just">
              <a:lnSpc>
                <a:spcPct val="150000"/>
              </a:lnSpc>
            </a:pPr>
            <a:r>
              <a:rPr lang="en-US" dirty="0">
                <a:latin typeface="Times New Roman" panose="02020603050405020304" pitchFamily="18" charset="0"/>
                <a:cs typeface="Times New Roman" panose="02020603050405020304" pitchFamily="18" charset="0"/>
              </a:rPr>
              <a:t>3) </a:t>
            </a:r>
            <a:r>
              <a:rPr lang="en-US" b="1" dirty="0" err="1">
                <a:latin typeface="Times New Roman" panose="02020603050405020304" pitchFamily="18" charset="0"/>
                <a:cs typeface="Times New Roman" panose="02020603050405020304" pitchFamily="18" charset="0"/>
              </a:rPr>
              <a:t>Laissezfaire</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pPr marL="342900" indent="-342900" algn="just">
              <a:lnSpc>
                <a:spcPct val="150000"/>
              </a:lnSpc>
              <a:buAutoNum type="alphaLcParenR"/>
            </a:pPr>
            <a:r>
              <a:rPr lang="en-US" dirty="0">
                <a:latin typeface="Times New Roman" panose="02020603050405020304" pitchFamily="18" charset="0"/>
                <a:cs typeface="Times New Roman" panose="02020603050405020304" pitchFamily="18" charset="0"/>
              </a:rPr>
              <a:t>Gives minimum guidance</a:t>
            </a:r>
          </a:p>
          <a:p>
            <a:pPr algn="just">
              <a:lnSpc>
                <a:spcPct val="150000"/>
              </a:lnSpc>
            </a:pPr>
            <a:r>
              <a:rPr lang="en-US" dirty="0">
                <a:latin typeface="Times New Roman" panose="02020603050405020304" pitchFamily="18" charset="0"/>
                <a:cs typeface="Times New Roman" panose="02020603050405020304" pitchFamily="18" charset="0"/>
              </a:rPr>
              <a:t>b) Remains in the background and seldom express an opinion or works with a minimum of roles. </a:t>
            </a:r>
          </a:p>
          <a:p>
            <a:pPr algn="just">
              <a:lnSpc>
                <a:spcPct val="150000"/>
              </a:lnSpc>
            </a:pPr>
            <a:r>
              <a:rPr lang="en-US" dirty="0">
                <a:latin typeface="Times New Roman" panose="02020603050405020304" pitchFamily="18" charset="0"/>
                <a:cs typeface="Times New Roman" panose="02020603050405020304" pitchFamily="18" charset="0"/>
              </a:rPr>
              <a:t>c) Members often act as leaders in making decisions that guide the organization. </a:t>
            </a:r>
            <a:endParaRPr lang="en-US" dirty="0"/>
          </a:p>
        </p:txBody>
      </p:sp>
    </p:spTree>
    <p:extLst>
      <p:ext uri="{BB962C8B-B14F-4D97-AF65-F5344CB8AC3E}">
        <p14:creationId xmlns:p14="http://schemas.microsoft.com/office/powerpoint/2010/main" val="3676092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2D6AB35-3EAE-7F25-D32F-86456157AD78}"/>
              </a:ext>
            </a:extLst>
          </p:cNvPr>
          <p:cNvSpPr txBox="1"/>
          <p:nvPr/>
        </p:nvSpPr>
        <p:spPr>
          <a:xfrm>
            <a:off x="240891" y="1809135"/>
            <a:ext cx="11567651" cy="4613058"/>
          </a:xfrm>
          <a:prstGeom prst="rect">
            <a:avLst/>
          </a:prstGeom>
          <a:noFill/>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Reddy (1987) brought out the following eight important roles. </a:t>
            </a:r>
          </a:p>
          <a:p>
            <a:pPr marL="342900" indent="-342900" algn="just">
              <a:lnSpc>
                <a:spcPct val="150000"/>
              </a:lnSpc>
              <a:buAutoNum type="arabicPeriod"/>
            </a:pPr>
            <a:r>
              <a:rPr lang="en-US" b="1" dirty="0">
                <a:latin typeface="Times New Roman" panose="02020603050405020304" pitchFamily="18" charset="0"/>
                <a:cs typeface="Times New Roman" panose="02020603050405020304" pitchFamily="18" charset="0"/>
              </a:rPr>
              <a:t>Group Spokesman</a:t>
            </a:r>
            <a:r>
              <a:rPr lang="en-US" dirty="0">
                <a:latin typeface="Times New Roman" panose="02020603050405020304" pitchFamily="18" charset="0"/>
                <a:cs typeface="Times New Roman" panose="02020603050405020304" pitchFamily="18" charset="0"/>
              </a:rPr>
              <a:t>- Leader has the responsibility to speak for the group and representing the group's interests and position faithfully and accurately. </a:t>
            </a:r>
          </a:p>
          <a:p>
            <a:pPr marL="342900" indent="-342900" algn="just">
              <a:lnSpc>
                <a:spcPct val="150000"/>
              </a:lnSpc>
              <a:buAutoNum type="arabicPeriod"/>
            </a:pPr>
            <a:r>
              <a:rPr lang="en-US" b="1" dirty="0">
                <a:latin typeface="Times New Roman" panose="02020603050405020304" pitchFamily="18" charset="0"/>
                <a:cs typeface="Times New Roman" panose="02020603050405020304" pitchFamily="18" charset="0"/>
              </a:rPr>
              <a:t>Group Harmonizer- </a:t>
            </a:r>
            <a:r>
              <a:rPr lang="en-US" dirty="0">
                <a:latin typeface="Times New Roman" panose="02020603050405020304" pitchFamily="18" charset="0"/>
                <a:cs typeface="Times New Roman" panose="02020603050405020304" pitchFamily="18" charset="0"/>
              </a:rPr>
              <a:t>All groups will usually have both uniformities and differences of opinion. The leader is responsible for pointing out to the group when potential conflict situations arise, that the common purpose is sufficiently worthy of co-operation that the differences be resolved peacefully.  </a:t>
            </a:r>
          </a:p>
          <a:p>
            <a:pPr algn="just">
              <a:lnSpc>
                <a:spcPct val="150000"/>
              </a:lnSpc>
            </a:pPr>
            <a:r>
              <a:rPr lang="en-US" dirty="0">
                <a:latin typeface="Times New Roman" panose="02020603050405020304" pitchFamily="18" charset="0"/>
                <a:cs typeface="Times New Roman" panose="02020603050405020304" pitchFamily="18" charset="0"/>
              </a:rPr>
              <a:t>3. </a:t>
            </a:r>
            <a:r>
              <a:rPr lang="en-US" b="1" dirty="0">
                <a:latin typeface="Times New Roman" panose="02020603050405020304" pitchFamily="18" charset="0"/>
                <a:cs typeface="Times New Roman" panose="02020603050405020304" pitchFamily="18" charset="0"/>
              </a:rPr>
              <a:t>Group Planner-</a:t>
            </a:r>
            <a:r>
              <a:rPr lang="en-US" dirty="0">
                <a:latin typeface="Times New Roman" panose="02020603050405020304" pitchFamily="18" charset="0"/>
                <a:cs typeface="Times New Roman" panose="02020603050405020304" pitchFamily="18" charset="0"/>
              </a:rPr>
              <a:t> Generally persons are chosen for leadership positions because it is assumed that they know a little more about the problems confronting the group and their possible solutions than do the other members of the group. The group expects its leader to have new ideas for initiating activities. </a:t>
            </a:r>
          </a:p>
          <a:p>
            <a:pPr algn="just">
              <a:lnSpc>
                <a:spcPct val="150000"/>
              </a:lnSpc>
            </a:pPr>
            <a:r>
              <a:rPr lang="en-US" dirty="0">
                <a:latin typeface="Times New Roman" panose="02020603050405020304" pitchFamily="18" charset="0"/>
                <a:cs typeface="Times New Roman" panose="02020603050405020304" pitchFamily="18" charset="0"/>
              </a:rPr>
              <a:t>4. </a:t>
            </a:r>
            <a:r>
              <a:rPr lang="en-US" b="1" dirty="0">
                <a:latin typeface="Times New Roman" panose="02020603050405020304" pitchFamily="18" charset="0"/>
                <a:cs typeface="Times New Roman" panose="02020603050405020304" pitchFamily="18" charset="0"/>
              </a:rPr>
              <a:t>Group Executive- </a:t>
            </a:r>
            <a:r>
              <a:rPr lang="en-US" dirty="0">
                <a:latin typeface="Times New Roman" panose="02020603050405020304" pitchFamily="18" charset="0"/>
                <a:cs typeface="Times New Roman" panose="02020603050405020304" pitchFamily="18" charset="0"/>
              </a:rPr>
              <a:t>Most groups have established some methods of conducting business and achieving consensus of opinion on issues that come up before them. </a:t>
            </a:r>
          </a:p>
        </p:txBody>
      </p:sp>
      <p:sp>
        <p:nvSpPr>
          <p:cNvPr id="5" name="TextBox 4">
            <a:extLst>
              <a:ext uri="{FF2B5EF4-FFF2-40B4-BE49-F238E27FC236}">
                <a16:creationId xmlns:a16="http://schemas.microsoft.com/office/drawing/2014/main" id="{DB85E7D4-CBC9-AAA9-4623-F103E1B982C2}"/>
              </a:ext>
            </a:extLst>
          </p:cNvPr>
          <p:cNvSpPr txBox="1"/>
          <p:nvPr/>
        </p:nvSpPr>
        <p:spPr>
          <a:xfrm>
            <a:off x="2706330" y="1351061"/>
            <a:ext cx="6120580" cy="458074"/>
          </a:xfrm>
          <a:prstGeom prst="rect">
            <a:avLst/>
          </a:prstGeom>
          <a:noFill/>
        </p:spPr>
        <p:txBody>
          <a:bodyPr wrap="square">
            <a:spAutoFit/>
          </a:bodyPr>
          <a:lstStyle/>
          <a:p>
            <a:pPr algn="ctr">
              <a:lnSpc>
                <a:spcPct val="150000"/>
              </a:lnSpc>
            </a:pPr>
            <a:r>
              <a:rPr lang="en-US" b="1" dirty="0">
                <a:latin typeface="Times New Roman" panose="02020603050405020304" pitchFamily="18" charset="0"/>
                <a:cs typeface="Times New Roman" panose="02020603050405020304" pitchFamily="18" charset="0"/>
              </a:rPr>
              <a:t>Role of Leaders</a:t>
            </a:r>
          </a:p>
        </p:txBody>
      </p:sp>
    </p:spTree>
    <p:extLst>
      <p:ext uri="{BB962C8B-B14F-4D97-AF65-F5344CB8AC3E}">
        <p14:creationId xmlns:p14="http://schemas.microsoft.com/office/powerpoint/2010/main" val="200522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9B808B-0011-1144-83BF-86CA7B4C02AB}"/>
              </a:ext>
            </a:extLst>
          </p:cNvPr>
          <p:cNvSpPr txBox="1"/>
          <p:nvPr/>
        </p:nvSpPr>
        <p:spPr>
          <a:xfrm>
            <a:off x="540774" y="1809136"/>
            <a:ext cx="11336594" cy="4197559"/>
          </a:xfrm>
          <a:prstGeom prst="rect">
            <a:avLst/>
          </a:prstGeom>
          <a:noFill/>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5. </a:t>
            </a:r>
            <a:r>
              <a:rPr lang="en-US" b="1" dirty="0">
                <a:latin typeface="Times New Roman" panose="02020603050405020304" pitchFamily="18" charset="0"/>
                <a:cs typeface="Times New Roman" panose="02020603050405020304" pitchFamily="18" charset="0"/>
              </a:rPr>
              <a:t>Group Educator or Teacher</a:t>
            </a:r>
            <a:r>
              <a:rPr lang="en-US" dirty="0">
                <a:latin typeface="Times New Roman" panose="02020603050405020304" pitchFamily="18" charset="0"/>
                <a:cs typeface="Times New Roman" panose="02020603050405020304" pitchFamily="18" charset="0"/>
              </a:rPr>
              <a:t>- Leader must share with the followers' his knowledge and experience. Such sharing of experience and insight is teaching. Good leadership depends a large part upon because the good teacher is not a dictator. </a:t>
            </a:r>
          </a:p>
          <a:p>
            <a:pPr algn="just">
              <a:lnSpc>
                <a:spcPct val="150000"/>
              </a:lnSpc>
            </a:pPr>
            <a:r>
              <a:rPr lang="en-US" dirty="0">
                <a:latin typeface="Times New Roman" panose="02020603050405020304" pitchFamily="18" charset="0"/>
                <a:cs typeface="Times New Roman" panose="02020603050405020304" pitchFamily="18" charset="0"/>
              </a:rPr>
              <a:t>6. </a:t>
            </a:r>
            <a:r>
              <a:rPr lang="en-US" b="1" dirty="0">
                <a:latin typeface="Times New Roman" panose="02020603050405020304" pitchFamily="18" charset="0"/>
                <a:cs typeface="Times New Roman" panose="02020603050405020304" pitchFamily="18" charset="0"/>
              </a:rPr>
              <a:t>Symbol of Group Ideals </a:t>
            </a:r>
            <a:r>
              <a:rPr lang="en-US" dirty="0">
                <a:latin typeface="Times New Roman" panose="02020603050405020304" pitchFamily="18" charset="0"/>
                <a:cs typeface="Times New Roman" panose="02020603050405020304" pitchFamily="18" charset="0"/>
              </a:rPr>
              <a:t> All social groups have implicit or explicit norms or ideas. As a rule, persons accepted as leaders are those who have accepted these norms and live by them. The group expects his leadership to embody the ideals of group. </a:t>
            </a:r>
          </a:p>
          <a:p>
            <a:pPr algn="just">
              <a:lnSpc>
                <a:spcPct val="150000"/>
              </a:lnSpc>
            </a:pPr>
            <a:r>
              <a:rPr lang="en-US" dirty="0">
                <a:latin typeface="Times New Roman" panose="02020603050405020304" pitchFamily="18" charset="0"/>
                <a:cs typeface="Times New Roman" panose="02020603050405020304" pitchFamily="18" charset="0"/>
              </a:rPr>
              <a:t>7. </a:t>
            </a:r>
            <a:r>
              <a:rPr lang="en-US" b="1" dirty="0">
                <a:latin typeface="Times New Roman" panose="02020603050405020304" pitchFamily="18" charset="0"/>
                <a:cs typeface="Times New Roman" panose="02020603050405020304" pitchFamily="18" charset="0"/>
              </a:rPr>
              <a:t>Group Discussion Chairman </a:t>
            </a:r>
            <a:r>
              <a:rPr lang="en-US" dirty="0">
                <a:latin typeface="Times New Roman" panose="02020603050405020304" pitchFamily="18" charset="0"/>
                <a:cs typeface="Times New Roman" panose="02020603050405020304" pitchFamily="18" charset="0"/>
              </a:rPr>
              <a:t>  This role is more related to that of group executive. In recent years there has been an increased interest in group discussions. Generally a group meets for a panel discussion or a forum or a group thinking conference as something apart from the routine business of the organization.  </a:t>
            </a:r>
          </a:p>
          <a:p>
            <a:pPr algn="just">
              <a:lnSpc>
                <a:spcPct val="150000"/>
              </a:lnSpc>
            </a:pPr>
            <a:r>
              <a:rPr lang="en-US" dirty="0">
                <a:latin typeface="Times New Roman" panose="02020603050405020304" pitchFamily="18" charset="0"/>
                <a:cs typeface="Times New Roman" panose="02020603050405020304" pitchFamily="18" charset="0"/>
              </a:rPr>
              <a:t>8. </a:t>
            </a:r>
            <a:r>
              <a:rPr lang="en-US" b="1" dirty="0">
                <a:latin typeface="Times New Roman" panose="02020603050405020304" pitchFamily="18" charset="0"/>
                <a:cs typeface="Times New Roman" panose="02020603050405020304" pitchFamily="18" charset="0"/>
              </a:rPr>
              <a:t>Group Supervisor</a:t>
            </a:r>
            <a:r>
              <a:rPr lang="en-US" dirty="0">
                <a:latin typeface="Times New Roman" panose="02020603050405020304" pitchFamily="18" charset="0"/>
                <a:cs typeface="Times New Roman" panose="02020603050405020304" pitchFamily="18" charset="0"/>
              </a:rPr>
              <a:t>  The leader has to work with followers and also with group organizations like youth clubs, co-operatives, farmer's associations, etc. Therefore this role becomes important for the leader.  </a:t>
            </a:r>
          </a:p>
        </p:txBody>
      </p:sp>
    </p:spTree>
    <p:extLst>
      <p:ext uri="{BB962C8B-B14F-4D97-AF65-F5344CB8AC3E}">
        <p14:creationId xmlns:p14="http://schemas.microsoft.com/office/powerpoint/2010/main" val="4254698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475A20-4FC4-5462-CD3C-0E6C6ABE9B86}"/>
              </a:ext>
            </a:extLst>
          </p:cNvPr>
          <p:cNvSpPr txBox="1"/>
          <p:nvPr/>
        </p:nvSpPr>
        <p:spPr>
          <a:xfrm>
            <a:off x="491613" y="1974870"/>
            <a:ext cx="11021962" cy="4197559"/>
          </a:xfrm>
          <a:prstGeom prst="rect">
            <a:avLst/>
          </a:prstGeom>
          <a:noFill/>
        </p:spPr>
        <p:txBody>
          <a:bodyPr wrap="square">
            <a:spAutoFit/>
          </a:bodyPr>
          <a:lstStyle/>
          <a:p>
            <a:pPr algn="just">
              <a:lnSpc>
                <a:spcPct val="150000"/>
              </a:lnSpc>
            </a:pPr>
            <a:r>
              <a:rPr lang="en-US" b="1" dirty="0">
                <a:latin typeface="Times New Roman" panose="02020603050405020304" pitchFamily="18" charset="0"/>
                <a:cs typeface="Times New Roman" panose="02020603050405020304" pitchFamily="18" charset="0"/>
              </a:rPr>
              <a:t>Selection of leaders  </a:t>
            </a:r>
            <a:r>
              <a:rPr lang="en-US" dirty="0">
                <a:latin typeface="Times New Roman" panose="02020603050405020304" pitchFamily="18" charset="0"/>
                <a:cs typeface="Times New Roman" panose="02020603050405020304" pitchFamily="18" charset="0"/>
              </a:rPr>
              <a:t>Various methods have been used by different researchers for identification of leaders. Some of the common methods of locating leaders are discussed here. </a:t>
            </a:r>
          </a:p>
          <a:p>
            <a:pPr marL="342900" indent="-342900" algn="just">
              <a:lnSpc>
                <a:spcPct val="150000"/>
              </a:lnSpc>
              <a:buAutoNum type="arabicPeriod"/>
            </a:pPr>
            <a:r>
              <a:rPr lang="en-US" b="1" u="sng" dirty="0">
                <a:latin typeface="Times New Roman" panose="02020603050405020304" pitchFamily="18" charset="0"/>
                <a:cs typeface="Times New Roman" panose="02020603050405020304" pitchFamily="18" charset="0"/>
              </a:rPr>
              <a:t>Sociometry</a:t>
            </a:r>
            <a:r>
              <a:rPr lang="en-US" dirty="0">
                <a:latin typeface="Times New Roman" panose="02020603050405020304" pitchFamily="18" charset="0"/>
                <a:cs typeface="Times New Roman" panose="02020603050405020304" pitchFamily="18" charset="0"/>
              </a:rPr>
              <a:t>: All the members of a community, group or organization are asked to name three persons in order of preference as their leaders from the same group. The name obtaining the maximum choice is accepted as the possible leader. In this method, every member of the group has to mention his choice. Assumption is that, a person liked by majority of the people is the most popular in the group and is capable of leading the group.</a:t>
            </a:r>
          </a:p>
          <a:p>
            <a:pPr marL="342900" indent="-342900" algn="just">
              <a:lnSpc>
                <a:spcPct val="150000"/>
              </a:lnSpc>
              <a:buAutoNum type="arabicPeriod"/>
            </a:pPr>
            <a:r>
              <a:rPr lang="en-US" b="1" u="sng" dirty="0">
                <a:latin typeface="Times New Roman" panose="02020603050405020304" pitchFamily="18" charset="0"/>
                <a:cs typeface="Times New Roman" panose="02020603050405020304" pitchFamily="18" charset="0"/>
              </a:rPr>
              <a:t>Active participants</a:t>
            </a:r>
            <a:r>
              <a:rPr lang="en-US" dirty="0">
                <a:latin typeface="Times New Roman" panose="02020603050405020304" pitchFamily="18" charset="0"/>
                <a:cs typeface="Times New Roman" panose="02020603050405020304" pitchFamily="18" charset="0"/>
              </a:rPr>
              <a:t>: In any group activity, the persons taking more active part can be spotted out. These are the persons who are taking initiative to make or lead in making the decisions relative to the events or actions selected. Active participants can also be located in the community meetings. Active participation is an indication of their leadership ability.  </a:t>
            </a:r>
          </a:p>
        </p:txBody>
      </p:sp>
    </p:spTree>
    <p:extLst>
      <p:ext uri="{BB962C8B-B14F-4D97-AF65-F5344CB8AC3E}">
        <p14:creationId xmlns:p14="http://schemas.microsoft.com/office/powerpoint/2010/main" val="1626303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0B7372-1231-FA79-F4B9-254BD511DD43}"/>
              </a:ext>
            </a:extLst>
          </p:cNvPr>
          <p:cNvSpPr txBox="1"/>
          <p:nvPr/>
        </p:nvSpPr>
        <p:spPr>
          <a:xfrm>
            <a:off x="507589" y="1614466"/>
            <a:ext cx="11192798" cy="4613058"/>
          </a:xfrm>
          <a:prstGeom prst="rect">
            <a:avLst/>
          </a:prstGeom>
          <a:noFill/>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3. </a:t>
            </a:r>
            <a:r>
              <a:rPr lang="en-US" b="1" u="sng" dirty="0">
                <a:latin typeface="Times New Roman" panose="02020603050405020304" pitchFamily="18" charset="0"/>
                <a:cs typeface="Times New Roman" panose="02020603050405020304" pitchFamily="18" charset="0"/>
              </a:rPr>
              <a:t>Social Participation</a:t>
            </a:r>
            <a:r>
              <a:rPr lang="en-US" dirty="0">
                <a:latin typeface="Times New Roman" panose="02020603050405020304" pitchFamily="18" charset="0"/>
                <a:cs typeface="Times New Roman" panose="02020603050405020304" pitchFamily="18" charset="0"/>
              </a:rPr>
              <a:t>: Higher the social participation of a person the more is the promise in him of becoming a leader. It is assumed that a person already having active participation in the existing organizations will be useful to provide leadership in the new situation. In this method, the selection is made of those people who are already in positions in other </a:t>
            </a:r>
            <a:r>
              <a:rPr lang="en-US" dirty="0" err="1">
                <a:latin typeface="Times New Roman" panose="02020603050405020304" pitchFamily="18" charset="0"/>
                <a:cs typeface="Times New Roman" panose="02020603050405020304" pitchFamily="18" charset="0"/>
              </a:rPr>
              <a:t>organisations</a:t>
            </a:r>
            <a:r>
              <a:rPr lang="en-US" dirty="0">
                <a:latin typeface="Times New Roman" panose="02020603050405020304" pitchFamily="18" charset="0"/>
                <a:cs typeface="Times New Roman" panose="02020603050405020304" pitchFamily="18" charset="0"/>
              </a:rPr>
              <a:t>. </a:t>
            </a:r>
          </a:p>
          <a:p>
            <a:pPr algn="just">
              <a:lnSpc>
                <a:spcPct val="150000"/>
              </a:lnSpc>
            </a:pPr>
            <a:r>
              <a:rPr lang="en-US" dirty="0">
                <a:latin typeface="Times New Roman" panose="02020603050405020304" pitchFamily="18" charset="0"/>
                <a:cs typeface="Times New Roman" panose="02020603050405020304" pitchFamily="18" charset="0"/>
              </a:rPr>
              <a:t>4. </a:t>
            </a:r>
            <a:r>
              <a:rPr lang="en-US" b="1" u="sng" dirty="0">
                <a:latin typeface="Times New Roman" panose="02020603050405020304" pitchFamily="18" charset="0"/>
                <a:cs typeface="Times New Roman" panose="02020603050405020304" pitchFamily="18" charset="0"/>
              </a:rPr>
              <a:t>Informal meetings</a:t>
            </a:r>
            <a:r>
              <a:rPr lang="en-US" dirty="0">
                <a:latin typeface="Times New Roman" panose="02020603050405020304" pitchFamily="18" charset="0"/>
                <a:cs typeface="Times New Roman" panose="02020603050405020304" pitchFamily="18" charset="0"/>
              </a:rPr>
              <a:t>: In this method, the opinion of the group members selected at random is obtained through informal meetings. They are asked to name those persons to whom people go to seek for ideas or help in emergencies. Persons having respect of the </a:t>
            </a:r>
            <a:r>
              <a:rPr lang="en-US" dirty="0" err="1">
                <a:latin typeface="Times New Roman" panose="02020603050405020304" pitchFamily="18" charset="0"/>
                <a:cs typeface="Times New Roman" panose="02020603050405020304" pitchFamily="18" charset="0"/>
              </a:rPr>
              <a:t>neighbourhood</a:t>
            </a:r>
            <a:r>
              <a:rPr lang="en-US" dirty="0">
                <a:latin typeface="Times New Roman" panose="02020603050405020304" pitchFamily="18" charset="0"/>
                <a:cs typeface="Times New Roman" panose="02020603050405020304" pitchFamily="18" charset="0"/>
              </a:rPr>
              <a:t> or groups can be nominated as leaders.</a:t>
            </a:r>
          </a:p>
          <a:p>
            <a:pPr algn="just">
              <a:lnSpc>
                <a:spcPct val="150000"/>
              </a:lnSpc>
            </a:pPr>
            <a:r>
              <a:rPr lang="en-US" dirty="0">
                <a:latin typeface="Times New Roman" panose="02020603050405020304" pitchFamily="18" charset="0"/>
                <a:cs typeface="Times New Roman" panose="02020603050405020304" pitchFamily="18" charset="0"/>
              </a:rPr>
              <a:t>5. </a:t>
            </a:r>
            <a:r>
              <a:rPr lang="en-US" b="1" u="sng" dirty="0">
                <a:latin typeface="Times New Roman" panose="02020603050405020304" pitchFamily="18" charset="0"/>
                <a:cs typeface="Times New Roman" panose="02020603050405020304" pitchFamily="18" charset="0"/>
              </a:rPr>
              <a:t>Formal leaders</a:t>
            </a:r>
            <a:r>
              <a:rPr lang="en-US" dirty="0">
                <a:latin typeface="Times New Roman" panose="02020603050405020304" pitchFamily="18" charset="0"/>
                <a:cs typeface="Times New Roman" panose="02020603050405020304" pitchFamily="18" charset="0"/>
              </a:rPr>
              <a:t>: Formal leaders are those persons who hold offices in formal organizations. They are very easy to locate. One has to pick persons who are in formal organizations and public official positions. Any how, it is essential to win the confidence of these leaders; otherwise they can create many obstacles for the successful implementation of the new </a:t>
            </a:r>
            <a:r>
              <a:rPr lang="en-US" dirty="0" err="1">
                <a:latin typeface="Times New Roman" panose="02020603050405020304" pitchFamily="18" charset="0"/>
                <a:cs typeface="Times New Roman" panose="02020603050405020304" pitchFamily="18" charset="0"/>
              </a:rPr>
              <a:t>programme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2125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232C8F-38FC-BF56-D241-BED61A7213E3}"/>
              </a:ext>
            </a:extLst>
          </p:cNvPr>
          <p:cNvSpPr txBox="1"/>
          <p:nvPr/>
        </p:nvSpPr>
        <p:spPr>
          <a:xfrm>
            <a:off x="453512" y="1841456"/>
            <a:ext cx="11284976" cy="4197559"/>
          </a:xfrm>
          <a:prstGeom prst="rect">
            <a:avLst/>
          </a:prstGeom>
          <a:noFill/>
        </p:spPr>
        <p:txBody>
          <a:bodyPr wrap="square">
            <a:spAutoFit/>
          </a:bodyPr>
          <a:lstStyle/>
          <a:p>
            <a:pPr algn="just">
              <a:lnSpc>
                <a:spcPct val="150000"/>
              </a:lnSpc>
            </a:pPr>
            <a:r>
              <a:rPr lang="en-US" dirty="0">
                <a:latin typeface="Times New Roman" panose="02020603050405020304" pitchFamily="18" charset="0"/>
                <a:cs typeface="Times New Roman" panose="02020603050405020304" pitchFamily="18" charset="0"/>
              </a:rPr>
              <a:t>6. </a:t>
            </a:r>
            <a:r>
              <a:rPr lang="en-US" b="1" u="sng" dirty="0">
                <a:latin typeface="Times New Roman" panose="02020603050405020304" pitchFamily="18" charset="0"/>
                <a:cs typeface="Times New Roman" panose="02020603050405020304" pitchFamily="18" charset="0"/>
              </a:rPr>
              <a:t>Persons with Reputation</a:t>
            </a:r>
            <a:r>
              <a:rPr lang="en-US" dirty="0">
                <a:latin typeface="Times New Roman" panose="02020603050405020304" pitchFamily="18" charset="0"/>
                <a:cs typeface="Times New Roman" panose="02020603050405020304" pitchFamily="18" charset="0"/>
              </a:rPr>
              <a:t>: These are certain persons who have the reputation for actual or potential leaders for a particular job. Even the persons having reputation being honest, intelligent and helping-hand can be selected to act as leaders because people have faith in the integrity of these people. This method is similar to the history method.</a:t>
            </a:r>
          </a:p>
          <a:p>
            <a:pPr algn="just">
              <a:lnSpc>
                <a:spcPct val="150000"/>
              </a:lnSpc>
            </a:pPr>
            <a:r>
              <a:rPr lang="en-US" dirty="0">
                <a:latin typeface="Times New Roman" panose="02020603050405020304" pitchFamily="18" charset="0"/>
                <a:cs typeface="Times New Roman" panose="02020603050405020304" pitchFamily="18" charset="0"/>
              </a:rPr>
              <a:t>7. </a:t>
            </a:r>
            <a:r>
              <a:rPr lang="en-US" b="1" u="sng" dirty="0">
                <a:latin typeface="Times New Roman" panose="02020603050405020304" pitchFamily="18" charset="0"/>
                <a:cs typeface="Times New Roman" panose="02020603050405020304" pitchFamily="18" charset="0"/>
              </a:rPr>
              <a:t>Self - rating Technique</a:t>
            </a:r>
            <a:r>
              <a:rPr lang="en-US" dirty="0">
                <a:latin typeface="Times New Roman" panose="02020603050405020304" pitchFamily="18" charset="0"/>
                <a:cs typeface="Times New Roman" panose="02020603050405020304" pitchFamily="18" charset="0"/>
              </a:rPr>
              <a:t>: In self rating technique each respondent is asked to evaluate his own abilities to act as a leader. How far others think him as influential? The success of this method depends upon frankness and boldness of a person to express his feelings.</a:t>
            </a:r>
          </a:p>
          <a:p>
            <a:pPr algn="just">
              <a:lnSpc>
                <a:spcPct val="150000"/>
              </a:lnSpc>
            </a:pPr>
            <a:r>
              <a:rPr lang="en-US" dirty="0">
                <a:latin typeface="Times New Roman" panose="02020603050405020304" pitchFamily="18" charset="0"/>
                <a:cs typeface="Times New Roman" panose="02020603050405020304" pitchFamily="18" charset="0"/>
              </a:rPr>
              <a:t>8. </a:t>
            </a:r>
            <a:r>
              <a:rPr lang="en-US" b="1" u="sng" dirty="0">
                <a:latin typeface="Times New Roman" panose="02020603050405020304" pitchFamily="18" charset="0"/>
                <a:cs typeface="Times New Roman" panose="02020603050405020304" pitchFamily="18" charset="0"/>
              </a:rPr>
              <a:t>Information Ratings</a:t>
            </a:r>
            <a:r>
              <a:rPr lang="en-US" dirty="0">
                <a:latin typeface="Times New Roman" panose="02020603050405020304" pitchFamily="18" charset="0"/>
                <a:cs typeface="Times New Roman" panose="02020603050405020304" pitchFamily="18" charset="0"/>
              </a:rPr>
              <a:t>: In this method, three or four judges are appointed to nominate the persons suitable to act as leaders for a particular activity. The names obtained in this way are sorted out by frequency mentioned, and those of high frequency are accepted as possible selectees. Only those persons with good reputation, (</a:t>
            </a:r>
            <a:r>
              <a:rPr lang="en-US" dirty="0" err="1">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school teachers, officials religious persons, in a village be asked to act as judges. </a:t>
            </a:r>
          </a:p>
        </p:txBody>
      </p:sp>
    </p:spTree>
    <p:extLst>
      <p:ext uri="{BB962C8B-B14F-4D97-AF65-F5344CB8AC3E}">
        <p14:creationId xmlns:p14="http://schemas.microsoft.com/office/powerpoint/2010/main" val="38246048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2420</TotalTime>
  <Words>1405</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shalini adapa</cp:lastModifiedBy>
  <cp:revision>275</cp:revision>
  <dcterms:created xsi:type="dcterms:W3CDTF">2023-04-01T04:44:33Z</dcterms:created>
  <dcterms:modified xsi:type="dcterms:W3CDTF">2023-07-06T12:50:42Z</dcterms:modified>
</cp:coreProperties>
</file>