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2" r:id="rId3"/>
    <p:sldId id="273" r:id="rId4"/>
    <p:sldId id="274" r:id="rId5"/>
    <p:sldId id="275" r:id="rId6"/>
    <p:sldId id="276" r:id="rId7"/>
    <p:sldId id="278" r:id="rId8"/>
    <p:sldId id="27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97" d="100"/>
          <a:sy n="97" d="100"/>
        </p:scale>
        <p:origin x="1302"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06-Jul-23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06-Jul-23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06-Jul-23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06-Jul-23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282313" y="2951946"/>
            <a:ext cx="7627374" cy="1077218"/>
          </a:xfrm>
          <a:prstGeom prst="rect">
            <a:avLst/>
          </a:prstGeom>
          <a:noFill/>
        </p:spPr>
        <p:txBody>
          <a:bodyPr wrap="square">
            <a:spAutoFit/>
          </a:bodyPr>
          <a:lstStyle/>
          <a:p>
            <a:pPr algn="ctr"/>
            <a:r>
              <a:rPr lang="en-US" altLang="en-US" sz="3200" b="1" dirty="0">
                <a:latin typeface="Times New Roman" panose="02020603050405020304" pitchFamily="18" charset="0"/>
                <a:cs typeface="Times New Roman" pitchFamily="18" charset="0"/>
              </a:rPr>
              <a:t>Lecture- 18</a:t>
            </a:r>
          </a:p>
          <a:p>
            <a:pPr algn="ctr"/>
            <a:r>
              <a:rPr lang="en-US" sz="3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Training of Leaders</a:t>
            </a:r>
            <a:endParaRPr lang="en-US" altLang="en-US" sz="3200" b="1" dirty="0">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99720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DBBF8B-4D7B-1DAE-1B59-CCA749216B5D}"/>
              </a:ext>
            </a:extLst>
          </p:cNvPr>
          <p:cNvSpPr txBox="1"/>
          <p:nvPr/>
        </p:nvSpPr>
        <p:spPr>
          <a:xfrm>
            <a:off x="727586" y="1149425"/>
            <a:ext cx="11336595" cy="4891404"/>
          </a:xfrm>
          <a:prstGeom prst="rect">
            <a:avLst/>
          </a:prstGeom>
          <a:noFill/>
        </p:spPr>
        <p:txBody>
          <a:bodyPr wrap="square">
            <a:spAutoFit/>
          </a:bodyPr>
          <a:lstStyle/>
          <a:p>
            <a:pPr algn="ctr">
              <a:lnSpc>
                <a:spcPct val="150000"/>
              </a:lnSpc>
            </a:pPr>
            <a:r>
              <a:rPr lang="en-US" sz="1750" b="1" dirty="0">
                <a:latin typeface="Times New Roman" panose="02020603050405020304" pitchFamily="18" charset="0"/>
                <a:cs typeface="Times New Roman" panose="02020603050405020304" pitchFamily="18" charset="0"/>
              </a:rPr>
              <a:t>Training the leaders </a:t>
            </a:r>
          </a:p>
          <a:p>
            <a:pPr algn="just">
              <a:lnSpc>
                <a:spcPct val="150000"/>
              </a:lnSpc>
            </a:pPr>
            <a:r>
              <a:rPr lang="en-US" sz="1750" b="1" dirty="0">
                <a:latin typeface="Times New Roman" panose="02020603050405020304" pitchFamily="18" charset="0"/>
                <a:cs typeface="Times New Roman" panose="02020603050405020304" pitchFamily="18" charset="0"/>
              </a:rPr>
              <a:t>Need for training- </a:t>
            </a:r>
            <a:r>
              <a:rPr lang="en-US" sz="1750" dirty="0">
                <a:latin typeface="Times New Roman" panose="02020603050405020304" pitchFamily="18" charset="0"/>
                <a:cs typeface="Times New Roman" panose="02020603050405020304" pitchFamily="18" charset="0"/>
              </a:rPr>
              <a:t>Persons identified as leaders may sometimes lack some of the essential attributes of leadership and may not be up-to-date in their knowledge and experience. Therefore make best use of them as leaders in extension work, they need to be given adequate training to improve their caliber, and develop their latent capacities for leadership. </a:t>
            </a:r>
          </a:p>
          <a:p>
            <a:pPr algn="just">
              <a:lnSpc>
                <a:spcPct val="150000"/>
              </a:lnSpc>
            </a:pPr>
            <a:r>
              <a:rPr lang="en-US" sz="1750" b="1" u="sng" dirty="0">
                <a:latin typeface="Times New Roman" panose="02020603050405020304" pitchFamily="18" charset="0"/>
                <a:cs typeface="Times New Roman" panose="02020603050405020304" pitchFamily="18" charset="0"/>
              </a:rPr>
              <a:t>Objectives of training</a:t>
            </a:r>
            <a:r>
              <a:rPr lang="en-US" sz="1750" dirty="0">
                <a:latin typeface="Times New Roman" panose="02020603050405020304" pitchFamily="18" charset="0"/>
                <a:cs typeface="Times New Roman" panose="02020603050405020304" pitchFamily="18" charset="0"/>
              </a:rPr>
              <a:t>: According to Singh (1987) the training objectives is to: </a:t>
            </a:r>
          </a:p>
          <a:p>
            <a:pPr marL="400050" indent="-400050" algn="just">
              <a:lnSpc>
                <a:spcPct val="150000"/>
              </a:lnSpc>
              <a:buAutoNum type="romanLcPeriod"/>
            </a:pPr>
            <a:r>
              <a:rPr lang="en-US" sz="1750" dirty="0">
                <a:latin typeface="Times New Roman" panose="02020603050405020304" pitchFamily="18" charset="0"/>
                <a:cs typeface="Times New Roman" panose="02020603050405020304" pitchFamily="18" charset="0"/>
              </a:rPr>
              <a:t>Attract the genuinely interested persons who are either self motivated or externally stimulated to take part in the course, </a:t>
            </a:r>
          </a:p>
          <a:p>
            <a:pPr marL="400050" indent="-400050" algn="just">
              <a:lnSpc>
                <a:spcPct val="150000"/>
              </a:lnSpc>
              <a:buAutoNum type="romanLcPeriod"/>
            </a:pPr>
            <a:r>
              <a:rPr lang="en-US" sz="1750" dirty="0">
                <a:latin typeface="Times New Roman" panose="02020603050405020304" pitchFamily="18" charset="0"/>
                <a:cs typeface="Times New Roman" panose="02020603050405020304" pitchFamily="18" charset="0"/>
              </a:rPr>
              <a:t>Impart new knowledge, teach better skills and bring about the desirable changes in their </a:t>
            </a:r>
            <a:r>
              <a:rPr lang="en-US" sz="1750" dirty="0" err="1">
                <a:latin typeface="Times New Roman" panose="02020603050405020304" pitchFamily="18" charset="0"/>
                <a:cs typeface="Times New Roman" panose="02020603050405020304" pitchFamily="18" charset="0"/>
              </a:rPr>
              <a:t>behaviour</a:t>
            </a:r>
            <a:r>
              <a:rPr lang="en-US" sz="1750" dirty="0">
                <a:latin typeface="Times New Roman" panose="02020603050405020304" pitchFamily="18" charset="0"/>
                <a:cs typeface="Times New Roman" panose="02020603050405020304" pitchFamily="18" charset="0"/>
              </a:rPr>
              <a:t>, </a:t>
            </a:r>
          </a:p>
          <a:p>
            <a:pPr marL="400050" indent="-400050" algn="just">
              <a:lnSpc>
                <a:spcPct val="150000"/>
              </a:lnSpc>
              <a:buAutoNum type="romanLcPeriod"/>
            </a:pPr>
            <a:r>
              <a:rPr lang="en-US" sz="1750" dirty="0">
                <a:latin typeface="Times New Roman" panose="02020603050405020304" pitchFamily="18" charset="0"/>
                <a:cs typeface="Times New Roman" panose="02020603050405020304" pitchFamily="18" charset="0"/>
              </a:rPr>
              <a:t>Place the latest knowledge in the hands of desirous persons,  </a:t>
            </a:r>
          </a:p>
          <a:p>
            <a:pPr marL="400050" indent="-400050" algn="just">
              <a:lnSpc>
                <a:spcPct val="150000"/>
              </a:lnSpc>
              <a:buAutoNum type="romanLcPeriod"/>
            </a:pPr>
            <a:r>
              <a:rPr lang="en-US" sz="1750" dirty="0">
                <a:latin typeface="Times New Roman" panose="02020603050405020304" pitchFamily="18" charset="0"/>
                <a:cs typeface="Times New Roman" panose="02020603050405020304" pitchFamily="18" charset="0"/>
              </a:rPr>
              <a:t>Develop acquaintance between the farmers and specialists and also the scientists, </a:t>
            </a:r>
          </a:p>
          <a:p>
            <a:pPr marL="400050" indent="-400050" algn="just">
              <a:lnSpc>
                <a:spcPct val="150000"/>
              </a:lnSpc>
              <a:buAutoNum type="romanLcPeriod"/>
            </a:pPr>
            <a:r>
              <a:rPr lang="en-US" sz="1750" dirty="0">
                <a:latin typeface="Times New Roman" panose="02020603050405020304" pitchFamily="18" charset="0"/>
                <a:cs typeface="Times New Roman" panose="02020603050405020304" pitchFamily="18" charset="0"/>
              </a:rPr>
              <a:t> Encourage mutual exchange of experience among the participating farmers, </a:t>
            </a:r>
          </a:p>
          <a:p>
            <a:pPr marL="400050" indent="-400050" algn="just">
              <a:lnSpc>
                <a:spcPct val="150000"/>
              </a:lnSpc>
              <a:buAutoNum type="romanLcPeriod"/>
            </a:pPr>
            <a:r>
              <a:rPr lang="en-US" sz="1750" dirty="0">
                <a:latin typeface="Times New Roman" panose="02020603050405020304" pitchFamily="18" charset="0"/>
                <a:cs typeface="Times New Roman" panose="02020603050405020304" pitchFamily="18" charset="0"/>
              </a:rPr>
              <a:t>Pave way for the flow of problems of farmers to the research system and  </a:t>
            </a:r>
          </a:p>
          <a:p>
            <a:pPr marL="400050" indent="-400050" algn="just">
              <a:lnSpc>
                <a:spcPct val="150000"/>
              </a:lnSpc>
              <a:buAutoNum type="romanLcPeriod"/>
            </a:pPr>
            <a:r>
              <a:rPr lang="en-US" sz="1750" dirty="0">
                <a:latin typeface="Times New Roman" panose="02020603050405020304" pitchFamily="18" charset="0"/>
                <a:cs typeface="Times New Roman" panose="02020603050405020304" pitchFamily="18" charset="0"/>
              </a:rPr>
              <a:t>Enhance faith in the research findings. </a:t>
            </a:r>
          </a:p>
        </p:txBody>
      </p:sp>
    </p:spTree>
    <p:extLst>
      <p:ext uri="{BB962C8B-B14F-4D97-AF65-F5344CB8AC3E}">
        <p14:creationId xmlns:p14="http://schemas.microsoft.com/office/powerpoint/2010/main" val="3197126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6939A7-CA24-F2F4-5F2E-20C850BBCAC9}"/>
              </a:ext>
            </a:extLst>
          </p:cNvPr>
          <p:cNvSpPr txBox="1"/>
          <p:nvPr/>
        </p:nvSpPr>
        <p:spPr>
          <a:xfrm>
            <a:off x="825908" y="2320413"/>
            <a:ext cx="10756491" cy="3782061"/>
          </a:xfrm>
          <a:prstGeom prst="rect">
            <a:avLst/>
          </a:prstGeom>
          <a:noFill/>
        </p:spPr>
        <p:txBody>
          <a:bodyPr wrap="square">
            <a:spAutoFit/>
          </a:bodyPr>
          <a:lstStyle/>
          <a:p>
            <a:pPr algn="just">
              <a:lnSpc>
                <a:spcPct val="150000"/>
              </a:lnSpc>
            </a:pPr>
            <a:r>
              <a:rPr lang="en-US" b="1" dirty="0">
                <a:latin typeface="Times New Roman" panose="02020603050405020304" pitchFamily="18" charset="0"/>
                <a:cs typeface="Times New Roman" panose="02020603050405020304" pitchFamily="18" charset="0"/>
              </a:rPr>
              <a:t>When to organize farmer's training</a:t>
            </a:r>
            <a:r>
              <a:rPr lang="en-US" dirty="0">
                <a:latin typeface="Times New Roman" panose="02020603050405020304" pitchFamily="18" charset="0"/>
                <a:cs typeface="Times New Roman" panose="02020603050405020304" pitchFamily="18" charset="0"/>
              </a:rPr>
              <a:t>-</a:t>
            </a:r>
          </a:p>
          <a:p>
            <a:pPr algn="just">
              <a:lnSpc>
                <a:spcPct val="150000"/>
              </a:lnSpc>
            </a:pPr>
            <a:r>
              <a:rPr lang="en-US" dirty="0">
                <a:latin typeface="Times New Roman" panose="02020603050405020304" pitchFamily="18" charset="0"/>
                <a:cs typeface="Times New Roman" panose="02020603050405020304" pitchFamily="18" charset="0"/>
              </a:rPr>
              <a:t> The following pre-requisites are essential or the success of training </a:t>
            </a:r>
            <a:r>
              <a:rPr lang="en-US" dirty="0" err="1">
                <a:latin typeface="Times New Roman" panose="02020603050405020304" pitchFamily="18" charset="0"/>
                <a:cs typeface="Times New Roman" panose="02020603050405020304" pitchFamily="18" charset="0"/>
              </a:rPr>
              <a:t>programmes</a:t>
            </a:r>
            <a:r>
              <a:rPr lang="en-US" dirty="0">
                <a:latin typeface="Times New Roman" panose="02020603050405020304" pitchFamily="18" charset="0"/>
                <a:cs typeface="Times New Roman" panose="02020603050405020304" pitchFamily="18" charset="0"/>
              </a:rPr>
              <a:t>. </a:t>
            </a:r>
          </a:p>
          <a:p>
            <a:pPr marL="400050" indent="-400050" algn="just">
              <a:lnSpc>
                <a:spcPct val="150000"/>
              </a:lnSpc>
              <a:buAutoNum type="romanLcPeriod"/>
            </a:pPr>
            <a:r>
              <a:rPr lang="en-US" dirty="0">
                <a:latin typeface="Times New Roman" panose="02020603050405020304" pitchFamily="18" charset="0"/>
                <a:cs typeface="Times New Roman" panose="02020603050405020304" pitchFamily="18" charset="0"/>
              </a:rPr>
              <a:t>Availability of sound technology that is superior to the prevalent practice. </a:t>
            </a:r>
          </a:p>
          <a:p>
            <a:pPr marL="400050" indent="-400050" algn="just">
              <a:lnSpc>
                <a:spcPct val="150000"/>
              </a:lnSpc>
              <a:buAutoNum type="romanLcPeriod"/>
            </a:pPr>
            <a:r>
              <a:rPr lang="en-US" dirty="0">
                <a:latin typeface="Times New Roman" panose="02020603050405020304" pitchFamily="18" charset="0"/>
                <a:cs typeface="Times New Roman" panose="02020603050405020304" pitchFamily="18" charset="0"/>
              </a:rPr>
              <a:t>Farmers realize that by adoption of technology they can get more profit. </a:t>
            </a:r>
          </a:p>
          <a:p>
            <a:pPr marL="400050" indent="-400050" algn="just">
              <a:lnSpc>
                <a:spcPct val="150000"/>
              </a:lnSpc>
              <a:buAutoNum type="romanLcPeriod"/>
            </a:pPr>
            <a:r>
              <a:rPr lang="en-US" dirty="0">
                <a:latin typeface="Times New Roman" panose="02020603050405020304" pitchFamily="18" charset="0"/>
                <a:cs typeface="Times New Roman" panose="02020603050405020304" pitchFamily="18" charset="0"/>
              </a:rPr>
              <a:t>Qualified and trained personnel who can successfully transmit new technology. </a:t>
            </a:r>
          </a:p>
          <a:p>
            <a:pPr marL="400050" indent="-400050" algn="just">
              <a:lnSpc>
                <a:spcPct val="150000"/>
              </a:lnSpc>
              <a:buAutoNum type="romanLcPeriod"/>
            </a:pPr>
            <a:r>
              <a:rPr lang="en-US" dirty="0">
                <a:latin typeface="Times New Roman" panose="02020603050405020304" pitchFamily="18" charset="0"/>
                <a:cs typeface="Times New Roman" panose="02020603050405020304" pitchFamily="18" charset="0"/>
              </a:rPr>
              <a:t>A desire on the part of the farmers on the specialized topic. </a:t>
            </a:r>
          </a:p>
          <a:p>
            <a:pPr marL="400050" indent="-400050" algn="just">
              <a:lnSpc>
                <a:spcPct val="150000"/>
              </a:lnSpc>
              <a:buAutoNum type="romanLcPeriod"/>
            </a:pPr>
            <a:r>
              <a:rPr lang="en-US" dirty="0">
                <a:latin typeface="Times New Roman" panose="02020603050405020304" pitchFamily="18" charset="0"/>
                <a:cs typeface="Times New Roman" panose="02020603050405020304" pitchFamily="18" charset="0"/>
              </a:rPr>
              <a:t>There are increasing numbers of problems that can be solved by the specialists rather than a generalist. </a:t>
            </a:r>
          </a:p>
          <a:p>
            <a:pPr marL="400050" indent="-400050" algn="just">
              <a:lnSpc>
                <a:spcPct val="150000"/>
              </a:lnSpc>
              <a:buAutoNum type="romanLcPeriod"/>
            </a:pPr>
            <a:r>
              <a:rPr lang="en-US" dirty="0">
                <a:latin typeface="Times New Roman" panose="02020603050405020304" pitchFamily="18" charset="0"/>
                <a:cs typeface="Times New Roman" panose="02020603050405020304" pitchFamily="18" charset="0"/>
              </a:rPr>
              <a:t>There is large segment of clientele which is neither affluent enough to take initiative to obtain information individually by their places to pick any ideas. extension workers and local leaders. </a:t>
            </a:r>
          </a:p>
        </p:txBody>
      </p:sp>
    </p:spTree>
    <p:extLst>
      <p:ext uri="{BB962C8B-B14F-4D97-AF65-F5344CB8AC3E}">
        <p14:creationId xmlns:p14="http://schemas.microsoft.com/office/powerpoint/2010/main" val="1248255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D3252C-EDC5-9A19-3753-1F9F152BEBA8}"/>
              </a:ext>
            </a:extLst>
          </p:cNvPr>
          <p:cNvSpPr txBox="1"/>
          <p:nvPr/>
        </p:nvSpPr>
        <p:spPr>
          <a:xfrm>
            <a:off x="521109" y="1563329"/>
            <a:ext cx="10756490" cy="4618380"/>
          </a:xfrm>
          <a:prstGeom prst="rect">
            <a:avLst/>
          </a:prstGeom>
          <a:noFill/>
        </p:spPr>
        <p:txBody>
          <a:bodyPr wrap="square">
            <a:spAutoFit/>
          </a:bodyPr>
          <a:lstStyle/>
          <a:p>
            <a:pPr algn="just">
              <a:lnSpc>
                <a:spcPct val="150000"/>
              </a:lnSpc>
            </a:pPr>
            <a:r>
              <a:rPr lang="en-US" dirty="0">
                <a:latin typeface="Times New Roman" panose="02020603050405020304" pitchFamily="18" charset="0"/>
                <a:cs typeface="Times New Roman" panose="02020603050405020304" pitchFamily="18" charset="0"/>
              </a:rPr>
              <a:t>In view of the above pre-requisites it can be hypothecated that there is a necessity to train the farmers.  These training </a:t>
            </a:r>
            <a:r>
              <a:rPr lang="en-US" dirty="0" err="1">
                <a:latin typeface="Times New Roman" panose="02020603050405020304" pitchFamily="18" charset="0"/>
                <a:cs typeface="Times New Roman" panose="02020603050405020304" pitchFamily="18" charset="0"/>
              </a:rPr>
              <a:t>programmes</a:t>
            </a:r>
            <a:r>
              <a:rPr lang="en-US" dirty="0">
                <a:latin typeface="Times New Roman" panose="02020603050405020304" pitchFamily="18" charset="0"/>
                <a:cs typeface="Times New Roman" panose="02020603050405020304" pitchFamily="18" charset="0"/>
              </a:rPr>
              <a:t> for farmers should be timed so as to </a:t>
            </a:r>
            <a:r>
              <a:rPr lang="en-US" dirty="0" err="1">
                <a:latin typeface="Times New Roman" panose="02020603050405020304" pitchFamily="18" charset="0"/>
                <a:cs typeface="Times New Roman" panose="02020603050405020304" pitchFamily="18" charset="0"/>
              </a:rPr>
              <a:t>synchronise</a:t>
            </a:r>
            <a:r>
              <a:rPr lang="en-US" dirty="0">
                <a:latin typeface="Times New Roman" panose="02020603050405020304" pitchFamily="18" charset="0"/>
                <a:cs typeface="Times New Roman" panose="02020603050405020304" pitchFamily="18" charset="0"/>
              </a:rPr>
              <a:t> with slack seasons or periods when the local leaders will have leisure or relatively less pressing items of work.  It has also been found more desirable to have training camps of short duration of 3 to 5 days, followed by frequent and systematic contacts between.</a:t>
            </a:r>
          </a:p>
          <a:p>
            <a:pPr algn="just">
              <a:lnSpc>
                <a:spcPct val="150000"/>
              </a:lnSpc>
            </a:pPr>
            <a:r>
              <a:rPr lang="en-US" b="1" dirty="0">
                <a:latin typeface="Times New Roman" panose="02020603050405020304" pitchFamily="18" charset="0"/>
                <a:cs typeface="Times New Roman" panose="02020603050405020304" pitchFamily="18" charset="0"/>
              </a:rPr>
              <a:t>Where to Train-</a:t>
            </a:r>
            <a:r>
              <a:rPr lang="en-US" dirty="0">
                <a:latin typeface="Times New Roman" panose="02020603050405020304" pitchFamily="18" charset="0"/>
                <a:cs typeface="Times New Roman" panose="02020603050405020304" pitchFamily="18" charset="0"/>
              </a:rPr>
              <a:t> Using well-established training institutions for this purpose has been found to have some disadvantages such as:  </a:t>
            </a:r>
          </a:p>
          <a:p>
            <a:pPr marL="400050" indent="-400050" algn="just">
              <a:lnSpc>
                <a:spcPct val="150000"/>
              </a:lnSpc>
              <a:buAutoNum type="romanLcPeriod"/>
            </a:pPr>
            <a:r>
              <a:rPr lang="en-US" dirty="0">
                <a:latin typeface="Times New Roman" panose="02020603050405020304" pitchFamily="18" charset="0"/>
                <a:cs typeface="Times New Roman" panose="02020603050405020304" pitchFamily="18" charset="0"/>
              </a:rPr>
              <a:t>The need for leaders to travel long distance and stay at the institutes resulting in more expenditure in terms of both money and time, and  </a:t>
            </a:r>
          </a:p>
          <a:p>
            <a:pPr marL="400050" indent="-400050" algn="just">
              <a:lnSpc>
                <a:spcPct val="150000"/>
              </a:lnSpc>
              <a:buAutoNum type="romanLcPeriod"/>
            </a:pPr>
            <a:r>
              <a:rPr lang="en-US" dirty="0">
                <a:latin typeface="Times New Roman" panose="02020603050405020304" pitchFamily="18" charset="0"/>
                <a:cs typeface="Times New Roman" panose="02020603050405020304" pitchFamily="18" charset="0"/>
              </a:rPr>
              <a:t>The nature of training imparted by such institutions is not of local interest to the trainees. Due to the above limitations the trainings are conducted in local environment itself (i.e.) in villages, providing training to leaders in their own home environment are becoming popular in several places </a:t>
            </a:r>
            <a:endParaRPr lang="en-US" dirty="0"/>
          </a:p>
        </p:txBody>
      </p:sp>
    </p:spTree>
    <p:extLst>
      <p:ext uri="{BB962C8B-B14F-4D97-AF65-F5344CB8AC3E}">
        <p14:creationId xmlns:p14="http://schemas.microsoft.com/office/powerpoint/2010/main" val="492622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38A3F4-DAD2-2FD7-A665-2236550AC883}"/>
              </a:ext>
            </a:extLst>
          </p:cNvPr>
          <p:cNvSpPr txBox="1"/>
          <p:nvPr/>
        </p:nvSpPr>
        <p:spPr>
          <a:xfrm>
            <a:off x="437535" y="1553497"/>
            <a:ext cx="11316929" cy="4613058"/>
          </a:xfrm>
          <a:prstGeom prst="rect">
            <a:avLst/>
          </a:prstGeom>
          <a:noFill/>
        </p:spPr>
        <p:txBody>
          <a:bodyPr wrap="square">
            <a:spAutoFit/>
          </a:bodyPr>
          <a:lstStyle/>
          <a:p>
            <a:pPr algn="just">
              <a:lnSpc>
                <a:spcPct val="150000"/>
              </a:lnSpc>
            </a:pPr>
            <a:r>
              <a:rPr lang="en-US" b="1" u="sng" dirty="0">
                <a:latin typeface="Times New Roman" panose="02020603050405020304" pitchFamily="18" charset="0"/>
                <a:cs typeface="Times New Roman" panose="02020603050405020304" pitchFamily="18" charset="0"/>
              </a:rPr>
              <a:t>What to Train </a:t>
            </a:r>
          </a:p>
          <a:p>
            <a:pPr marL="400050" indent="-400050" algn="just">
              <a:lnSpc>
                <a:spcPct val="150000"/>
              </a:lnSpc>
              <a:buAutoNum type="romanLcPeriod"/>
            </a:pPr>
            <a:r>
              <a:rPr lang="en-US" dirty="0">
                <a:latin typeface="Times New Roman" panose="02020603050405020304" pitchFamily="18" charset="0"/>
                <a:cs typeface="Times New Roman" panose="02020603050405020304" pitchFamily="18" charset="0"/>
              </a:rPr>
              <a:t>Theoretical information should always be related to practical situations at every step. </a:t>
            </a:r>
          </a:p>
          <a:p>
            <a:pPr marL="400050" indent="-400050" algn="just">
              <a:lnSpc>
                <a:spcPct val="150000"/>
              </a:lnSpc>
              <a:buAutoNum type="romanLcPeriod"/>
            </a:pPr>
            <a:r>
              <a:rPr lang="en-US" dirty="0">
                <a:latin typeface="Times New Roman" panose="02020603050405020304" pitchFamily="18" charset="0"/>
                <a:cs typeface="Times New Roman" panose="02020603050405020304" pitchFamily="18" charset="0"/>
              </a:rPr>
              <a:t>The subject should be in the nature of problems encountered by the local leaders in their respective areas. Hence the content of the training </a:t>
            </a:r>
            <a:r>
              <a:rPr lang="en-US" dirty="0" err="1">
                <a:latin typeface="Times New Roman" panose="02020603050405020304" pitchFamily="18" charset="0"/>
                <a:cs typeface="Times New Roman" panose="02020603050405020304" pitchFamily="18" charset="0"/>
              </a:rPr>
              <a:t>programme</a:t>
            </a:r>
            <a:r>
              <a:rPr lang="en-US" dirty="0">
                <a:latin typeface="Times New Roman" panose="02020603050405020304" pitchFamily="18" charset="0"/>
                <a:cs typeface="Times New Roman" panose="02020603050405020304" pitchFamily="18" charset="0"/>
              </a:rPr>
              <a:t> should be problem-centered. </a:t>
            </a:r>
          </a:p>
          <a:p>
            <a:pPr marL="400050" indent="-400050" algn="just">
              <a:lnSpc>
                <a:spcPct val="150000"/>
              </a:lnSpc>
              <a:buAutoNum type="romanLcPeriod"/>
            </a:pPr>
            <a:r>
              <a:rPr lang="en-US" dirty="0">
                <a:latin typeface="Times New Roman" panose="02020603050405020304" pitchFamily="18" charset="0"/>
                <a:cs typeface="Times New Roman" panose="02020603050405020304" pitchFamily="18" charset="0"/>
              </a:rPr>
              <a:t>The following contents may be considered.</a:t>
            </a:r>
          </a:p>
          <a:p>
            <a:pPr algn="just">
              <a:lnSpc>
                <a:spcPct val="150000"/>
              </a:lnSpc>
            </a:pPr>
            <a:r>
              <a:rPr lang="en-US" dirty="0">
                <a:latin typeface="Times New Roman" panose="02020603050405020304" pitchFamily="18" charset="0"/>
                <a:cs typeface="Times New Roman" panose="02020603050405020304" pitchFamily="18" charset="0"/>
              </a:rPr>
              <a:t>	 a) aims of rural development </a:t>
            </a:r>
          </a:p>
          <a:p>
            <a:pPr algn="just">
              <a:lnSpc>
                <a:spcPct val="150000"/>
              </a:lnSpc>
            </a:pPr>
            <a:r>
              <a:rPr lang="en-US" dirty="0">
                <a:latin typeface="Times New Roman" panose="02020603050405020304" pitchFamily="18" charset="0"/>
                <a:cs typeface="Times New Roman" panose="02020603050405020304" pitchFamily="18" charset="0"/>
              </a:rPr>
              <a:t>	b) leadership in rural society</a:t>
            </a:r>
          </a:p>
          <a:p>
            <a:pPr algn="just">
              <a:lnSpc>
                <a:spcPct val="150000"/>
              </a:lnSpc>
            </a:pPr>
            <a:r>
              <a:rPr lang="en-US" dirty="0">
                <a:latin typeface="Times New Roman" panose="02020603050405020304" pitchFamily="18" charset="0"/>
                <a:cs typeface="Times New Roman" panose="02020603050405020304" pitchFamily="18" charset="0"/>
              </a:rPr>
              <a:t>	c) community </a:t>
            </a:r>
            <a:r>
              <a:rPr lang="en-US" dirty="0" err="1">
                <a:latin typeface="Times New Roman" panose="02020603050405020304" pitchFamily="18" charset="0"/>
                <a:cs typeface="Times New Roman" panose="02020603050405020304" pitchFamily="18" charset="0"/>
              </a:rPr>
              <a:t>organisation</a:t>
            </a:r>
            <a:r>
              <a:rPr lang="en-US" dirty="0">
                <a:latin typeface="Times New Roman" panose="02020603050405020304" pitchFamily="18" charset="0"/>
                <a:cs typeface="Times New Roman" panose="02020603050405020304" pitchFamily="18" charset="0"/>
              </a:rPr>
              <a:t> principles, methods and techniques including methods of stimulating group thinking, group planning and group action. </a:t>
            </a:r>
          </a:p>
          <a:p>
            <a:pPr algn="just">
              <a:lnSpc>
                <a:spcPct val="150000"/>
              </a:lnSpc>
            </a:pPr>
            <a:r>
              <a:rPr lang="en-US" dirty="0">
                <a:latin typeface="Times New Roman" panose="02020603050405020304" pitchFamily="18" charset="0"/>
                <a:cs typeface="Times New Roman" panose="02020603050405020304" pitchFamily="18" charset="0"/>
              </a:rPr>
              <a:t>	d) Co-operative principles and methods with particular reference to coordination of local bodies. </a:t>
            </a:r>
          </a:p>
          <a:p>
            <a:pPr algn="just">
              <a:lnSpc>
                <a:spcPct val="150000"/>
              </a:lnSpc>
            </a:pPr>
            <a:r>
              <a:rPr lang="en-US" dirty="0">
                <a:latin typeface="Times New Roman" panose="02020603050405020304" pitchFamily="18" charset="0"/>
                <a:cs typeface="Times New Roman" panose="02020603050405020304" pitchFamily="18" charset="0"/>
              </a:rPr>
              <a:t>	e) Practical activities of community life like education, recreation, anti-crime, public health, agriculture etc. </a:t>
            </a:r>
          </a:p>
        </p:txBody>
      </p:sp>
    </p:spTree>
    <p:extLst>
      <p:ext uri="{BB962C8B-B14F-4D97-AF65-F5344CB8AC3E}">
        <p14:creationId xmlns:p14="http://schemas.microsoft.com/office/powerpoint/2010/main" val="19878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32ED59-8E1D-5BBA-EF8B-76A4B1DB7ABD}"/>
              </a:ext>
            </a:extLst>
          </p:cNvPr>
          <p:cNvSpPr txBox="1"/>
          <p:nvPr/>
        </p:nvSpPr>
        <p:spPr>
          <a:xfrm>
            <a:off x="732502" y="2186940"/>
            <a:ext cx="11061291" cy="3782061"/>
          </a:xfrm>
          <a:prstGeom prst="rect">
            <a:avLst/>
          </a:prstGeom>
          <a:noFill/>
        </p:spPr>
        <p:txBody>
          <a:bodyPr wrap="square">
            <a:spAutoFit/>
          </a:bodyPr>
          <a:lstStyle/>
          <a:p>
            <a:pPr algn="just">
              <a:lnSpc>
                <a:spcPct val="150000"/>
              </a:lnSpc>
            </a:pPr>
            <a:r>
              <a:rPr lang="en-US" b="1" dirty="0">
                <a:latin typeface="Times New Roman" panose="02020603050405020304" pitchFamily="18" charset="0"/>
                <a:cs typeface="Times New Roman" panose="02020603050405020304" pitchFamily="18" charset="0"/>
              </a:rPr>
              <a:t>How to Train-</a:t>
            </a:r>
            <a:r>
              <a:rPr lang="en-US" dirty="0">
                <a:latin typeface="Times New Roman" panose="02020603050405020304" pitchFamily="18" charset="0"/>
                <a:cs typeface="Times New Roman" panose="02020603050405020304" pitchFamily="18" charset="0"/>
              </a:rPr>
              <a:t>  There can be either informal methods or formal method of training. Informal Methods: It may be </a:t>
            </a:r>
          </a:p>
          <a:p>
            <a:pPr marL="400050" indent="-400050" algn="just">
              <a:lnSpc>
                <a:spcPct val="150000"/>
              </a:lnSpc>
              <a:buAutoNum type="romanLcParenBoth"/>
            </a:pPr>
            <a:r>
              <a:rPr lang="en-US" dirty="0">
                <a:latin typeface="Times New Roman" panose="02020603050405020304" pitchFamily="18" charset="0"/>
                <a:cs typeface="Times New Roman" panose="02020603050405020304" pitchFamily="18" charset="0"/>
              </a:rPr>
              <a:t>Observation, (i.e.) noticing how others have performed. This may be a visit to farmer's holdings; </a:t>
            </a:r>
          </a:p>
          <a:p>
            <a:pPr marL="400050" indent="-400050" algn="just">
              <a:lnSpc>
                <a:spcPct val="150000"/>
              </a:lnSpc>
              <a:buAutoNum type="romanLcParenBoth"/>
            </a:pPr>
            <a:r>
              <a:rPr lang="en-US" dirty="0">
                <a:latin typeface="Times New Roman" panose="02020603050405020304" pitchFamily="18" charset="0"/>
                <a:cs typeface="Times New Roman" panose="02020603050405020304" pitchFamily="18" charset="0"/>
              </a:rPr>
              <a:t>Reading the printed literature, circular letters, etc. from community development workers and </a:t>
            </a:r>
          </a:p>
          <a:p>
            <a:pPr marL="400050" indent="-400050" algn="just">
              <a:lnSpc>
                <a:spcPct val="150000"/>
              </a:lnSpc>
              <a:buAutoNum type="romanLcParenBoth"/>
            </a:pPr>
            <a:r>
              <a:rPr lang="en-US" dirty="0">
                <a:latin typeface="Times New Roman" panose="02020603050405020304" pitchFamily="18" charset="0"/>
                <a:cs typeface="Times New Roman" panose="02020603050405020304" pitchFamily="18" charset="0"/>
              </a:rPr>
              <a:t>Talking with other leaders progressive farmers or others in the field of interest. Formal Methods: </a:t>
            </a:r>
          </a:p>
          <a:p>
            <a:pPr marL="1257300" lvl="2" indent="-34290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Lecture. It may be supplemented with other formal methods, </a:t>
            </a:r>
          </a:p>
          <a:p>
            <a:pPr marL="1257300" lvl="2" indent="-34290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Discussion and workshop, </a:t>
            </a:r>
          </a:p>
          <a:p>
            <a:pPr marL="1257300" lvl="2" indent="-34290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Forum, panel or symposium, </a:t>
            </a:r>
          </a:p>
          <a:p>
            <a:pPr marL="1257300" lvl="2" indent="-34290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Audio-visual aids, </a:t>
            </a:r>
          </a:p>
          <a:p>
            <a:pPr marL="1257300" lvl="2" indent="-34290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Field trips, 	</a:t>
            </a:r>
          </a:p>
        </p:txBody>
      </p:sp>
    </p:spTree>
    <p:extLst>
      <p:ext uri="{BB962C8B-B14F-4D97-AF65-F5344CB8AC3E}">
        <p14:creationId xmlns:p14="http://schemas.microsoft.com/office/powerpoint/2010/main" val="262985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0B4288-3109-A471-313A-FB5523433087}"/>
              </a:ext>
            </a:extLst>
          </p:cNvPr>
          <p:cNvSpPr txBox="1"/>
          <p:nvPr/>
        </p:nvSpPr>
        <p:spPr>
          <a:xfrm>
            <a:off x="1386349" y="2284034"/>
            <a:ext cx="9586451" cy="2120068"/>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Apprenticeship-learning things by staying with others who have adopted improved practices, </a:t>
            </a:r>
          </a:p>
          <a:p>
            <a:pPr marL="285750" indent="-28575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Training groups formal leader training camps, </a:t>
            </a:r>
          </a:p>
          <a:p>
            <a:pPr marL="285750" indent="-28575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Direct assistance from experts, </a:t>
            </a:r>
          </a:p>
          <a:p>
            <a:pPr marL="285750" indent="-28575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Buzz group-discussion by all in the group of less than seven persons and </a:t>
            </a:r>
          </a:p>
          <a:p>
            <a:pPr marL="285750" indent="-28575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Giving responsibility to local leaders so that they develop self confidence. </a:t>
            </a:r>
          </a:p>
        </p:txBody>
      </p:sp>
    </p:spTree>
    <p:extLst>
      <p:ext uri="{BB962C8B-B14F-4D97-AF65-F5344CB8AC3E}">
        <p14:creationId xmlns:p14="http://schemas.microsoft.com/office/powerpoint/2010/main" val="937178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292DEB-44A1-6DE0-CA09-F5B4443813D0}"/>
              </a:ext>
            </a:extLst>
          </p:cNvPr>
          <p:cNvSpPr txBox="1"/>
          <p:nvPr/>
        </p:nvSpPr>
        <p:spPr>
          <a:xfrm>
            <a:off x="226141" y="1413946"/>
            <a:ext cx="11739718" cy="5028556"/>
          </a:xfrm>
          <a:prstGeom prst="rect">
            <a:avLst/>
          </a:prstGeom>
          <a:noFill/>
        </p:spPr>
        <p:txBody>
          <a:bodyPr wrap="square">
            <a:spAutoFit/>
          </a:bodyPr>
          <a:lstStyle/>
          <a:p>
            <a:pPr algn="just">
              <a:lnSpc>
                <a:spcPct val="150000"/>
              </a:lnSpc>
            </a:pPr>
            <a:r>
              <a:rPr lang="en-US" b="1" dirty="0">
                <a:latin typeface="Times New Roman" panose="02020603050405020304" pitchFamily="18" charset="0"/>
                <a:cs typeface="Times New Roman" panose="02020603050405020304" pitchFamily="18" charset="0"/>
              </a:rPr>
              <a:t>Suggestions for Improving Farmer's Training- </a:t>
            </a:r>
          </a:p>
          <a:p>
            <a:pPr marL="342900" indent="-342900" algn="just">
              <a:lnSpc>
                <a:spcPct val="150000"/>
              </a:lnSpc>
              <a:buAutoNum type="alphaLcParenR"/>
            </a:pPr>
            <a:r>
              <a:rPr lang="en-US" dirty="0">
                <a:latin typeface="Times New Roman" panose="02020603050405020304" pitchFamily="18" charset="0"/>
                <a:cs typeface="Times New Roman" panose="02020603050405020304" pitchFamily="18" charset="0"/>
              </a:rPr>
              <a:t>Training must reach the farmers where they are. Attendance of institutional training will always be thin than off-campus training. Further in institutional training participating farmers feel that many innovations demonstrated on institute farms may not be successful at their own farms. It is always better to have the training in villages. </a:t>
            </a:r>
          </a:p>
          <a:p>
            <a:pPr marL="342900" indent="-342900" algn="just">
              <a:lnSpc>
                <a:spcPct val="150000"/>
              </a:lnSpc>
              <a:buAutoNum type="alphaLcParenR"/>
            </a:pPr>
            <a:r>
              <a:rPr lang="en-US" dirty="0">
                <a:latin typeface="Times New Roman" panose="02020603050405020304" pitchFamily="18" charset="0"/>
                <a:cs typeface="Times New Roman" panose="02020603050405020304" pitchFamily="18" charset="0"/>
              </a:rPr>
              <a:t>Training must be directed, especially to farmer's present interests and needs. It should also be directed to the farmer's monetary interests. </a:t>
            </a:r>
          </a:p>
          <a:p>
            <a:pPr marL="342900" indent="-342900" algn="just">
              <a:lnSpc>
                <a:spcPct val="150000"/>
              </a:lnSpc>
              <a:buAutoNum type="alphaLcParenR"/>
            </a:pPr>
            <a:r>
              <a:rPr lang="en-US" dirty="0">
                <a:latin typeface="Times New Roman" panose="02020603050405020304" pitchFamily="18" charset="0"/>
                <a:cs typeface="Times New Roman" panose="02020603050405020304" pitchFamily="18" charset="0"/>
              </a:rPr>
              <a:t>Training must accept the fact that the trainees are adult farmers. They are not children. So they should not be trained in the way children are trained. </a:t>
            </a:r>
          </a:p>
          <a:p>
            <a:pPr marL="342900" indent="-342900" algn="just">
              <a:lnSpc>
                <a:spcPct val="150000"/>
              </a:lnSpc>
              <a:buAutoNum type="alphaLcParenR"/>
            </a:pPr>
            <a:r>
              <a:rPr lang="en-US" dirty="0">
                <a:latin typeface="Times New Roman" panose="02020603050405020304" pitchFamily="18" charset="0"/>
                <a:cs typeface="Times New Roman" panose="02020603050405020304" pitchFamily="18" charset="0"/>
              </a:rPr>
              <a:t>Training must be fitted into the period when farmers are not too busy, during evening or off-season. </a:t>
            </a:r>
          </a:p>
          <a:p>
            <a:pPr marL="342900" indent="-342900" algn="just">
              <a:lnSpc>
                <a:spcPct val="150000"/>
              </a:lnSpc>
              <a:buAutoNum type="alphaLcParenR"/>
            </a:pPr>
            <a:r>
              <a:rPr lang="en-US" dirty="0">
                <a:latin typeface="Times New Roman" panose="02020603050405020304" pitchFamily="18" charset="0"/>
                <a:cs typeface="Times New Roman" panose="02020603050405020304" pitchFamily="18" charset="0"/>
              </a:rPr>
              <a:t>The subject must be a new or changed practice, explaining why is it? Why it is superior, how can it be carried out? etc. </a:t>
            </a:r>
          </a:p>
          <a:p>
            <a:pPr algn="just">
              <a:lnSpc>
                <a:spcPct val="150000"/>
              </a:lnSpc>
            </a:pPr>
            <a:r>
              <a:rPr lang="en-US" dirty="0">
                <a:latin typeface="Times New Roman" panose="02020603050405020304" pitchFamily="18" charset="0"/>
                <a:cs typeface="Times New Roman" panose="02020603050405020304" pitchFamily="18" charset="0"/>
              </a:rPr>
              <a:t>Farmers need encouragement to try things. Acquiring knowledge and skill, is not enough. They also need encouragement to try out new practices.</a:t>
            </a:r>
          </a:p>
        </p:txBody>
      </p:sp>
    </p:spTree>
    <p:extLst>
      <p:ext uri="{BB962C8B-B14F-4D97-AF65-F5344CB8AC3E}">
        <p14:creationId xmlns:p14="http://schemas.microsoft.com/office/powerpoint/2010/main" val="38045188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2438</TotalTime>
  <Words>940</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284</cp:revision>
  <dcterms:created xsi:type="dcterms:W3CDTF">2023-04-01T04:44:33Z</dcterms:created>
  <dcterms:modified xsi:type="dcterms:W3CDTF">2023-07-06T13:09:01Z</dcterms:modified>
</cp:coreProperties>
</file>