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0"/>
  </p:notesMasterIdLst>
  <p:sldIdLst>
    <p:sldId id="504" r:id="rId2"/>
    <p:sldId id="515" r:id="rId3"/>
    <p:sldId id="517" r:id="rId4"/>
    <p:sldId id="513" r:id="rId5"/>
    <p:sldId id="514" r:id="rId6"/>
    <p:sldId id="516" r:id="rId7"/>
    <p:sldId id="518" r:id="rId8"/>
    <p:sldId id="512" r:id="rId9"/>
  </p:sldIdLst>
  <p:sldSz cx="13439775" cy="7559675"/>
  <p:notesSz cx="7559675" cy="10691813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C1DFE56-42D8-48CA-9D5C-BD81D6D712FB}">
          <p14:sldIdLst>
            <p14:sldId id="504"/>
            <p14:sldId id="515"/>
            <p14:sldId id="517"/>
            <p14:sldId id="513"/>
            <p14:sldId id="514"/>
            <p14:sldId id="516"/>
            <p14:sldId id="518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litha Edara" initials="LE" lastIdx="1" clrIdx="0"/>
  <p:cmAuthor id="2" name="Divya Chinni" initials="DC" lastIdx="1" clrIdx="1">
    <p:extLst>
      <p:ext uri="{19B8F6BF-5375-455C-9EA6-DF929625EA0E}">
        <p15:presenceInfo xmlns:p15="http://schemas.microsoft.com/office/powerpoint/2012/main" userId="c58864d2a3da7fa9" providerId="Windows Live"/>
      </p:ext>
    </p:extLst>
  </p:cmAuthor>
  <p:cmAuthor id="3" name="coke" initials="c" lastIdx="1" clrIdx="2">
    <p:extLst>
      <p:ext uri="{19B8F6BF-5375-455C-9EA6-DF929625EA0E}">
        <p15:presenceInfo xmlns:p15="http://schemas.microsoft.com/office/powerpoint/2012/main" userId="coke" providerId="None"/>
      </p:ext>
    </p:extLst>
  </p:cmAuthor>
  <p:cmAuthor id="4" name="DIVYA" initials="D" lastIdx="1" clrIdx="3">
    <p:extLst>
      <p:ext uri="{19B8F6BF-5375-455C-9EA6-DF929625EA0E}">
        <p15:presenceInfo xmlns:p15="http://schemas.microsoft.com/office/powerpoint/2012/main" userId="55d92505a275c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CDB0"/>
    <a:srgbClr val="FCCEC8"/>
    <a:srgbClr val="E7E5E8"/>
    <a:srgbClr val="788975"/>
    <a:srgbClr val="BEB7A5"/>
    <a:srgbClr val="2B2B2B"/>
    <a:srgbClr val="FFCBFF"/>
    <a:srgbClr val="BAA488"/>
    <a:srgbClr val="E6E3DE"/>
    <a:srgbClr val="F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5196" autoAdjust="0"/>
  </p:normalViewPr>
  <p:slideViewPr>
    <p:cSldViewPr>
      <p:cViewPr>
        <p:scale>
          <a:sx n="66" d="100"/>
          <a:sy n="66" d="100"/>
        </p:scale>
        <p:origin x="912" y="283"/>
      </p:cViewPr>
      <p:guideLst>
        <p:guide orient="horz" pos="2151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-752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C33051F-75D2-4A6A-91FE-0AB1373EC10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07" y="1236672"/>
            <a:ext cx="1007877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07" y="3970347"/>
            <a:ext cx="1007877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2833-D325-41AA-B5E1-5729BDC772D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3A05-6EE1-4DE5-A087-DC05876595C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8017" y="301634"/>
            <a:ext cx="3020245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31" y="301634"/>
            <a:ext cx="8863902" cy="584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CCC0-CE16-4453-86ED-F5AC800DB85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FDDF-0706-4F17-B3E9-53DAA9EE596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47" y="1884372"/>
            <a:ext cx="1159207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447" y="5059372"/>
            <a:ext cx="11592070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74E8-0C9F-4D85-A47F-7313C6D326E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1" y="1768478"/>
            <a:ext cx="5941015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0" y="1768478"/>
            <a:ext cx="5943132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581A-5688-4AFA-841B-157B3F1AC64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3" y="403225"/>
            <a:ext cx="11592070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911" y="1852613"/>
            <a:ext cx="568703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11" y="2760663"/>
            <a:ext cx="5687035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4548" y="1852613"/>
            <a:ext cx="571243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4548" y="2760663"/>
            <a:ext cx="5712433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009-931C-4132-978B-D830C42DB4E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6C4D-CD24-42B5-8634-793334BF623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8E30-BF8A-491B-8753-247192FA5C5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1D2-2EF6-4D47-8158-B82F4861B42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1AF1-D237-47A0-B784-1EEA9FD7475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30168"/>
            <a:ext cx="1307362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0931" y="301625"/>
            <a:ext cx="120873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1" y="1768478"/>
            <a:ext cx="12087331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4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97044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636431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0931" y="6886575"/>
            <a:ext cx="3123954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B4B3E78-632A-4CDB-A3AB-BBB5CB64C4C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580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1" fontAlgn="base" hangingPunct="1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1" fontAlgn="base" hangingPunct="1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mahamnaveed5/stomatal-regulation#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4224FA-8469-CD96-2EE6-3DC8F64F9E4E}"/>
              </a:ext>
            </a:extLst>
          </p:cNvPr>
          <p:cNvSpPr txBox="1"/>
          <p:nvPr/>
        </p:nvSpPr>
        <p:spPr>
          <a:xfrm>
            <a:off x="3119487" y="1873076"/>
            <a:ext cx="672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Water</a:t>
            </a:r>
            <a:r>
              <a:rPr lang="en-IN" sz="3200" b="1" spc="18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Productivity</a:t>
            </a:r>
            <a:r>
              <a:rPr lang="en-IN" sz="3200" b="1" spc="17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IN" sz="3200" b="1" spc="18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Water</a:t>
            </a:r>
            <a:r>
              <a:rPr lang="en-IN" sz="3200" b="1" spc="18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</a:t>
            </a:r>
            <a:r>
              <a:rPr lang="en-IN" sz="3200" b="1" spc="17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Efficiency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50266-D649-F80A-D598-93A061505C43}"/>
              </a:ext>
            </a:extLst>
          </p:cNvPr>
          <p:cNvSpPr txBox="1"/>
          <p:nvPr/>
        </p:nvSpPr>
        <p:spPr>
          <a:xfrm>
            <a:off x="2183383" y="4787949"/>
            <a:ext cx="10513168" cy="109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Lecture </a:t>
            </a:r>
            <a:r>
              <a:rPr lang="en-IN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IN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Stomatal and mesophyll regulation</a:t>
            </a:r>
            <a:r>
              <a:rPr lang="en-IN" sz="2400" kern="100" spc="-23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IN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IN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Passioura’s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n-IN" sz="2400" spc="185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emphasizing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WUE.</a:t>
            </a:r>
            <a:r>
              <a:rPr lang="en-IN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400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013EF-D52C-7043-0AC7-8E623564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543" y="1115541"/>
            <a:ext cx="7562800" cy="465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612A0-F224-1B61-68D9-AB90C1EDFCC1}"/>
              </a:ext>
            </a:extLst>
          </p:cNvPr>
          <p:cNvSpPr txBox="1"/>
          <p:nvPr/>
        </p:nvSpPr>
        <p:spPr>
          <a:xfrm>
            <a:off x="6431855" y="594629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 structure</a:t>
            </a:r>
          </a:p>
        </p:txBody>
      </p:sp>
    </p:spTree>
    <p:extLst>
      <p:ext uri="{BB962C8B-B14F-4D97-AF65-F5344CB8AC3E}">
        <p14:creationId xmlns:p14="http://schemas.microsoft.com/office/powerpoint/2010/main" val="15174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A4061-ABAF-E5EB-AD07-07D146FD31F1}"/>
              </a:ext>
            </a:extLst>
          </p:cNvPr>
          <p:cNvSpPr txBox="1"/>
          <p:nvPr/>
        </p:nvSpPr>
        <p:spPr>
          <a:xfrm>
            <a:off x="2923423" y="467469"/>
            <a:ext cx="9361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Guard cell properties</a:t>
            </a:r>
            <a:r>
              <a:rPr lang="en-US" sz="2400" b="1" i="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their relationship with stomatal control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Thickness of cell wall varies in the ventral(0.5μm) and thicker dorsal part of the guard cells.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Contains chloroplast and can perform light reaction. (not dark reaction for the lack of key enzymes)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Structurally isolated from epidermal cells for the lack of plasmodesmata (water and ions transmit only through cellular pathway, thus helps to build up water gradient)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Little volume, little amount of water absorption or loss controls stomatal aperture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A76D0-566A-1E02-9F81-17FC2953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95" y="4247164"/>
            <a:ext cx="5184576" cy="30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59E34-9FB9-789C-A873-CE22AB8888DC}"/>
              </a:ext>
            </a:extLst>
          </p:cNvPr>
          <p:cNvSpPr txBox="1"/>
          <p:nvPr/>
        </p:nvSpPr>
        <p:spPr>
          <a:xfrm>
            <a:off x="2831455" y="719864"/>
            <a:ext cx="9721080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balance between stomatal and mesophyll conductance has been reported to directly influence intrinsic water-use efficiency (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but it is unclear whether variations in stomatal and mesophyll limitations (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respectively) affect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during soil drought and rewatering.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Limitations (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biochemical limitation,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were measured in Manchurian ash and Mongolian oak saplings exposed to two levels of water stress (moderate and severe) and rewatering in this study.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primary limiting factors for photosynthesis among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their correlations with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were assessed. </a:t>
            </a:r>
          </a:p>
        </p:txBody>
      </p:sp>
    </p:spTree>
    <p:extLst>
      <p:ext uri="{BB962C8B-B14F-4D97-AF65-F5344CB8AC3E}">
        <p14:creationId xmlns:p14="http://schemas.microsoft.com/office/powerpoint/2010/main" val="7834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8C9B4-1AAB-7AD1-5378-229AF2D3AAA5}"/>
              </a:ext>
            </a:extLst>
          </p:cNvPr>
          <p:cNvSpPr txBox="1"/>
          <p:nvPr/>
        </p:nvSpPr>
        <p:spPr>
          <a:xfrm>
            <a:off x="3191495" y="1187549"/>
            <a:ext cx="9505056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Both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increased with water stress, while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decreased, and during recovery,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decreased, while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increased.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limitations directly influenced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24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WUE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being larger after rewatering than during water stress, increasing as biochemical capacity weakened at the expense of diffusional limitations (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400" b="0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Stomatal closure was more limiting to net photosynthesis in Mongolian oak than in Manchurian ash during the drought and recovery treatments.</a:t>
            </a:r>
            <a:endParaRPr lang="en-IN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0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1B987-0C48-5694-2CB2-736F9CAB31D9}"/>
              </a:ext>
            </a:extLst>
          </p:cNvPr>
          <p:cNvSpPr txBox="1"/>
          <p:nvPr/>
        </p:nvSpPr>
        <p:spPr>
          <a:xfrm>
            <a:off x="3407519" y="1547589"/>
            <a:ext cx="8640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for stomatal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</a:t>
            </a:r>
          </a:p>
          <a:p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Uptake of Ca+2 into the cytosol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Depolarize the membranes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Anion channel opened and Cl- and malate released from the vacuole.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K+ channel opened and K+ released from vacuole and subsequently into subsidiary cells.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756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4E1D4-BD7B-6F3F-0172-2CF7FA911091}"/>
              </a:ext>
            </a:extLst>
          </p:cNvPr>
          <p:cNvSpPr txBox="1"/>
          <p:nvPr/>
        </p:nvSpPr>
        <p:spPr>
          <a:xfrm>
            <a:off x="2903463" y="1475581"/>
            <a:ext cx="96490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Passioura’s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en-IN" sz="2400" spc="185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emphasizing</a:t>
            </a:r>
            <a:r>
              <a:rPr lang="en-IN" sz="24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WUE.</a:t>
            </a:r>
          </a:p>
          <a:p>
            <a:endParaRPr lang="en-IN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water use efficiency (WUE) in influencing grain yield underwater limited conditions can be explained by the following model give by </a:t>
            </a:r>
            <a:r>
              <a:rPr lang="en-US" sz="2400" kern="100" spc="18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passioura</a:t>
            </a:r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400" kern="100" spc="18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Grain Yield = TX * TE </a:t>
            </a:r>
            <a:r>
              <a:rPr lang="en-US" sz="2400" kern="100" spc="18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</a:t>
            </a:r>
          </a:p>
          <a:p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T = Total transpiration by the crop canopy</a:t>
            </a:r>
          </a:p>
          <a:p>
            <a:r>
              <a:rPr lang="en-US" sz="2400" kern="100" spc="18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= Transpiration Efficiency or WUE</a:t>
            </a:r>
          </a:p>
          <a:p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HI = Harvest Index (Economic Fraction of Dry matter)</a:t>
            </a:r>
          </a:p>
          <a:p>
            <a:endParaRPr lang="en-US" sz="2400" kern="100" spc="18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relationship provides an analytical tool to select the genotype with high levels of T and TE.</a:t>
            </a:r>
            <a:r>
              <a:rPr lang="en-IN" sz="2400" kern="100" spc="18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0184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A1AE5-9ED3-7B6E-4CFA-AA2108C730AE}"/>
              </a:ext>
            </a:extLst>
          </p:cNvPr>
          <p:cNvSpPr txBox="1"/>
          <p:nvPr/>
        </p:nvSpPr>
        <p:spPr>
          <a:xfrm>
            <a:off x="3335511" y="255570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540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4296</TotalTime>
  <Words>440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Chandrika Roy</dc:creator>
  <cp:lastModifiedBy>Dell</cp:lastModifiedBy>
  <cp:revision>518</cp:revision>
  <cp:lastPrinted>2113-01-01T00:00:00Z</cp:lastPrinted>
  <dcterms:created xsi:type="dcterms:W3CDTF">2018-01-17T07:28:00Z</dcterms:created>
  <dcterms:modified xsi:type="dcterms:W3CDTF">2023-07-06T07:31:18Z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5CB481E023B540ADB9DE8C42095B7FE9</vt:lpwstr>
  </property>
  <property fmtid="{D5CDD505-2E9C-101B-9397-08002B2CF9AE}" pid="3" name="KSOProductBuildVer">
    <vt:lpwstr>1033-11.2.0.11380</vt:lpwstr>
  </property>
</Properties>
</file>