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sldIdLst>
    <p:sldId id="519" r:id="rId2"/>
    <p:sldId id="520" r:id="rId3"/>
    <p:sldId id="525" r:id="rId4"/>
    <p:sldId id="522" r:id="rId5"/>
    <p:sldId id="524" r:id="rId6"/>
    <p:sldId id="523" r:id="rId7"/>
    <p:sldId id="526" r:id="rId8"/>
    <p:sldId id="527" r:id="rId9"/>
    <p:sldId id="512" r:id="rId10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19"/>
            <p14:sldId id="520"/>
            <p14:sldId id="525"/>
            <p14:sldId id="522"/>
            <p14:sldId id="524"/>
            <p14:sldId id="523"/>
            <p14:sldId id="526"/>
            <p14:sldId id="527"/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5" d="100"/>
          <a:sy n="75" d="100"/>
        </p:scale>
        <p:origin x="523" y="62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929B2A-80CB-6CD9-CC33-B7287E9C0AA4}"/>
              </a:ext>
            </a:extLst>
          </p:cNvPr>
          <p:cNvSpPr txBox="1"/>
          <p:nvPr/>
        </p:nvSpPr>
        <p:spPr>
          <a:xfrm>
            <a:off x="3577758" y="1691605"/>
            <a:ext cx="6720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Moisture</a:t>
            </a:r>
            <a:r>
              <a:rPr lang="en-IN" sz="3200" b="1" spc="19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Stress</a:t>
            </a:r>
            <a:r>
              <a:rPr lang="en-IN" sz="3200" b="1" spc="18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en-IN" sz="3200" b="1" spc="18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Plant</a:t>
            </a:r>
            <a:r>
              <a:rPr lang="en-IN" sz="3200" b="1" spc="19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Growth</a:t>
            </a:r>
            <a:endParaRPr lang="en-IN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E6E45-7AF2-2F2F-C9CF-F3786D71FB70}"/>
              </a:ext>
            </a:extLst>
          </p:cNvPr>
          <p:cNvSpPr txBox="1"/>
          <p:nvPr/>
        </p:nvSpPr>
        <p:spPr>
          <a:xfrm>
            <a:off x="3551535" y="4643933"/>
            <a:ext cx="6720840" cy="1598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870"/>
              </a:lnSpc>
              <a:spcBef>
                <a:spcPts val="250"/>
              </a:spcBef>
            </a:pPr>
            <a:r>
              <a:rPr lang="en-IN" sz="20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870"/>
              </a:lnSpc>
              <a:spcBef>
                <a:spcPts val="250"/>
              </a:spcBef>
            </a:pPr>
            <a:endParaRPr lang="en-IN" sz="20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Lecture 20:</a:t>
            </a:r>
            <a:r>
              <a:rPr lang="en-IN" sz="2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Physiology of water stress in plants; </a:t>
            </a:r>
          </a:p>
          <a:p>
            <a:pPr algn="ctr"/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Effect of moisture stress at molecular,      cellular,</a:t>
            </a:r>
            <a:r>
              <a:rPr lang="en-IN" sz="2400" b="1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 and plant level.</a:t>
            </a:r>
            <a:endParaRPr lang="en-US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4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F0716-0D07-425E-B1EE-3213073A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IN" sz="32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9650F-C25E-24C9-8729-4FF5BEBB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7439" y="2195661"/>
            <a:ext cx="9998815" cy="424076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mineral nutrition?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the uptake, transport, and utilization of mineral nutrients by plants.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water stress?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condition in which plants do not have enough water to meet their metabolic needs.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physiology of water stress?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how plants respond to water stress at the molecular, cellular, organ, and plant levels.</a:t>
            </a:r>
          </a:p>
          <a:p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6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4718-1EF0-A943-2AF6-5E4FABEF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1" y="695437"/>
            <a:ext cx="6624736" cy="504056"/>
          </a:xfrm>
        </p:spPr>
        <p:txBody>
          <a:bodyPr/>
          <a:lstStyle/>
          <a:p>
            <a:r>
              <a:rPr lang="en-US" b="1" i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at the Molecular Level</a:t>
            </a:r>
            <a:endParaRPr lang="en-IN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8E7CB-9C5A-D4C4-392C-6CB22826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5431" y="2483693"/>
            <a:ext cx="6011000" cy="42005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triggers a range of molecular responses in plants.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Aquaporins, which are specialized water transport proteins, play a key role in regulating water movement across cellular membranes.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 water stress conditions, plants produce stress-responsive proteins such as dehydrins and late embryogenesis abundant (LEA) proteins, which help maintain cellular water potential and protect cellular structures.</a:t>
            </a:r>
          </a:p>
        </p:txBody>
      </p:sp>
      <p:pic>
        <p:nvPicPr>
          <p:cNvPr id="3" name="Picture 2" descr="Silicon Nanoparticle-Induced Regulation of Carbohydrate Metabolism,  Photosynthesis, and ROS Homeostasis in Solanum lycopersicum Subjected to  Salinity Stress | ACS Omega">
            <a:extLst>
              <a:ext uri="{FF2B5EF4-FFF2-40B4-BE49-F238E27FC236}">
                <a16:creationId xmlns:a16="http://schemas.microsoft.com/office/drawing/2014/main" id="{CB051070-884C-D875-F3F5-B5E92CD038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7" b="15173"/>
          <a:stretch/>
        </p:blipFill>
        <p:spPr bwMode="auto">
          <a:xfrm>
            <a:off x="8736111" y="2771725"/>
            <a:ext cx="4111023" cy="331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55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4718-1EF0-A943-2AF6-5E4FABEF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1" y="695437"/>
            <a:ext cx="6624736" cy="504056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at the Cellular Level</a:t>
            </a:r>
            <a:endParaRPr lang="en-IN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8E7CB-9C5A-D4C4-392C-6CB22826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43423" y="2555701"/>
            <a:ext cx="6011000" cy="42005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significantly affects cellular processes in plants.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Stomatal closure is a crucial response for water conservation during stress.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hormone abscisic acid (ABA) plays a key role in inducing stomatal closure in response to water stress.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ABA triggers signaling pathways that regulate ion channels and transporters, ultimately reducing water loss through transpiration.</a:t>
            </a:r>
          </a:p>
          <a:p>
            <a:pPr algn="just"/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Water Deficit - an overview | ScienceDirect Topics">
            <a:extLst>
              <a:ext uri="{FF2B5EF4-FFF2-40B4-BE49-F238E27FC236}">
                <a16:creationId xmlns:a16="http://schemas.microsoft.com/office/drawing/2014/main" id="{54B29039-5485-B950-25C2-7980673D7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11" y="2915741"/>
            <a:ext cx="3960440" cy="307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52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4718-1EF0-A943-2AF6-5E4FABEF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1" y="695437"/>
            <a:ext cx="6624736" cy="504056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at the Organ Level</a:t>
            </a:r>
            <a:endParaRPr lang="en-IN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8E7CB-9C5A-D4C4-392C-6CB22826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87439" y="2350555"/>
            <a:ext cx="6011000" cy="420052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impacts various plant organs.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Roots, responsible for water uptake, are particularly affected by water stress.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 stress conditions, plants may undergo root modifications such as increased root length, root hair density, and the development of aerenchyma, which enable them to adapt to limited water availability.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Leaves also experience significant changes, including reduced photosynthesis, leaf rolling, and wilting, as a result of water stress.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Leaf senescence and its regulation with phytohormones and essential  elements: An overview">
            <a:extLst>
              <a:ext uri="{FF2B5EF4-FFF2-40B4-BE49-F238E27FC236}">
                <a16:creationId xmlns:a16="http://schemas.microsoft.com/office/drawing/2014/main" id="{567D3936-D40E-D9A0-45D7-EB7EAAA2B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135" y="2686622"/>
            <a:ext cx="367240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49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4718-1EF0-A943-2AF6-5E4FABEF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1" y="695437"/>
            <a:ext cx="6624736" cy="504056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at the Plant Level</a:t>
            </a:r>
            <a:endParaRPr lang="en-IN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8E7CB-9C5A-D4C4-392C-6CB22826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03463" y="2243224"/>
            <a:ext cx="4752528" cy="420052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has far-reaching effects on overall plant growth and development.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Plants exhibit reduced growth rates and altered morphological features under water stress conditions.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Flowering, fruit development, and seed production can be compromised due to water stress.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Severe and prolonged water stress can lead to premature senescence and even plant death.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Water stress">
            <a:extLst>
              <a:ext uri="{FF2B5EF4-FFF2-40B4-BE49-F238E27FC236}">
                <a16:creationId xmlns:a16="http://schemas.microsoft.com/office/drawing/2014/main" id="{6E3874BE-0A45-2F23-32DA-AA10131CF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579" y="2915741"/>
            <a:ext cx="4752528" cy="352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52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4718-1EF0-A943-2AF6-5E4FABEF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1" y="695437"/>
            <a:ext cx="6624736" cy="504056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Mitigation Strategies</a:t>
            </a:r>
            <a:endParaRPr lang="en-IN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8E7CB-9C5A-D4C4-392C-6CB22826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31455" y="1547589"/>
            <a:ext cx="9871826" cy="42005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Several strategies can help mitigate the negative effects of water stress on plant physiology.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efficient irrigation techniques, such as drip irrigation or precision farming, can optimize water use efficiency.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plant growth regulators can enhance stress tolerance in plants.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Breeding programs focused on developing drought-tolerant crop varieties can contribute to combating the challenges posed by water stress</a:t>
            </a: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A review on drought stress in plants: Implications, mitigation and the role  of plant growth promoting rhizobacteria - ScienceDirect">
            <a:extLst>
              <a:ext uri="{FF2B5EF4-FFF2-40B4-BE49-F238E27FC236}">
                <a16:creationId xmlns:a16="http://schemas.microsoft.com/office/drawing/2014/main" id="{79FE3FE6-4307-192D-8ECF-7D66BC081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663" y="4552723"/>
            <a:ext cx="5184575" cy="28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86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6DD9-9664-0164-F05A-301B3E9B8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9567" y="1259558"/>
            <a:ext cx="6336988" cy="1257300"/>
          </a:xfrm>
        </p:spPr>
        <p:txBody>
          <a:bodyPr/>
          <a:lstStyle/>
          <a:p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9F652-9CE4-FCD8-8CD9-CA94BE820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3423" y="3275781"/>
            <a:ext cx="10143115" cy="30243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stress exerts significant physiological impacts on plants at the molecular, cellular, organ, and plant levels.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complex responses of plants to water stress is crucial for developing effective strategies to mitigate its negative effects.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implementing appropriate mitigation techniques and promoting research in this field, we can enhance crop productivity and promote sustainable agricultural practices in water-limited environments.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9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3A1AE5-9ED3-7B6E-4CFA-AA2108C730AE}"/>
              </a:ext>
            </a:extLst>
          </p:cNvPr>
          <p:cNvSpPr txBox="1"/>
          <p:nvPr/>
        </p:nvSpPr>
        <p:spPr>
          <a:xfrm>
            <a:off x="3335511" y="2555701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540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4367</TotalTime>
  <Words>525</Words>
  <Application>Microsoft Office PowerPoint</Application>
  <PresentationFormat>Custom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Theme1</vt:lpstr>
      <vt:lpstr>PowerPoint Presentation</vt:lpstr>
      <vt:lpstr>OVERVIEW</vt:lpstr>
      <vt:lpstr>Water Stress at the Molecular Level</vt:lpstr>
      <vt:lpstr>Water Stress at the Cellular Level</vt:lpstr>
      <vt:lpstr>Water Stress at the Organ Level</vt:lpstr>
      <vt:lpstr>Water Stress at the Plant Level</vt:lpstr>
      <vt:lpstr>Mitigation Strategies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Dell</cp:lastModifiedBy>
  <cp:revision>519</cp:revision>
  <cp:lastPrinted>2113-01-01T00:00:00Z</cp:lastPrinted>
  <dcterms:created xsi:type="dcterms:W3CDTF">2018-01-17T07:28:00Z</dcterms:created>
  <dcterms:modified xsi:type="dcterms:W3CDTF">2023-07-06T06:51:16Z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