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5" r:id="rId6"/>
    <p:sldId id="276" r:id="rId7"/>
    <p:sldId id="277" r:id="rId8"/>
    <p:sldId id="278" r:id="rId9"/>
    <p:sldId id="279" r:id="rId10"/>
    <p:sldId id="280"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ecoursesonline.iasri.res.in/mod/page/view.php?id=49237"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2062103"/>
          </a:xfrm>
          <a:prstGeom prst="rect">
            <a:avLst/>
          </a:prstGeom>
          <a:noFill/>
        </p:spPr>
        <p:txBody>
          <a:bodyPr wrap="square">
            <a:spAutoFit/>
          </a:bodyPr>
          <a:lstStyle/>
          <a:p>
            <a:pPr algn="ctr"/>
            <a:r>
              <a:rPr lang="en-US" altLang="en-US" sz="3200" b="1" dirty="0">
                <a:latin typeface="Times New Roman" panose="02020603050405020304" pitchFamily="18" charset="0"/>
                <a:cs typeface="Times New Roman" pitchFamily="18" charset="0"/>
              </a:rPr>
              <a:t>Lecture- 21</a:t>
            </a:r>
          </a:p>
          <a:p>
            <a:pPr algn="ctr"/>
            <a:r>
              <a:rPr lang="en-US" sz="3200" b="1" dirty="0">
                <a:solidFill>
                  <a:srgbClr val="000000"/>
                </a:solidFill>
                <a:effectLst/>
                <a:latin typeface="Times New Roman" panose="02020603050405020304" pitchFamily="18" charset="0"/>
                <a:ea typeface="SimSun" panose="02010600030101010101" pitchFamily="2" charset="-122"/>
              </a:rPr>
              <a:t>Transfer of technology: concept and models, capacity building of extension personnel</a:t>
            </a:r>
            <a:endParaRPr lang="en-US" altLang="en-US" sz="32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6F5AF5-0BFD-BD87-83D1-8C1089B78D6D}"/>
              </a:ext>
            </a:extLst>
          </p:cNvPr>
          <p:cNvSpPr txBox="1"/>
          <p:nvPr/>
        </p:nvSpPr>
        <p:spPr>
          <a:xfrm>
            <a:off x="1307690" y="2276660"/>
            <a:ext cx="9576620" cy="3366563"/>
          </a:xfrm>
          <a:prstGeom prst="rect">
            <a:avLst/>
          </a:prstGeom>
          <a:noFill/>
        </p:spPr>
        <p:txBody>
          <a:bodyPr wrap="square">
            <a:spAutoFit/>
          </a:bodyPr>
          <a:lstStyle/>
          <a:p>
            <a:pPr algn="just">
              <a:lnSpc>
                <a:spcPct val="150000"/>
              </a:lnSpc>
            </a:pPr>
            <a:r>
              <a:rPr lang="en-US" b="1" i="0" dirty="0">
                <a:effectLst/>
                <a:latin typeface="Times New Roman" panose="02020603050405020304" pitchFamily="18" charset="0"/>
                <a:cs typeface="Times New Roman" panose="02020603050405020304" pitchFamily="18" charset="0"/>
              </a:rPr>
              <a:t>10. Fosters Collaboration and Partnerships:</a:t>
            </a:r>
          </a:p>
          <a:p>
            <a:pPr algn="just">
              <a:lnSpc>
                <a:spcPct val="150000"/>
              </a:lnSpc>
            </a:pPr>
            <a:r>
              <a:rPr lang="en-US" b="0" i="0" dirty="0">
                <a:effectLst/>
                <a:latin typeface="Times New Roman" panose="02020603050405020304" pitchFamily="18" charset="0"/>
                <a:cs typeface="Times New Roman" panose="02020603050405020304" pitchFamily="18" charset="0"/>
              </a:rPr>
              <a:t>Capacity building can foster collaboration and partnerships among organizations and individuals. When they have a common understanding of issues, challenges, and opportunities, they are more likely to work together effectively and to achieve shared goals.</a:t>
            </a:r>
          </a:p>
          <a:p>
            <a:pPr algn="just">
              <a:lnSpc>
                <a:spcPct val="150000"/>
              </a:lnSpc>
            </a:pPr>
            <a:r>
              <a:rPr lang="en-US" b="1" i="0" dirty="0">
                <a:effectLst/>
                <a:latin typeface="Times New Roman" panose="02020603050405020304" pitchFamily="18" charset="0"/>
                <a:cs typeface="Times New Roman" panose="02020603050405020304" pitchFamily="18" charset="0"/>
              </a:rPr>
              <a:t>11. Promotes Diversity and Inclusion:</a:t>
            </a:r>
          </a:p>
          <a:p>
            <a:pPr algn="just">
              <a:lnSpc>
                <a:spcPct val="150000"/>
              </a:lnSpc>
            </a:pPr>
            <a:r>
              <a:rPr lang="en-US" b="0" i="0" dirty="0">
                <a:effectLst/>
                <a:latin typeface="Times New Roman" panose="02020603050405020304" pitchFamily="18" charset="0"/>
                <a:cs typeface="Times New Roman" panose="02020603050405020304" pitchFamily="18" charset="0"/>
              </a:rPr>
              <a:t>Capacity building can promote diversity and inclusion within organizations and communities. When individuals and organizations have the skills and knowledge to appreciate and value diversity, they are more likely to create inclusive environments that promote innovation and creativity.</a:t>
            </a:r>
          </a:p>
        </p:txBody>
      </p:sp>
    </p:spTree>
    <p:extLst>
      <p:ext uri="{BB962C8B-B14F-4D97-AF65-F5344CB8AC3E}">
        <p14:creationId xmlns:p14="http://schemas.microsoft.com/office/powerpoint/2010/main" val="344477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308110-CD4C-834A-BBD2-C484EADC0306}"/>
              </a:ext>
            </a:extLst>
          </p:cNvPr>
          <p:cNvSpPr txBox="1"/>
          <p:nvPr/>
        </p:nvSpPr>
        <p:spPr>
          <a:xfrm>
            <a:off x="1160206" y="2010807"/>
            <a:ext cx="9871587" cy="3782061"/>
          </a:xfrm>
          <a:prstGeom prst="rect">
            <a:avLst/>
          </a:prstGeom>
          <a:noFill/>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1" i="0" u="none" strike="noStrike" cap="none" normalizeH="0" baseline="0" dirty="0">
                <a:ln>
                  <a:noFill/>
                </a:ln>
                <a:effectLst/>
                <a:latin typeface="Times New Roman" panose="02020603050405020304" pitchFamily="18" charset="0"/>
                <a:cs typeface="Times New Roman" panose="02020603050405020304" pitchFamily="18" charset="0"/>
              </a:rPr>
              <a:t>12. Improves Accountability and Transparency:</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0" i="0" u="none" strike="noStrike" cap="none" normalizeH="0" baseline="0" dirty="0">
                <a:ln>
                  <a:noFill/>
                </a:ln>
                <a:effectLst/>
                <a:latin typeface="Times New Roman" panose="02020603050405020304" pitchFamily="18" charset="0"/>
                <a:cs typeface="Times New Roman" panose="02020603050405020304" pitchFamily="18" charset="0"/>
              </a:rPr>
              <a:t>Capacity building can improve accountability and transparency within organizations and communities. When individuals and organizations have the skills and knowledge to monitor and evaluate their performance, they are better able to identify areas for improvement and to communicate their successes and challenges to stakeholders.</a:t>
            </a:r>
            <a:endParaRPr kumimoji="0" lang="en-US" altLang="en-US" sz="1800" b="1"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1" i="0" u="none" strike="noStrike" cap="none" normalizeH="0" baseline="0" dirty="0">
                <a:ln>
                  <a:noFill/>
                </a:ln>
                <a:effectLst/>
                <a:latin typeface="Times New Roman" panose="02020603050405020304" pitchFamily="18" charset="0"/>
                <a:cs typeface="Times New Roman" panose="02020603050405020304" pitchFamily="18" charset="0"/>
              </a:rPr>
              <a:t>13. Supports Sustainability:</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0" i="0" u="none" strike="noStrike" cap="none" normalizeH="0" baseline="0" dirty="0">
                <a:ln>
                  <a:noFill/>
                </a:ln>
                <a:effectLst/>
                <a:latin typeface="Times New Roman" panose="02020603050405020304" pitchFamily="18" charset="0"/>
                <a:cs typeface="Times New Roman" panose="02020603050405020304" pitchFamily="18" charset="0"/>
              </a:rPr>
              <a:t>Capacity building can support sustainability efforts. When individuals and organizations have the skills and knowledge to manage their resources effectively, they are better able to promote environmental, social, and economic sustainability.</a:t>
            </a:r>
            <a:endParaRPr kumimoji="0" lang="en-US" altLang="en-US" sz="28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94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8A057-94AB-0DA2-6B9B-E8E6C84B5CE8}"/>
              </a:ext>
            </a:extLst>
          </p:cNvPr>
          <p:cNvSpPr txBox="1"/>
          <p:nvPr/>
        </p:nvSpPr>
        <p:spPr>
          <a:xfrm>
            <a:off x="1022555" y="2123769"/>
            <a:ext cx="9822426" cy="3782061"/>
          </a:xfrm>
          <a:prstGeom prst="rect">
            <a:avLst/>
          </a:prstGeom>
          <a:noFill/>
        </p:spPr>
        <p:txBody>
          <a:bodyPr wrap="square">
            <a:spAutoFit/>
          </a:bodyPr>
          <a:lstStyle/>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Technologies are generated for their </a:t>
            </a:r>
            <a:r>
              <a:rPr lang="en-US" b="0" i="0" u="none" strike="noStrike" dirty="0">
                <a:solidFill>
                  <a:srgbClr val="000000"/>
                </a:solidFill>
                <a:effectLst/>
                <a:latin typeface="Times New Roman" panose="02020603050405020304" pitchFamily="18" charset="0"/>
                <a:cs typeface="Times New Roman" panose="02020603050405020304" pitchFamily="18" charset="0"/>
              </a:rPr>
              <a:t>application</a:t>
            </a:r>
            <a:r>
              <a:rPr lang="en-US" b="0" i="0" dirty="0">
                <a:solidFill>
                  <a:srgbClr val="000000"/>
                </a:solidFill>
                <a:effectLst/>
                <a:latin typeface="Times New Roman" panose="02020603050405020304" pitchFamily="18" charset="0"/>
                <a:cs typeface="Times New Roman" panose="02020603050405020304" pitchFamily="18" charset="0"/>
              </a:rPr>
              <a:t> in the appropriate field. This involves transfer of technology (</a:t>
            </a:r>
            <a:r>
              <a:rPr lang="en-US" b="0" i="0" dirty="0" err="1">
                <a:solidFill>
                  <a:srgbClr val="000000"/>
                </a:solidFill>
                <a:effectLst/>
                <a:latin typeface="Times New Roman" panose="02020603050405020304" pitchFamily="18" charset="0"/>
                <a:cs typeface="Times New Roman" panose="02020603050405020304" pitchFamily="18" charset="0"/>
              </a:rPr>
              <a:t>ToT</a:t>
            </a:r>
            <a:r>
              <a:rPr lang="en-US" b="0" i="0" dirty="0">
                <a:solidFill>
                  <a:srgbClr val="000000"/>
                </a:solidFill>
                <a:effectLst/>
                <a:latin typeface="Times New Roman" panose="02020603050405020304" pitchFamily="18" charset="0"/>
                <a:cs typeface="Times New Roman" panose="02020603050405020304" pitchFamily="18" charset="0"/>
              </a:rPr>
              <a:t>) which is one of the important functions of extension service. Transfer of technology is needed for improving the production potential and productivity in farming.</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The components of technology transfer are enlisted as under: </a:t>
            </a:r>
          </a:p>
          <a:p>
            <a:pPr marL="400050" indent="-400050" algn="just">
              <a:lnSpc>
                <a:spcPct val="150000"/>
              </a:lnSpc>
              <a:buAutoNum type="romanLcParenR"/>
            </a:pPr>
            <a:r>
              <a:rPr lang="en-US" b="0" i="0" dirty="0">
                <a:solidFill>
                  <a:srgbClr val="000000"/>
                </a:solidFill>
                <a:effectLst/>
                <a:latin typeface="Times New Roman" panose="02020603050405020304" pitchFamily="18" charset="0"/>
                <a:cs typeface="Times New Roman" panose="02020603050405020304" pitchFamily="18" charset="0"/>
              </a:rPr>
              <a:t>Science or scientific know-how, </a:t>
            </a:r>
          </a:p>
          <a:p>
            <a:pPr marL="400050" indent="-400050" algn="just">
              <a:lnSpc>
                <a:spcPct val="150000"/>
              </a:lnSpc>
              <a:buAutoNum type="romanLcParenR"/>
            </a:pPr>
            <a:r>
              <a:rPr lang="en-US" b="0" i="0" dirty="0">
                <a:solidFill>
                  <a:srgbClr val="000000"/>
                </a:solidFill>
                <a:effectLst/>
                <a:latin typeface="Times New Roman" panose="02020603050405020304" pitchFamily="18" charset="0"/>
                <a:cs typeface="Times New Roman" panose="02020603050405020304" pitchFamily="18" charset="0"/>
              </a:rPr>
              <a:t>Dissemination, </a:t>
            </a:r>
          </a:p>
          <a:p>
            <a:pPr marL="400050" indent="-400050" algn="just">
              <a:lnSpc>
                <a:spcPct val="150000"/>
              </a:lnSpc>
              <a:buAutoNum type="romanLcParenR"/>
            </a:pPr>
            <a:r>
              <a:rPr lang="en-US" b="0" i="0" u="none" strike="noStrike" dirty="0">
                <a:solidFill>
                  <a:srgbClr val="000000"/>
                </a:solidFill>
                <a:effectLst/>
                <a:latin typeface="Times New Roman" panose="02020603050405020304" pitchFamily="18" charset="0"/>
                <a:cs typeface="Times New Roman" panose="02020603050405020304" pitchFamily="18" charset="0"/>
              </a:rPr>
              <a:t>Application</a:t>
            </a:r>
            <a:r>
              <a:rPr lang="en-US" b="0" i="0" dirty="0">
                <a:solidFill>
                  <a:srgbClr val="000000"/>
                </a:solidFill>
                <a:effectLst/>
                <a:latin typeface="Times New Roman" panose="02020603050405020304" pitchFamily="18" charset="0"/>
                <a:cs typeface="Times New Roman" panose="02020603050405020304" pitchFamily="18" charset="0"/>
              </a:rPr>
              <a:t> or utilization, </a:t>
            </a:r>
          </a:p>
          <a:p>
            <a:pPr marL="400050" indent="-400050" algn="just">
              <a:lnSpc>
                <a:spcPct val="150000"/>
              </a:lnSpc>
              <a:buAutoNum type="romanLcParenR"/>
            </a:pPr>
            <a:r>
              <a:rPr lang="en-US" b="0" i="0" dirty="0">
                <a:solidFill>
                  <a:srgbClr val="000000"/>
                </a:solidFill>
                <a:effectLst/>
                <a:latin typeface="Times New Roman" panose="02020603050405020304" pitchFamily="18" charset="0"/>
                <a:cs typeface="Times New Roman" panose="02020603050405020304" pitchFamily="18" charset="0"/>
              </a:rPr>
              <a:t>Adoption and </a:t>
            </a:r>
          </a:p>
          <a:p>
            <a:pPr marL="400050" indent="-400050" algn="just">
              <a:lnSpc>
                <a:spcPct val="150000"/>
              </a:lnSpc>
              <a:buAutoNum type="romanLcParenR"/>
            </a:pPr>
            <a:r>
              <a:rPr lang="en-US" b="0" i="0" dirty="0">
                <a:solidFill>
                  <a:srgbClr val="000000"/>
                </a:solidFill>
                <a:effectLst/>
                <a:latin typeface="Times New Roman" panose="02020603050405020304" pitchFamily="18" charset="0"/>
                <a:cs typeface="Times New Roman" panose="02020603050405020304" pitchFamily="18" charset="0"/>
              </a:rPr>
              <a:t>Improved production.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19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26CB93-AB58-131B-DEDE-4739722B50D5}"/>
              </a:ext>
            </a:extLst>
          </p:cNvPr>
          <p:cNvSpPr txBox="1"/>
          <p:nvPr/>
        </p:nvSpPr>
        <p:spPr>
          <a:xfrm>
            <a:off x="761999" y="1577845"/>
            <a:ext cx="10668001" cy="4613058"/>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Top-down-model (Conventional model)</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0" i="1" dirty="0">
                <a:solidFill>
                  <a:srgbClr val="000000"/>
                </a:solidFill>
                <a:effectLst/>
                <a:latin typeface="Times New Roman" panose="02020603050405020304" pitchFamily="18" charset="0"/>
                <a:cs typeface="Times New Roman" panose="02020603050405020304" pitchFamily="18" charset="0"/>
              </a:rPr>
              <a:t>Salient features</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Farmers act as passive recipients of technologies</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No contact between farmers and scientists</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Extension plays the role to persuade the farmers to adopt new technologies</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In this model, the client’s views and problems are not given due importance which is an inherent problem of this model.</a:t>
            </a:r>
          </a:p>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Feedback model</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0" i="1" dirty="0">
                <a:solidFill>
                  <a:srgbClr val="000000"/>
                </a:solidFill>
                <a:effectLst/>
                <a:latin typeface="Times New Roman" panose="02020603050405020304" pitchFamily="18" charset="0"/>
                <a:cs typeface="Times New Roman" panose="02020603050405020304" pitchFamily="18" charset="0"/>
              </a:rPr>
              <a:t>Salient features</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Research values identification of target group and its problems.</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Close interaction between research and extension systems.</a:t>
            </a:r>
          </a:p>
        </p:txBody>
      </p:sp>
    </p:spTree>
    <p:extLst>
      <p:ext uri="{BB962C8B-B14F-4D97-AF65-F5344CB8AC3E}">
        <p14:creationId xmlns:p14="http://schemas.microsoft.com/office/powerpoint/2010/main" val="286107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92FC8E-B97C-2A94-4636-E5C4864F1FCB}"/>
              </a:ext>
            </a:extLst>
          </p:cNvPr>
          <p:cNvSpPr txBox="1"/>
          <p:nvPr/>
        </p:nvSpPr>
        <p:spPr>
          <a:xfrm>
            <a:off x="871384" y="2227499"/>
            <a:ext cx="10449232" cy="3366563"/>
          </a:xfrm>
          <a:prstGeom prst="rect">
            <a:avLst/>
          </a:prstGeom>
          <a:noFill/>
        </p:spPr>
        <p:txBody>
          <a:bodyPr wrap="square">
            <a:spAutoFit/>
          </a:bodyPr>
          <a:lstStyle/>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Research is carried out both at research farms and farmers’ fields</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Researchers include extension </a:t>
            </a:r>
            <a:r>
              <a:rPr lang="en-US" b="0" i="0" dirty="0" err="1">
                <a:solidFill>
                  <a:srgbClr val="000000"/>
                </a:solidFill>
                <a:effectLst/>
                <a:latin typeface="Times New Roman" panose="02020603050405020304" pitchFamily="18" charset="0"/>
                <a:cs typeface="Times New Roman" panose="02020603050405020304" pitchFamily="18" charset="0"/>
              </a:rPr>
              <a:t>personnnel</a:t>
            </a:r>
            <a:r>
              <a:rPr lang="en-US" b="0" i="0" dirty="0">
                <a:solidFill>
                  <a:srgbClr val="000000"/>
                </a:solidFill>
                <a:effectLst/>
                <a:latin typeface="Times New Roman" panose="02020603050405020304" pitchFamily="18" charset="0"/>
                <a:cs typeface="Times New Roman" panose="02020603050405020304" pitchFamily="18" charset="0"/>
              </a:rPr>
              <a:t> and social scientists to have a holistic understanding of farmers’ problems.</a:t>
            </a:r>
          </a:p>
          <a:p>
            <a:pPr algn="just">
              <a:lnSpc>
                <a:spcPct val="150000"/>
              </a:lnSpc>
            </a:pPr>
            <a:endParaRPr lang="en-US" b="1"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Farmer- back to- farmer model (Farmer participatory model)</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An alternative to the two </a:t>
            </a:r>
            <a:r>
              <a:rPr lang="en-US" b="0" i="0" u="none" strike="noStrike" dirty="0">
                <a:solidFill>
                  <a:srgbClr val="000000"/>
                </a:solidFill>
                <a:effectLst/>
                <a:latin typeface="Times New Roman" panose="02020603050405020304" pitchFamily="18" charset="0"/>
                <a:cs typeface="Times New Roman" panose="02020603050405020304" pitchFamily="18" charset="0"/>
                <a:hlinkClick r:id="rId2" tooltip="Models"/>
              </a:rPr>
              <a:t>models</a:t>
            </a:r>
            <a:r>
              <a:rPr lang="en-US" b="0" i="0" dirty="0">
                <a:solidFill>
                  <a:srgbClr val="000000"/>
                </a:solidFill>
                <a:effectLst/>
                <a:latin typeface="Times New Roman" panose="02020603050405020304" pitchFamily="18" charset="0"/>
                <a:cs typeface="Times New Roman" panose="02020603050405020304" pitchFamily="18" charset="0"/>
              </a:rPr>
              <a:t> discussed earlier.</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Here the underlying assumption is that research must begin and end with the farmer.</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The farmers must be incorporated as fully active members of the problem solving team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28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6890CE-3C1E-DFA5-2543-EE5D9606E489}"/>
              </a:ext>
            </a:extLst>
          </p:cNvPr>
          <p:cNvSpPr txBox="1"/>
          <p:nvPr/>
        </p:nvSpPr>
        <p:spPr>
          <a:xfrm>
            <a:off x="698089" y="2113936"/>
            <a:ext cx="10785987" cy="2120068"/>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Capacity building </a:t>
            </a:r>
          </a:p>
          <a:p>
            <a:pPr algn="just">
              <a:lnSpc>
                <a:spcPct val="150000"/>
              </a:lnSpc>
            </a:pPr>
            <a:r>
              <a:rPr lang="en-US" b="0" i="0" dirty="0">
                <a:effectLst/>
                <a:latin typeface="Times New Roman" panose="02020603050405020304" pitchFamily="18" charset="0"/>
                <a:cs typeface="Times New Roman" panose="02020603050405020304" pitchFamily="18" charset="0"/>
              </a:rPr>
              <a:t>Capacity Building can be defined as "activities which strengthen the knowledge, abilities, skills and </a:t>
            </a:r>
            <a:r>
              <a:rPr lang="en-US" b="0" i="0" dirty="0" err="1">
                <a:effectLst/>
                <a:latin typeface="Times New Roman" panose="02020603050405020304" pitchFamily="18" charset="0"/>
                <a:cs typeface="Times New Roman" panose="02020603050405020304" pitchFamily="18" charset="0"/>
              </a:rPr>
              <a:t>behaviour</a:t>
            </a:r>
            <a:r>
              <a:rPr lang="en-US" b="0" i="0" dirty="0">
                <a:effectLst/>
                <a:latin typeface="Times New Roman" panose="02020603050405020304" pitchFamily="18" charset="0"/>
                <a:cs typeface="Times New Roman" panose="02020603050405020304" pitchFamily="18" charset="0"/>
              </a:rPr>
              <a:t> of individuals and improve institutional structures and processes such that the organization can efficiently meet its mission and goals in a sustainable way.</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435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A0F072-42C5-1047-2B12-E87E97C329EA}"/>
              </a:ext>
            </a:extLst>
          </p:cNvPr>
          <p:cNvSpPr txBox="1"/>
          <p:nvPr/>
        </p:nvSpPr>
        <p:spPr>
          <a:xfrm>
            <a:off x="835742" y="2050136"/>
            <a:ext cx="10668000" cy="3782061"/>
          </a:xfrm>
          <a:prstGeom prst="rect">
            <a:avLst/>
          </a:prstGeom>
          <a:noFill/>
        </p:spPr>
        <p:txBody>
          <a:bodyPr wrap="square">
            <a:spAutoFit/>
          </a:bodyPr>
          <a:lstStyle/>
          <a:p>
            <a:pPr algn="just" rtl="0">
              <a:lnSpc>
                <a:spcPct val="150000"/>
              </a:lnSpc>
            </a:pPr>
            <a:r>
              <a:rPr lang="en-US" b="1" dirty="0">
                <a:latin typeface="Times New Roman" panose="02020603050405020304" pitchFamily="18" charset="0"/>
                <a:cs typeface="Times New Roman" panose="02020603050405020304" pitchFamily="18" charset="0"/>
              </a:rPr>
              <a:t>Why capacity development is important?</a:t>
            </a:r>
          </a:p>
          <a:p>
            <a:pPr algn="just" rtl="0">
              <a:lnSpc>
                <a:spcPct val="150000"/>
              </a:lnSpc>
            </a:pPr>
            <a:r>
              <a:rPr lang="en-US" b="1" i="0" dirty="0">
                <a:effectLst/>
                <a:latin typeface="Times New Roman" panose="02020603050405020304" pitchFamily="18" charset="0"/>
                <a:cs typeface="Times New Roman" panose="02020603050405020304" pitchFamily="18" charset="0"/>
              </a:rPr>
              <a:t>1. Enhances Organizational and Individual Performance:</a:t>
            </a:r>
          </a:p>
          <a:p>
            <a:pPr algn="just" rtl="0">
              <a:lnSpc>
                <a:spcPct val="150000"/>
              </a:lnSpc>
            </a:pPr>
            <a:r>
              <a:rPr lang="en-US" b="0" i="0" dirty="0">
                <a:effectLst/>
                <a:latin typeface="Times New Roman" panose="02020603050405020304" pitchFamily="18" charset="0"/>
                <a:cs typeface="Times New Roman" panose="02020603050405020304" pitchFamily="18" charset="0"/>
              </a:rPr>
              <a:t>Capacity building is essential for organizations and individuals to enhance their performance. It helps organizations to develop skills, knowledge, and abilities to better manage their resources, improve communication, and increase productivity. It also helps individuals to improve their skills and knowledge, which can lead to personal growth and development, better job opportunities, and career advancement.</a:t>
            </a:r>
          </a:p>
          <a:p>
            <a:pPr algn="just" rtl="0">
              <a:lnSpc>
                <a:spcPct val="150000"/>
              </a:lnSpc>
            </a:pPr>
            <a:r>
              <a:rPr lang="en-US" b="1" i="0" dirty="0">
                <a:effectLst/>
                <a:latin typeface="Times New Roman" panose="02020603050405020304" pitchFamily="18" charset="0"/>
                <a:cs typeface="Times New Roman" panose="02020603050405020304" pitchFamily="18" charset="0"/>
              </a:rPr>
              <a:t>2. Increases Efficiency and Effectiveness:</a:t>
            </a:r>
          </a:p>
          <a:p>
            <a:pPr algn="just" rtl="0">
              <a:lnSpc>
                <a:spcPct val="150000"/>
              </a:lnSpc>
            </a:pPr>
            <a:r>
              <a:rPr lang="en-US" b="0" i="0" dirty="0">
                <a:effectLst/>
                <a:latin typeface="Times New Roman" panose="02020603050405020304" pitchFamily="18" charset="0"/>
                <a:cs typeface="Times New Roman" panose="02020603050405020304" pitchFamily="18" charset="0"/>
              </a:rPr>
              <a:t>Capacity building can increase the efficiency and effectiveness of organizations and individuals. It helps them to identify their strengths and weaknesses and develop strategies to </a:t>
            </a:r>
          </a:p>
        </p:txBody>
      </p:sp>
    </p:spTree>
    <p:extLst>
      <p:ext uri="{BB962C8B-B14F-4D97-AF65-F5344CB8AC3E}">
        <p14:creationId xmlns:p14="http://schemas.microsoft.com/office/powerpoint/2010/main" val="142509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BBC420-78D1-EF8E-13B5-A867AA4B7D52}"/>
              </a:ext>
            </a:extLst>
          </p:cNvPr>
          <p:cNvSpPr txBox="1"/>
          <p:nvPr/>
        </p:nvSpPr>
        <p:spPr>
          <a:xfrm>
            <a:off x="604684" y="2019792"/>
            <a:ext cx="10982632" cy="3366563"/>
          </a:xfrm>
          <a:prstGeom prst="rect">
            <a:avLst/>
          </a:prstGeom>
          <a:noFill/>
        </p:spPr>
        <p:txBody>
          <a:bodyPr wrap="square">
            <a:spAutoFit/>
          </a:bodyPr>
          <a:lstStyle/>
          <a:p>
            <a:pPr algn="just" rtl="0">
              <a:lnSpc>
                <a:spcPct val="150000"/>
              </a:lnSpc>
            </a:pPr>
            <a:r>
              <a:rPr lang="en-US" b="1" i="0" dirty="0">
                <a:effectLst/>
                <a:latin typeface="Times New Roman" panose="02020603050405020304" pitchFamily="18" charset="0"/>
                <a:cs typeface="Times New Roman" panose="02020603050405020304" pitchFamily="18" charset="0"/>
              </a:rPr>
              <a:t>3. Promotes Innovation and Creativity:</a:t>
            </a:r>
          </a:p>
          <a:p>
            <a:pPr algn="just" rtl="0">
              <a:lnSpc>
                <a:spcPct val="150000"/>
              </a:lnSpc>
            </a:pPr>
            <a:r>
              <a:rPr lang="en-US" b="0" i="0" dirty="0">
                <a:effectLst/>
                <a:latin typeface="Times New Roman" panose="02020603050405020304" pitchFamily="18" charset="0"/>
                <a:cs typeface="Times New Roman" panose="02020603050405020304" pitchFamily="18" charset="0"/>
              </a:rPr>
              <a:t>Capacity building can promote innovation and creativity. It encourages organizations and individuals to think outside the box and come up with new ideas and solutions to challenges. This can lead to improved services, products, and processes, which can benefit the organization and the wider community.</a:t>
            </a:r>
          </a:p>
          <a:p>
            <a:pPr algn="just" rtl="0">
              <a:lnSpc>
                <a:spcPct val="150000"/>
              </a:lnSpc>
            </a:pPr>
            <a:r>
              <a:rPr lang="en-US" b="1" i="0" dirty="0">
                <a:effectLst/>
                <a:latin typeface="Times New Roman" panose="02020603050405020304" pitchFamily="18" charset="0"/>
                <a:cs typeface="Times New Roman" panose="02020603050405020304" pitchFamily="18" charset="0"/>
              </a:rPr>
              <a:t>4. Empowers Communities:</a:t>
            </a:r>
          </a:p>
          <a:p>
            <a:pPr algn="just" rtl="0">
              <a:lnSpc>
                <a:spcPct val="150000"/>
              </a:lnSpc>
            </a:pPr>
            <a:r>
              <a:rPr lang="en-US" b="0" i="0" dirty="0">
                <a:effectLst/>
                <a:latin typeface="Times New Roman" panose="02020603050405020304" pitchFamily="18" charset="0"/>
                <a:cs typeface="Times New Roman" panose="02020603050405020304" pitchFamily="18" charset="0"/>
              </a:rPr>
              <a:t>Capacity building can empower communities to take control of their own development. It helps them to identify their needs and priorities, develop strategies to address them, and build their skills and knowledge to implement those strategies effectively. This can lead to increased self-reliance and sustainability.</a:t>
            </a:r>
          </a:p>
        </p:txBody>
      </p:sp>
    </p:spTree>
    <p:extLst>
      <p:ext uri="{BB962C8B-B14F-4D97-AF65-F5344CB8AC3E}">
        <p14:creationId xmlns:p14="http://schemas.microsoft.com/office/powerpoint/2010/main" val="162495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B3831B-C475-B172-5800-D468E92419C2}"/>
              </a:ext>
            </a:extLst>
          </p:cNvPr>
          <p:cNvSpPr txBox="1"/>
          <p:nvPr/>
        </p:nvSpPr>
        <p:spPr>
          <a:xfrm>
            <a:off x="619430" y="2168505"/>
            <a:ext cx="10776156" cy="3406385"/>
          </a:xfrm>
          <a:prstGeom prst="rect">
            <a:avLst/>
          </a:prstGeom>
          <a:noFill/>
        </p:spPr>
        <p:txBody>
          <a:bodyPr wrap="square">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1" i="0" u="none" strike="noStrike" cap="none" normalizeH="0" baseline="0" dirty="0">
                <a:ln>
                  <a:noFill/>
                </a:ln>
                <a:effectLst/>
                <a:latin typeface="Times New Roman" panose="02020603050405020304" pitchFamily="18" charset="0"/>
                <a:cs typeface="Times New Roman" panose="02020603050405020304" pitchFamily="18" charset="0"/>
              </a:rPr>
              <a:t>5. Facilitates Knowledge Transfer:</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0" i="0" u="none" strike="noStrike" cap="none" normalizeH="0" baseline="0" dirty="0">
                <a:ln>
                  <a:noFill/>
                </a:ln>
                <a:effectLst/>
                <a:latin typeface="Times New Roman" panose="02020603050405020304" pitchFamily="18" charset="0"/>
                <a:cs typeface="Times New Roman" panose="02020603050405020304" pitchFamily="18" charset="0"/>
              </a:rPr>
              <a:t>Capacity building can facilitate knowledge transfer from one organization or individual to another. It helps to share best practices, lessons learned, and innovative ideas. This can lead to improved collaboration and partnerships, and ultimately, better outcomes.</a:t>
            </a:r>
            <a:endParaRPr kumimoji="0" lang="en-US" altLang="en-US" sz="1800" b="1"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1" i="0" u="none" strike="noStrike" cap="none" normalizeH="0" baseline="0" dirty="0">
                <a:ln>
                  <a:noFill/>
                </a:ln>
                <a:effectLst/>
                <a:latin typeface="Times New Roman" panose="02020603050405020304" pitchFamily="18" charset="0"/>
                <a:cs typeface="Times New Roman" panose="02020603050405020304" pitchFamily="18" charset="0"/>
              </a:rPr>
              <a:t>6. Strengthens Resilience:</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altLang="en-US" sz="1800" b="0" i="0" u="none" strike="noStrike" cap="none" normalizeH="0" baseline="0" dirty="0">
                <a:ln>
                  <a:noFill/>
                </a:ln>
                <a:effectLst/>
                <a:latin typeface="Times New Roman" panose="02020603050405020304" pitchFamily="18" charset="0"/>
                <a:cs typeface="Times New Roman" panose="02020603050405020304" pitchFamily="18" charset="0"/>
              </a:rPr>
              <a:t>Capacity building can strengthen the resilience of organizations and communities. It helps them to adapt to changing circumstances and to respond effectively to emergencies or crises. This can help to reduce the impact of disasters and other disruptions and to promote recovery and rebuilding.</a:t>
            </a:r>
            <a:endParaRPr kumimoji="0" lang="en-US" altLang="en-US" sz="2800" b="0" i="0" u="none" strike="noStrike" cap="none" normalizeH="0" baseline="0" dirty="0">
              <a:ln>
                <a:noFill/>
              </a:ln>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70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4A1BA8-BAD7-100C-165F-3C8FDABAD7AF}"/>
              </a:ext>
            </a:extLst>
          </p:cNvPr>
          <p:cNvSpPr txBox="1"/>
          <p:nvPr/>
        </p:nvSpPr>
        <p:spPr>
          <a:xfrm>
            <a:off x="334296" y="1326446"/>
            <a:ext cx="11523407" cy="5028556"/>
          </a:xfrm>
          <a:prstGeom prst="rect">
            <a:avLst/>
          </a:prstGeom>
          <a:noFill/>
        </p:spPr>
        <p:txBody>
          <a:bodyPr wrap="square">
            <a:spAutoFit/>
          </a:bodyPr>
          <a:lstStyle/>
          <a:p>
            <a:pPr algn="just" rtl="0">
              <a:lnSpc>
                <a:spcPct val="150000"/>
              </a:lnSpc>
            </a:pPr>
            <a:r>
              <a:rPr lang="en-US" b="1" i="0" dirty="0">
                <a:effectLst/>
                <a:latin typeface="Times New Roman" panose="02020603050405020304" pitchFamily="18" charset="0"/>
                <a:cs typeface="Times New Roman" panose="02020603050405020304" pitchFamily="18" charset="0"/>
              </a:rPr>
              <a:t>7. Builds Trust and Credibility:</a:t>
            </a:r>
            <a:endParaRPr lang="en-US" b="0" i="0" dirty="0">
              <a:effectLst/>
              <a:latin typeface="Times New Roman" panose="02020603050405020304" pitchFamily="18" charset="0"/>
              <a:cs typeface="Times New Roman" panose="02020603050405020304" pitchFamily="18" charset="0"/>
            </a:endParaRPr>
          </a:p>
          <a:p>
            <a:pPr algn="just">
              <a:lnSpc>
                <a:spcPct val="150000"/>
              </a:lnSpc>
            </a:pPr>
            <a:r>
              <a:rPr lang="en-US" b="0" i="0" dirty="0">
                <a:effectLst/>
                <a:latin typeface="Times New Roman" panose="02020603050405020304" pitchFamily="18" charset="0"/>
                <a:cs typeface="Times New Roman" panose="02020603050405020304" pitchFamily="18" charset="0"/>
              </a:rPr>
              <a:t>Capacity building can help to build trust and credibility among stakeholders. When organizations and individuals have the skills, knowledge, and abilities to carry out their work effectively, they are more likely to be trusted and respected by their peers, customers, and partners.</a:t>
            </a:r>
          </a:p>
          <a:p>
            <a:pPr algn="just">
              <a:lnSpc>
                <a:spcPct val="150000"/>
              </a:lnSpc>
            </a:pPr>
            <a:r>
              <a:rPr lang="en-US" b="1" i="0" dirty="0">
                <a:effectLst/>
                <a:latin typeface="Times New Roman" panose="02020603050405020304" pitchFamily="18" charset="0"/>
                <a:cs typeface="Times New Roman" panose="02020603050405020304" pitchFamily="18" charset="0"/>
              </a:rPr>
              <a:t>8. Enables Strategic Planning:</a:t>
            </a:r>
          </a:p>
          <a:p>
            <a:pPr algn="just">
              <a:lnSpc>
                <a:spcPct val="150000"/>
              </a:lnSpc>
            </a:pPr>
            <a:r>
              <a:rPr lang="en-US" b="0" i="0" dirty="0">
                <a:effectLst/>
                <a:latin typeface="Times New Roman" panose="02020603050405020304" pitchFamily="18" charset="0"/>
                <a:cs typeface="Times New Roman" panose="02020603050405020304" pitchFamily="18" charset="0"/>
              </a:rPr>
              <a:t>Capacity building can enable organizations and individuals to carry out strategic planning effectively. With the right skills and knowledge, they can identify opportunities, set goals, and develop strategies to achieve them. This can help to ensure that resources are used effectively and efficiently.</a:t>
            </a:r>
          </a:p>
          <a:p>
            <a:pPr algn="just">
              <a:lnSpc>
                <a:spcPct val="150000"/>
              </a:lnSpc>
            </a:pPr>
            <a:r>
              <a:rPr lang="en-US" b="1" i="0" dirty="0">
                <a:effectLst/>
                <a:latin typeface="Times New Roman" panose="02020603050405020304" pitchFamily="18" charset="0"/>
                <a:cs typeface="Times New Roman" panose="02020603050405020304" pitchFamily="18" charset="0"/>
              </a:rPr>
              <a:t>9. Supports Change Management:</a:t>
            </a:r>
          </a:p>
          <a:p>
            <a:pPr algn="just">
              <a:lnSpc>
                <a:spcPct val="150000"/>
              </a:lnSpc>
            </a:pPr>
            <a:r>
              <a:rPr lang="en-US" b="0" i="0" dirty="0">
                <a:effectLst/>
                <a:latin typeface="Times New Roman" panose="02020603050405020304" pitchFamily="18" charset="0"/>
                <a:cs typeface="Times New Roman" panose="02020603050405020304" pitchFamily="18" charset="0"/>
              </a:rPr>
              <a:t>Capacity building can support change management efforts. When organizations and individuals are equipped with the skills and knowledge to manage change effectively, they are better able to adapt to new circumstances and to implement new strategies and initiatives.</a:t>
            </a:r>
          </a:p>
        </p:txBody>
      </p:sp>
    </p:spTree>
    <p:extLst>
      <p:ext uri="{BB962C8B-B14F-4D97-AF65-F5344CB8AC3E}">
        <p14:creationId xmlns:p14="http://schemas.microsoft.com/office/powerpoint/2010/main" val="22763911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2494</TotalTime>
  <Words>967</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304</cp:revision>
  <dcterms:created xsi:type="dcterms:W3CDTF">2023-04-01T04:44:33Z</dcterms:created>
  <dcterms:modified xsi:type="dcterms:W3CDTF">2023-07-06T14:23:23Z</dcterms:modified>
</cp:coreProperties>
</file>