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71" r:id="rId2"/>
    <p:sldId id="272" r:id="rId3"/>
    <p:sldId id="274" r:id="rId4"/>
    <p:sldId id="275" r:id="rId5"/>
    <p:sldId id="276" r:id="rId6"/>
    <p:sldId id="278" r:id="rId7"/>
    <p:sldId id="280" r:id="rId8"/>
    <p:sldId id="281" r:id="rId9"/>
    <p:sldId id="282" r:id="rId10"/>
    <p:sldId id="28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97" d="100"/>
          <a:sy n="97" d="100"/>
        </p:scale>
        <p:origin x="1302" y="-4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06-Jul-23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06-Jul-23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06-Jul-23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06-Jul-23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C149ACA-8B91-C47B-69A7-C64D74630816}"/>
              </a:ext>
            </a:extLst>
          </p:cNvPr>
          <p:cNvSpPr txBox="1"/>
          <p:nvPr/>
        </p:nvSpPr>
        <p:spPr>
          <a:xfrm>
            <a:off x="2282313" y="2951946"/>
            <a:ext cx="7627374" cy="1938992"/>
          </a:xfrm>
          <a:prstGeom prst="rect">
            <a:avLst/>
          </a:prstGeom>
          <a:noFill/>
        </p:spPr>
        <p:txBody>
          <a:bodyPr wrap="square">
            <a:spAutoFit/>
          </a:bodyPr>
          <a:lstStyle/>
          <a:p>
            <a:pPr algn="ctr"/>
            <a:r>
              <a:rPr lang="en-US" altLang="en-US" sz="3000" b="1" dirty="0">
                <a:latin typeface="Times New Roman" panose="02020603050405020304" pitchFamily="18" charset="0"/>
                <a:cs typeface="Times New Roman" pitchFamily="18" charset="0"/>
              </a:rPr>
              <a:t>Lecture- 22</a:t>
            </a:r>
          </a:p>
          <a:p>
            <a:pPr algn="ctr"/>
            <a:r>
              <a:rPr lang="en-US" sz="3000" b="1" dirty="0">
                <a:solidFill>
                  <a:srgbClr val="000000"/>
                </a:solidFill>
                <a:effectLst/>
                <a:latin typeface="Times New Roman" panose="02020603050405020304" pitchFamily="18" charset="0"/>
                <a:ea typeface="SimSun" panose="02010600030101010101" pitchFamily="2" charset="-122"/>
              </a:rPr>
              <a:t>Training, Meaning, Definition, Types of training,-Pre-Service Training, in-service, orientation, induction Refresher Training</a:t>
            </a:r>
            <a:endParaRPr lang="en-US" altLang="en-US" sz="3000" b="1" dirty="0">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997207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9EFE7B-ABA7-A25A-B41A-60DBA8429D3C}"/>
              </a:ext>
            </a:extLst>
          </p:cNvPr>
          <p:cNvSpPr txBox="1"/>
          <p:nvPr/>
        </p:nvSpPr>
        <p:spPr>
          <a:xfrm>
            <a:off x="437535" y="1802634"/>
            <a:ext cx="11316929" cy="4197559"/>
          </a:xfrm>
          <a:prstGeom prst="rect">
            <a:avLst/>
          </a:prstGeom>
          <a:noFill/>
        </p:spPr>
        <p:txBody>
          <a:bodyPr wrap="square">
            <a:spAutoFit/>
          </a:bodyPr>
          <a:lstStyle/>
          <a:p>
            <a:pPr algn="just">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Post-training phase</a:t>
            </a:r>
            <a:endParaRPr lang="en-US" b="0"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Here the situation changes, the participant goes back to his work place, meets his colleagues, family members etc. He goes prepared with some anticipation; as he had been away from them for a while and also had come back learning some new ideas.</a:t>
            </a:r>
          </a:p>
          <a:p>
            <a:pPr algn="just">
              <a:lnSpc>
                <a:spcPct val="150000"/>
              </a:lnSpc>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Newly learned skills undergo modifications to fit in with the work situation. If the organization were encouraging and helping, the participant would use his training for the betterment of his organization. Some organization would offer support to the participants to have contact with the training institution even after the training program.</a:t>
            </a:r>
          </a:p>
          <a:p>
            <a:pPr algn="just">
              <a:lnSpc>
                <a:spcPct val="150000"/>
              </a:lnSpc>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On the other hand, if the organization resented his absence and if his table is loaded with work, he would feel extra burden and would work to make up for lost time. He would loose his interest to make use of his training and the contact with the training institution is also broken off.</a:t>
            </a:r>
          </a:p>
        </p:txBody>
      </p:sp>
    </p:spTree>
    <p:extLst>
      <p:ext uri="{BB962C8B-B14F-4D97-AF65-F5344CB8AC3E}">
        <p14:creationId xmlns:p14="http://schemas.microsoft.com/office/powerpoint/2010/main" val="3613809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DA0661-3DA5-A714-5D4D-EC50541E7257}"/>
              </a:ext>
            </a:extLst>
          </p:cNvPr>
          <p:cNvSpPr txBox="1"/>
          <p:nvPr/>
        </p:nvSpPr>
        <p:spPr>
          <a:xfrm>
            <a:off x="629263" y="1681317"/>
            <a:ext cx="11198943" cy="4613058"/>
          </a:xfrm>
          <a:prstGeom prst="rect">
            <a:avLst/>
          </a:prstGeom>
          <a:noFill/>
        </p:spPr>
        <p:txBody>
          <a:bodyPr wrap="square">
            <a:spAutoFit/>
          </a:bodyPr>
          <a:lstStyle/>
          <a:p>
            <a:pPr algn="just">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Training – Definitions</a:t>
            </a:r>
            <a:endParaRPr lang="en-US" b="0"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Training is the art of increasing the knowledge and skill of an employee for doing a particular job. </a:t>
            </a:r>
          </a:p>
          <a:p>
            <a:pPr algn="just">
              <a:lnSpc>
                <a:spcPct val="150000"/>
              </a:lnSpc>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Training is a learning process, which seeks a relatively permanent change in behavior that occurs as a result of experience.</a:t>
            </a:r>
          </a:p>
          <a:p>
            <a:pPr>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Need for training-</a:t>
            </a:r>
            <a:br>
              <a:rPr lang="en-US" b="0" i="0" dirty="0">
                <a:solidFill>
                  <a:srgbClr val="000000"/>
                </a:solidFill>
                <a:effectLst/>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The process of training has caught up mainly in industries. This can be attributed to the sudden and competitive change that is occurring in the world. However, the needs for training can be fixed down to the following:</a:t>
            </a:r>
          </a:p>
          <a:p>
            <a:pPr algn="just">
              <a:lnSpc>
                <a:spcPct val="150000"/>
              </a:lnSpc>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Rapid changes in technologies and jobs people do.</a:t>
            </a:r>
          </a:p>
          <a:p>
            <a:pPr algn="just">
              <a:lnSpc>
                <a:spcPct val="150000"/>
              </a:lnSpc>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Immediate and long term skill shortage</a:t>
            </a:r>
          </a:p>
          <a:p>
            <a:pPr algn="just">
              <a:lnSpc>
                <a:spcPct val="150000"/>
              </a:lnSpc>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Changes in the expectation and composition of work force</a:t>
            </a:r>
          </a:p>
          <a:p>
            <a:pPr algn="just">
              <a:lnSpc>
                <a:spcPct val="150000"/>
              </a:lnSpc>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Competition and market pressure for improvement in quality of products and services.</a:t>
            </a:r>
          </a:p>
        </p:txBody>
      </p:sp>
    </p:spTree>
    <p:extLst>
      <p:ext uri="{BB962C8B-B14F-4D97-AF65-F5344CB8AC3E}">
        <p14:creationId xmlns:p14="http://schemas.microsoft.com/office/powerpoint/2010/main" val="1211098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AA252C-9194-53C7-A1C1-F2EEFC1D3FC6}"/>
              </a:ext>
            </a:extLst>
          </p:cNvPr>
          <p:cNvSpPr txBox="1"/>
          <p:nvPr/>
        </p:nvSpPr>
        <p:spPr>
          <a:xfrm>
            <a:off x="344129" y="1861627"/>
            <a:ext cx="11661058" cy="3782061"/>
          </a:xfrm>
          <a:prstGeom prst="rect">
            <a:avLst/>
          </a:prstGeom>
          <a:noFill/>
        </p:spPr>
        <p:txBody>
          <a:bodyPr wrap="square">
            <a:spAutoFit/>
          </a:bodyPr>
          <a:lstStyle/>
          <a:p>
            <a:pPr>
              <a:lnSpc>
                <a:spcPct val="150000"/>
              </a:lnSpc>
            </a:pPr>
            <a:r>
              <a:rPr lang="en-US" b="1" i="0" u="sng" dirty="0">
                <a:solidFill>
                  <a:srgbClr val="000000"/>
                </a:solidFill>
                <a:effectLst/>
                <a:latin typeface="Times New Roman" panose="02020603050405020304" pitchFamily="18" charset="0"/>
                <a:cs typeface="Times New Roman" panose="02020603050405020304" pitchFamily="18" charset="0"/>
              </a:rPr>
              <a:t>Pre-service Training-</a:t>
            </a:r>
            <a:r>
              <a:rPr lang="en-US" b="1" i="0" dirty="0">
                <a:solidFill>
                  <a:srgbClr val="000000"/>
                </a:solidFill>
                <a:effectLst/>
                <a:latin typeface="Times New Roman" panose="02020603050405020304" pitchFamily="18" charset="0"/>
                <a:cs typeface="Times New Roman" panose="02020603050405020304" pitchFamily="18" charset="0"/>
              </a:rPr>
              <a:t>  </a:t>
            </a:r>
            <a:r>
              <a:rPr lang="en-US" b="0" i="0" dirty="0">
                <a:solidFill>
                  <a:srgbClr val="000000"/>
                </a:solidFill>
                <a:effectLst/>
                <a:latin typeface="Times New Roman" panose="02020603050405020304" pitchFamily="18" charset="0"/>
                <a:cs typeface="Times New Roman" panose="02020603050405020304" pitchFamily="18" charset="0"/>
              </a:rPr>
              <a:t>It is a process through which the individuals are made ready to enter a certain kind professional job, as in agriculture, medicine or engineering. It is a professional training prior to any appointment, oriented to make an individual prepared to enter into a new profession. Swanson (1984) defines it as a </a:t>
            </a:r>
            <a:r>
              <a:rPr lang="en-US" b="0" i="0" dirty="0" err="1">
                <a:solidFill>
                  <a:srgbClr val="000000"/>
                </a:solidFill>
                <a:effectLst/>
                <a:latin typeface="Times New Roman" panose="02020603050405020304" pitchFamily="18" charset="0"/>
                <a:cs typeface="Times New Roman" panose="02020603050405020304" pitchFamily="18" charset="0"/>
              </a:rPr>
              <a:t>programme</a:t>
            </a:r>
            <a:r>
              <a:rPr lang="en-US" b="0" i="0" dirty="0">
                <a:solidFill>
                  <a:srgbClr val="000000"/>
                </a:solidFill>
                <a:effectLst/>
                <a:latin typeface="Times New Roman" panose="02020603050405020304" pitchFamily="18" charset="0"/>
                <a:cs typeface="Times New Roman" panose="02020603050405020304" pitchFamily="18" charset="0"/>
              </a:rPr>
              <a:t> of training activities that prepares an individual for a career in extension, and usually leads to some type of diploma, certificate, degree, or other qualification in one or more of the following agriculture, fisheries, forestry, animal and/or veterinary science or home science.</a:t>
            </a:r>
            <a:br>
              <a:rPr lang="en-US" b="0" i="0" dirty="0">
                <a:solidFill>
                  <a:srgbClr val="000000"/>
                </a:solidFill>
                <a:effectLst/>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The state departments of Agriculture now prefer University graduates for entry into their</a:t>
            </a:r>
            <a:br>
              <a:rPr lang="en-US" b="0" i="0" dirty="0">
                <a:solidFill>
                  <a:srgbClr val="000000"/>
                </a:solidFill>
                <a:effectLst/>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extension services and similarly the Veterinary department prefers to </a:t>
            </a:r>
            <a:r>
              <a:rPr lang="en-US" b="0" i="0" dirty="0" err="1">
                <a:solidFill>
                  <a:srgbClr val="000000"/>
                </a:solidFill>
                <a:effectLst/>
                <a:latin typeface="Times New Roman" panose="02020603050405020304" pitchFamily="18" charset="0"/>
                <a:cs typeface="Times New Roman" panose="02020603050405020304" pitchFamily="18" charset="0"/>
              </a:rPr>
              <a:t>to</a:t>
            </a:r>
            <a:r>
              <a:rPr lang="en-US" b="0" i="0" dirty="0">
                <a:solidFill>
                  <a:srgbClr val="000000"/>
                </a:solidFill>
                <a:effectLst/>
                <a:latin typeface="Times New Roman" panose="02020603050405020304" pitchFamily="18" charset="0"/>
                <a:cs typeface="Times New Roman" panose="02020603050405020304" pitchFamily="18" charset="0"/>
              </a:rPr>
              <a:t> take only Veterinary graduates released from the Universities.</a:t>
            </a:r>
          </a:p>
        </p:txBody>
      </p:sp>
    </p:spTree>
    <p:extLst>
      <p:ext uri="{BB962C8B-B14F-4D97-AF65-F5344CB8AC3E}">
        <p14:creationId xmlns:p14="http://schemas.microsoft.com/office/powerpoint/2010/main" val="1603593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1CB9E4-7964-44E0-36CA-4A23D5EEB079}"/>
              </a:ext>
            </a:extLst>
          </p:cNvPr>
          <p:cNvSpPr txBox="1"/>
          <p:nvPr/>
        </p:nvSpPr>
        <p:spPr>
          <a:xfrm>
            <a:off x="562896" y="2033862"/>
            <a:ext cx="11196485" cy="3371564"/>
          </a:xfrm>
          <a:prstGeom prst="rect">
            <a:avLst/>
          </a:prstGeom>
          <a:noFill/>
        </p:spPr>
        <p:txBody>
          <a:bodyPr wrap="square">
            <a:spAutoFit/>
          </a:bodyPr>
          <a:lstStyle/>
          <a:p>
            <a:pPr algn="ctr">
              <a:lnSpc>
                <a:spcPct val="150000"/>
              </a:lnSpc>
            </a:pPr>
            <a:r>
              <a:rPr lang="en-US" b="1" i="0" dirty="0">
                <a:solidFill>
                  <a:srgbClr val="000000"/>
                </a:solidFill>
                <a:effectLst/>
                <a:latin typeface="Arial" panose="020B0604020202020204" pitchFamily="34" charset="0"/>
              </a:rPr>
              <a:t>In-Service Training</a:t>
            </a:r>
          </a:p>
          <a:p>
            <a:pPr algn="just">
              <a:lnSpc>
                <a:spcPct val="150000"/>
              </a:lnSpc>
            </a:pPr>
            <a:br>
              <a:rPr lang="en-US" dirty="0"/>
            </a:br>
            <a:r>
              <a:rPr lang="en-US" b="0" i="0" dirty="0">
                <a:solidFill>
                  <a:srgbClr val="000000"/>
                </a:solidFill>
                <a:effectLst/>
                <a:latin typeface="Arial" panose="020B0604020202020204" pitchFamily="34" charset="0"/>
              </a:rPr>
              <a:t>It is meant for in service candidates who are on the job. In-service training is a process of staff development for the purpose of improving the performance of an incumbent holding a position with assigned job responsibilities. It promotes the professional growth of individuals. Inservice training is a problem </a:t>
            </a:r>
            <a:r>
              <a:rPr lang="en-US" b="0" i="0" dirty="0" err="1">
                <a:solidFill>
                  <a:srgbClr val="000000"/>
                </a:solidFill>
                <a:effectLst/>
                <a:latin typeface="Arial" panose="020B0604020202020204" pitchFamily="34" charset="0"/>
              </a:rPr>
              <a:t>centred</a:t>
            </a:r>
            <a:r>
              <a:rPr lang="en-US" b="0" i="0" dirty="0">
                <a:solidFill>
                  <a:srgbClr val="000000"/>
                </a:solidFill>
                <a:effectLst/>
                <a:latin typeface="Arial" panose="020B0604020202020204" pitchFamily="34" charset="0"/>
              </a:rPr>
              <a:t>, learner oriented and time-bound series of activities, which provide the opportunity to develop a sense of purpose. broaden perception of the participants and increase their capacity to gain knowledge and mastery of techniques.</a:t>
            </a:r>
            <a:endParaRPr lang="en-US" dirty="0"/>
          </a:p>
        </p:txBody>
      </p:sp>
    </p:spTree>
    <p:extLst>
      <p:ext uri="{BB962C8B-B14F-4D97-AF65-F5344CB8AC3E}">
        <p14:creationId xmlns:p14="http://schemas.microsoft.com/office/powerpoint/2010/main" val="858647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9824D3-5648-1F0E-9D1D-BFEC4BEFB477}"/>
              </a:ext>
            </a:extLst>
          </p:cNvPr>
          <p:cNvSpPr txBox="1"/>
          <p:nvPr/>
        </p:nvSpPr>
        <p:spPr>
          <a:xfrm>
            <a:off x="710380" y="1809135"/>
            <a:ext cx="10773697" cy="4613058"/>
          </a:xfrm>
          <a:prstGeom prst="rect">
            <a:avLst/>
          </a:prstGeom>
          <a:noFill/>
        </p:spPr>
        <p:txBody>
          <a:bodyPr wrap="square">
            <a:spAutoFit/>
          </a:bodyPr>
          <a:lstStyle/>
          <a:p>
            <a:pPr algn="just">
              <a:lnSpc>
                <a:spcPct val="150000"/>
              </a:lnSpc>
            </a:pPr>
            <a:r>
              <a:rPr lang="en-US" dirty="0">
                <a:solidFill>
                  <a:srgbClr val="000000"/>
                </a:solidFill>
                <a:latin typeface="Times New Roman" panose="02020603050405020304" pitchFamily="18" charset="0"/>
                <a:cs typeface="Times New Roman" panose="02020603050405020304" pitchFamily="18" charset="0"/>
              </a:rPr>
              <a:t>I</a:t>
            </a:r>
            <a:r>
              <a:rPr lang="en-US" b="0" i="0" dirty="0">
                <a:solidFill>
                  <a:srgbClr val="000000"/>
                </a:solidFill>
                <a:effectLst/>
                <a:latin typeface="Times New Roman" panose="02020603050405020304" pitchFamily="18" charset="0"/>
                <a:cs typeface="Times New Roman" panose="02020603050405020304" pitchFamily="18" charset="0"/>
              </a:rPr>
              <a:t>n-Service training are of different types, some of them are as follows:</a:t>
            </a:r>
          </a:p>
          <a:p>
            <a:pPr algn="just">
              <a:lnSpc>
                <a:spcPct val="150000"/>
              </a:lnSpc>
            </a:pPr>
            <a:r>
              <a:rPr lang="en-US" b="1" i="0" dirty="0" err="1">
                <a:solidFill>
                  <a:srgbClr val="000000"/>
                </a:solidFill>
                <a:effectLst/>
                <a:latin typeface="Times New Roman" panose="02020603050405020304" pitchFamily="18" charset="0"/>
                <a:cs typeface="Times New Roman" panose="02020603050405020304" pitchFamily="18" charset="0"/>
              </a:rPr>
              <a:t>i</a:t>
            </a:r>
            <a:r>
              <a:rPr lang="en-US" b="1" i="0" dirty="0">
                <a:solidFill>
                  <a:srgbClr val="000000"/>
                </a:solidFill>
                <a:effectLst/>
                <a:latin typeface="Times New Roman" panose="02020603050405020304" pitchFamily="18" charset="0"/>
                <a:cs typeface="Times New Roman" panose="02020603050405020304" pitchFamily="18" charset="0"/>
              </a:rPr>
              <a:t>. Orientation Training</a:t>
            </a:r>
            <a:endParaRPr lang="en-US" b="0"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This training is given usually to newly appointed extension personnel. It provides an introduction to public employment and provides answers to questions which a newly recruited person is likely to ask. This term is also used for training in-service extension personnel in a new.</a:t>
            </a:r>
          </a:p>
          <a:p>
            <a:pPr algn="just">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Induction-</a:t>
            </a:r>
          </a:p>
          <a:p>
            <a:pPr>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Induction training is given to new extension personnel immediately after they have been employed and before they are assigned to work in particular area usually as an Assistant. </a:t>
            </a:r>
            <a:br>
              <a:rPr lang="en-US" dirty="0">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Agriculture Officer or Agriculture Officer, or  Extension Office</a:t>
            </a:r>
            <a:endParaRPr lang="en-US" dirty="0">
              <a:latin typeface="Times New Roman" panose="02020603050405020304" pitchFamily="18" charset="0"/>
              <a:cs typeface="Times New Roman" panose="02020603050405020304" pitchFamily="18" charset="0"/>
            </a:endParaRPr>
          </a:p>
          <a:p>
            <a:pPr algn="just">
              <a:lnSpc>
                <a:spcPct val="150000"/>
              </a:lnSpc>
            </a:pPr>
            <a:endParaRPr lang="en-US" b="0"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pPr>
            <a:endParaRPr lang="en-US"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8559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89DB32-623D-0119-4AE6-7404FE62B83D}"/>
              </a:ext>
            </a:extLst>
          </p:cNvPr>
          <p:cNvSpPr txBox="1"/>
          <p:nvPr/>
        </p:nvSpPr>
        <p:spPr>
          <a:xfrm>
            <a:off x="535857" y="1543665"/>
            <a:ext cx="11120285" cy="4613058"/>
          </a:xfrm>
          <a:prstGeom prst="rect">
            <a:avLst/>
          </a:prstGeom>
          <a:noFill/>
        </p:spPr>
        <p:txBody>
          <a:bodyPr wrap="square">
            <a:spAutoFit/>
          </a:bodyPr>
          <a:lstStyle/>
          <a:p>
            <a:pPr algn="just">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Maintenance-</a:t>
            </a:r>
          </a:p>
          <a:p>
            <a:pPr algn="just">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This training is originally started for trainers of the training institutes and Universities for refreshing their knowledge and skills for imparting them to trainees. The term indicates any new training for updating professional competence of extension personnel notably in the subject matter area of specialization. This training is usually imparted in the later career of extension personnel.</a:t>
            </a:r>
          </a:p>
          <a:p>
            <a:pPr>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Retraining-</a:t>
            </a:r>
            <a:br>
              <a:rPr lang="en-US" dirty="0">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It refers to the efforts designed to prepare an individual for a new assignment or a broadened aspect of the old specialty.</a:t>
            </a:r>
          </a:p>
          <a:p>
            <a:pPr>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Career or development training / Training for professional qualification-</a:t>
            </a:r>
            <a:br>
              <a:rPr lang="en-US" dirty="0">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This type of training is designed to upgrade the knowledge, skills and ability of employees to help them assume greater responsibility in higher positions.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6782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F74E0A-72C5-BAA2-DE6A-623D0FB7011C}"/>
              </a:ext>
            </a:extLst>
          </p:cNvPr>
          <p:cNvSpPr txBox="1"/>
          <p:nvPr/>
        </p:nvSpPr>
        <p:spPr>
          <a:xfrm>
            <a:off x="580104" y="1946787"/>
            <a:ext cx="11179278" cy="3844413"/>
          </a:xfrm>
          <a:prstGeom prst="rect">
            <a:avLst/>
          </a:prstGeom>
          <a:noFill/>
        </p:spPr>
        <p:txBody>
          <a:bodyPr wrap="square">
            <a:spAutoFit/>
          </a:bodyPr>
          <a:lstStyle/>
          <a:p>
            <a:pPr>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Training Process-</a:t>
            </a:r>
          </a:p>
          <a:p>
            <a:pPr>
              <a:lnSpc>
                <a:spcPct val="150000"/>
              </a:lnSpc>
            </a:pPr>
            <a:br>
              <a:rPr lang="en-US" b="0" i="0" dirty="0">
                <a:solidFill>
                  <a:srgbClr val="000000"/>
                </a:solidFill>
                <a:effectLst/>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In case of training, the focus will be on a person-on-the job-in the organization. Whereas in the case of training process, the focus will be both at the starting point and at the end with difference. The application of what a person has learned during training process is called the effectiveness of training.</a:t>
            </a:r>
            <a:br>
              <a:rPr lang="en-US" b="0" i="0" dirty="0">
                <a:solidFill>
                  <a:srgbClr val="000000"/>
                </a:solidFill>
                <a:effectLst/>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The training process has three phases as follows:</a:t>
            </a:r>
          </a:p>
          <a:p>
            <a:pPr algn="just">
              <a:lnSpc>
                <a:spcPct val="150000"/>
              </a:lnSpc>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Pre-training</a:t>
            </a:r>
          </a:p>
          <a:p>
            <a:pPr algn="just">
              <a:lnSpc>
                <a:spcPct val="150000"/>
              </a:lnSpc>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Training</a:t>
            </a:r>
          </a:p>
          <a:p>
            <a:pPr algn="just">
              <a:lnSpc>
                <a:spcPct val="150000"/>
              </a:lnSpc>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Post-training</a:t>
            </a:r>
          </a:p>
        </p:txBody>
      </p:sp>
    </p:spTree>
    <p:extLst>
      <p:ext uri="{BB962C8B-B14F-4D97-AF65-F5344CB8AC3E}">
        <p14:creationId xmlns:p14="http://schemas.microsoft.com/office/powerpoint/2010/main" val="319734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58282E-B7CE-F2C3-139D-C6A8B35970F3}"/>
              </a:ext>
            </a:extLst>
          </p:cNvPr>
          <p:cNvSpPr txBox="1"/>
          <p:nvPr/>
        </p:nvSpPr>
        <p:spPr>
          <a:xfrm>
            <a:off x="629265" y="1720645"/>
            <a:ext cx="11130116" cy="4197559"/>
          </a:xfrm>
          <a:prstGeom prst="rect">
            <a:avLst/>
          </a:prstGeom>
          <a:noFill/>
        </p:spPr>
        <p:txBody>
          <a:bodyPr wrap="square">
            <a:spAutoFit/>
          </a:bodyPr>
          <a:lstStyle/>
          <a:p>
            <a:pPr algn="just">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Pre-training phase</a:t>
            </a:r>
            <a:endParaRPr lang="en-US" b="0"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Pre-training process starts with understanding the situation, which calls for behavior that is more effective.</a:t>
            </a:r>
          </a:p>
          <a:p>
            <a:pPr algn="just">
              <a:lnSpc>
                <a:spcPct val="150000"/>
              </a:lnSpc>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Key aspect of the process is analysis of situation and job on which improved performance is to be achieved.</a:t>
            </a:r>
          </a:p>
          <a:p>
            <a:pPr algn="just">
              <a:lnSpc>
                <a:spcPct val="150000"/>
              </a:lnSpc>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Pre-training begins with description of the job to be changed by it.</a:t>
            </a:r>
          </a:p>
          <a:p>
            <a:pPr algn="just">
              <a:lnSpc>
                <a:spcPct val="150000"/>
              </a:lnSpc>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The technical requirement of the job is not enough but also knowledge on operational description of the job is required so that the training </a:t>
            </a:r>
            <a:r>
              <a:rPr lang="en-US" b="0" i="0" dirty="0" err="1">
                <a:solidFill>
                  <a:srgbClr val="000000"/>
                </a:solidFill>
                <a:effectLst/>
                <a:latin typeface="Times New Roman" panose="02020603050405020304" pitchFamily="18" charset="0"/>
                <a:cs typeface="Times New Roman" panose="02020603050405020304" pitchFamily="18" charset="0"/>
              </a:rPr>
              <a:t>programme</a:t>
            </a:r>
            <a:r>
              <a:rPr lang="en-US" b="0" i="0" dirty="0">
                <a:solidFill>
                  <a:srgbClr val="000000"/>
                </a:solidFill>
                <a:effectLst/>
                <a:latin typeface="Times New Roman" panose="02020603050405020304" pitchFamily="18" charset="0"/>
                <a:cs typeface="Times New Roman" panose="02020603050405020304" pitchFamily="18" charset="0"/>
              </a:rPr>
              <a:t> can be designed to meet out those requirements.</a:t>
            </a:r>
          </a:p>
          <a:p>
            <a:pPr algn="just">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Training process – models</a:t>
            </a:r>
            <a:endParaRPr lang="en-US" b="0" i="0" dirty="0">
              <a:solidFill>
                <a:srgbClr val="000000"/>
              </a:solidFill>
              <a:effectLst/>
              <a:latin typeface="Times New Roman" panose="02020603050405020304" pitchFamily="18" charset="0"/>
              <a:cs typeface="Times New Roman" panose="02020603050405020304" pitchFamily="18" charset="0"/>
            </a:endParaRPr>
          </a:p>
          <a:p>
            <a:pPr>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There are several models for training processes, of which there are three important models.</a:t>
            </a:r>
            <a:br>
              <a:rPr lang="en-US" b="0" i="0" dirty="0">
                <a:solidFill>
                  <a:srgbClr val="000000"/>
                </a:solidFill>
                <a:effectLst/>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Simple model of training process</a:t>
            </a:r>
            <a:endParaRPr lang="en-US" dirty="0">
              <a:solidFill>
                <a:srgbClr val="000000"/>
              </a:solidFill>
              <a:latin typeface="Times New Roman" panose="02020603050405020304" pitchFamily="18" charset="0"/>
              <a:cs typeface="Times New Roman" panose="02020603050405020304" pitchFamily="18" charset="0"/>
            </a:endParaRPr>
          </a:p>
          <a:p>
            <a:pPr>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Elaborated model of training process</a:t>
            </a:r>
          </a:p>
        </p:txBody>
      </p:sp>
    </p:spTree>
    <p:extLst>
      <p:ext uri="{BB962C8B-B14F-4D97-AF65-F5344CB8AC3E}">
        <p14:creationId xmlns:p14="http://schemas.microsoft.com/office/powerpoint/2010/main" val="1943583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3C2C6E-B00C-E980-D73F-3806057B8806}"/>
              </a:ext>
            </a:extLst>
          </p:cNvPr>
          <p:cNvSpPr txBox="1"/>
          <p:nvPr/>
        </p:nvSpPr>
        <p:spPr>
          <a:xfrm>
            <a:off x="467032" y="1612490"/>
            <a:ext cx="11253020" cy="4652387"/>
          </a:xfrm>
          <a:prstGeom prst="rect">
            <a:avLst/>
          </a:prstGeom>
          <a:noFill/>
        </p:spPr>
        <p:txBody>
          <a:bodyPr wrap="square">
            <a:spAutoFit/>
          </a:bodyPr>
          <a:lstStyle/>
          <a:p>
            <a:pPr>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Simple Model of the Training Process-</a:t>
            </a:r>
            <a:br>
              <a:rPr lang="en-US" dirty="0">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More effective </a:t>
            </a:r>
            <a:r>
              <a:rPr lang="en-US" b="0" i="0" dirty="0" err="1">
                <a:solidFill>
                  <a:srgbClr val="000000"/>
                </a:solidFill>
                <a:effectLst/>
                <a:latin typeface="Times New Roman" panose="02020603050405020304" pitchFamily="18" charset="0"/>
                <a:cs typeface="Times New Roman" panose="02020603050405020304" pitchFamily="18" charset="0"/>
              </a:rPr>
              <a:t>behaviour</a:t>
            </a:r>
            <a:r>
              <a:rPr lang="en-US" b="0" i="0" dirty="0">
                <a:solidFill>
                  <a:srgbClr val="000000"/>
                </a:solidFill>
                <a:effectLst/>
                <a:latin typeface="Times New Roman" panose="02020603050405020304" pitchFamily="18" charset="0"/>
                <a:cs typeface="Times New Roman" panose="02020603050405020304" pitchFamily="18" charset="0"/>
              </a:rPr>
              <a:t> of people-on-the-job-in-the-organization is the primary objective of the training process as well a whole. In the simple training process, improvement is dependent variable and participants and organizations independent variables. A model of training in its simplest form.</a:t>
            </a:r>
          </a:p>
          <a:p>
            <a:pPr>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Spiral Model-</a:t>
            </a:r>
            <a:br>
              <a:rPr lang="en-US" dirty="0">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The spiral model in the figure 3 shows the phases through which participants pass as they learn, then return (with enhanced capabilities, we hope) to their jobs. At various stages in the process the other two partners contribute “inputs” to assist the participants. These inputs are shown as arrows: arrows originating inside the spiral depict inputs of the work organization; arrows originating outside the spiral , inputs of the training institutions. The arrows are merely visual conveniences. The large spiral itself comprises spiral feedback system. We will use this spiral model to explicate the training process, further </a:t>
            </a:r>
            <a:r>
              <a:rPr lang="en-US" b="0" i="0" dirty="0" err="1">
                <a:solidFill>
                  <a:srgbClr val="000000"/>
                </a:solidFill>
                <a:effectLst/>
                <a:latin typeface="Times New Roman" panose="02020603050405020304" pitchFamily="18" charset="0"/>
                <a:cs typeface="Times New Roman" panose="02020603050405020304" pitchFamily="18" charset="0"/>
              </a:rPr>
              <a:t>focussing</a:t>
            </a:r>
            <a:r>
              <a:rPr lang="en-US" b="0" i="0" dirty="0">
                <a:solidFill>
                  <a:srgbClr val="000000"/>
                </a:solidFill>
                <a:effectLst/>
                <a:latin typeface="Times New Roman" panose="02020603050405020304" pitchFamily="18" charset="0"/>
                <a:cs typeface="Times New Roman" panose="02020603050405020304" pitchFamily="18" charset="0"/>
              </a:rPr>
              <a:t> turn on participants, work organizations.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12477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2474</TotalTime>
  <Words>1144</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shalini adapa</cp:lastModifiedBy>
  <cp:revision>299</cp:revision>
  <dcterms:created xsi:type="dcterms:W3CDTF">2023-04-01T04:44:33Z</dcterms:created>
  <dcterms:modified xsi:type="dcterms:W3CDTF">2023-07-06T14:01:52Z</dcterms:modified>
</cp:coreProperties>
</file>