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sldIdLst>
    <p:sldId id="504" r:id="rId2"/>
    <p:sldId id="513" r:id="rId3"/>
    <p:sldId id="514" r:id="rId4"/>
    <p:sldId id="515" r:id="rId5"/>
    <p:sldId id="516" r:id="rId6"/>
    <p:sldId id="517" r:id="rId7"/>
    <p:sldId id="518" r:id="rId8"/>
    <p:sldId id="519" r:id="rId9"/>
    <p:sldId id="520" r:id="rId10"/>
    <p:sldId id="512" r:id="rId11"/>
  </p:sldIdLst>
  <p:sldSz cx="13439775" cy="7559675"/>
  <p:notesSz cx="7559675" cy="10691813"/>
  <p:defaultTextStyle>
    <a:defPPr>
      <a:defRPr lang="en-GB"/>
    </a:defPPr>
    <a:lvl1pPr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1pPr>
    <a:lvl2pPr marL="742950" indent="-28575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2pPr>
    <a:lvl3pPr marL="11430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3pPr>
    <a:lvl4pPr marL="16002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4pPr>
    <a:lvl5pPr marL="2057400" indent="-228600" algn="l" defTabSz="449580" rtl="0" eaLnBrk="0" fontAlgn="base" hangingPunct="0">
      <a:spcBef>
        <a:spcPct val="0"/>
      </a:spcBef>
      <a:spcAft>
        <a:spcPct val="0"/>
      </a:spcAft>
      <a:defRPr kern="1200">
        <a:solidFill>
          <a:schemeClr val="bg1"/>
        </a:solidFill>
        <a:latin typeface="Arial" panose="020B0604020202020204" pitchFamily="34" charset="0"/>
        <a:ea typeface="Noto Sans CJK SC Regular" charset="0"/>
        <a:cs typeface="Noto Sans CJK SC Regular" charset="0"/>
      </a:defRPr>
    </a:lvl5pPr>
    <a:lvl6pPr marL="22860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6pPr>
    <a:lvl7pPr marL="27432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7pPr>
    <a:lvl8pPr marL="32004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8pPr>
    <a:lvl9pPr marL="3657600" algn="l" defTabSz="914400" rtl="0" eaLnBrk="1" latinLnBrk="0" hangingPunct="1">
      <a:defRPr kern="1200">
        <a:solidFill>
          <a:schemeClr val="bg1"/>
        </a:solidFill>
        <a:latin typeface="Arial" panose="020B0604020202020204" pitchFamily="34" charset="0"/>
        <a:ea typeface="Noto Sans CJK SC Regular" charset="0"/>
        <a:cs typeface="Noto Sans CJK SC Regular" charset="0"/>
      </a:defRPr>
    </a:lvl9pPr>
  </p:defaultTextStyle>
  <p:extLst>
    <p:ext uri="{521415D9-36F7-43E2-AB2F-B90AF26B5E84}">
      <p14:sectionLst xmlns:p14="http://schemas.microsoft.com/office/powerpoint/2010/main">
        <p14:section name="Default Section" id="{1C1DFE56-42D8-48CA-9D5C-BD81D6D712FB}">
          <p14:sldIdLst>
            <p14:sldId id="504"/>
            <p14:sldId id="513"/>
            <p14:sldId id="514"/>
            <p14:sldId id="515"/>
            <p14:sldId id="516"/>
            <p14:sldId id="517"/>
            <p14:sldId id="518"/>
            <p14:sldId id="519"/>
            <p14:sldId id="520"/>
            <p14:sldId id="512"/>
          </p14:sldIdLst>
        </p14:section>
      </p14:sectionLst>
    </p:ext>
    <p:ext uri="{EFAFB233-063F-42B5-8137-9DF3F51BA10A}">
      <p15:sldGuideLst xmlns:p15="http://schemas.microsoft.com/office/powerpoint/2012/main">
        <p15:guide id="1" orient="horz" pos="215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litha Edara" initials="LE" lastIdx="1" clrIdx="0"/>
  <p:cmAuthor id="2" name="Divya Chinni" initials="DC" lastIdx="1" clrIdx="1">
    <p:extLst>
      <p:ext uri="{19B8F6BF-5375-455C-9EA6-DF929625EA0E}">
        <p15:presenceInfo xmlns:p15="http://schemas.microsoft.com/office/powerpoint/2012/main" userId="c58864d2a3da7fa9" providerId="Windows Live"/>
      </p:ext>
    </p:extLst>
  </p:cmAuthor>
  <p:cmAuthor id="3" name="coke" initials="c" lastIdx="1" clrIdx="2">
    <p:extLst>
      <p:ext uri="{19B8F6BF-5375-455C-9EA6-DF929625EA0E}">
        <p15:presenceInfo xmlns:p15="http://schemas.microsoft.com/office/powerpoint/2012/main" userId="coke" providerId="None"/>
      </p:ext>
    </p:extLst>
  </p:cmAuthor>
  <p:cmAuthor id="4" name="DIVYA" initials="D" lastIdx="1" clrIdx="3">
    <p:extLst>
      <p:ext uri="{19B8F6BF-5375-455C-9EA6-DF929625EA0E}">
        <p15:presenceInfo xmlns:p15="http://schemas.microsoft.com/office/powerpoint/2012/main" userId="55d92505a275c9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E5E8"/>
    <a:srgbClr val="DACDB0"/>
    <a:srgbClr val="788975"/>
    <a:srgbClr val="BEB7A5"/>
    <a:srgbClr val="2B2B2B"/>
    <a:srgbClr val="FFCBFF"/>
    <a:srgbClr val="BAA488"/>
    <a:srgbClr val="E6E3DE"/>
    <a:srgbClr val="FCCEC8"/>
    <a:srgbClr val="FE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5196" autoAdjust="0"/>
  </p:normalViewPr>
  <p:slideViewPr>
    <p:cSldViewPr>
      <p:cViewPr varScale="1">
        <p:scale>
          <a:sx n="75" d="100"/>
          <a:sy n="75" d="100"/>
        </p:scale>
        <p:origin x="523" y="62"/>
      </p:cViewPr>
      <p:guideLst>
        <p:guide orient="horz" pos="2151"/>
        <p:guide pos="384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74" d="100"/>
        <a:sy n="174" d="100"/>
      </p:scale>
      <p:origin x="0" y="-7520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AutoShape 1"/>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3" name="AutoShape 2"/>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IN" altLang="en-US"/>
          </a:p>
        </p:txBody>
      </p:sp>
      <p:sp>
        <p:nvSpPr>
          <p:cNvPr id="71684" name="Rectangle 3"/>
          <p:cNvSpPr>
            <a:spLocks noGrp="1" noRot="1" noChangeAspect="1" noChangeArrowheads="1"/>
          </p:cNvSpPr>
          <p:nvPr>
            <p:ph type="sldImg"/>
          </p:nvPr>
        </p:nvSpPr>
        <p:spPr bwMode="auto">
          <a:xfrm>
            <a:off x="219075" y="812800"/>
            <a:ext cx="7115175" cy="40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p:spPr>
        <p:txBody>
          <a:bodyPr vert="horz" wrap="square" lIns="0" tIns="0" rIns="0" bIns="0" numCol="1" anchor="t" anchorCtr="0" compatLnSpc="1"/>
          <a:lstStyle/>
          <a:p>
            <a:pPr lvl="0"/>
            <a:endParaRPr lang="en-US" noProof="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p:spPr>
        <p:txBody>
          <a:bodyPr vert="horz" wrap="square" lIns="0" tIns="0" rIns="0" bIns="0" numCol="1" anchor="t" anchorCtr="0" compatLnSpc="1"/>
          <a:lstStyle>
            <a:lvl1pPr algn="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p:spPr>
        <p:txBody>
          <a:bodyPr vert="horz" wrap="square" lIns="0" tIns="0" rIns="0" bIns="0" numCol="1" anchor="b"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p:spPr>
        <p:txBody>
          <a:bodyPr vert="horz" wrap="square" lIns="0" tIns="0" rIns="0" bIns="0" numCol="1" anchor="b" anchorCtr="0" compatLnSpc="1"/>
          <a:lstStyle>
            <a:lvl1pPr algn="r" eaLnBrk="1">
              <a:lnSpc>
                <a:spcPct val="93000"/>
              </a:lnSpc>
              <a:buSzPct val="100000"/>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fld id="{7C33051F-75D2-4A6A-91FE-0AB1373EC108}" type="slidenum">
              <a:rPr lang="en-US" altLang="en-US"/>
              <a:t>‹#›</a:t>
            </a:fld>
            <a:endParaRPr lang="en-US" altLang="en-US"/>
          </a:p>
        </p:txBody>
      </p:sp>
    </p:spTree>
  </p:cSld>
  <p:clrMap bg1="lt1" tx1="dk1" bg2="lt2" tx2="dk2" accent1="accent1" accent2="accent2" accent3="accent3" accent4="accent4" accent5="accent5" accent6="accent6" hlink="hlink" folHlink="folHlink"/>
  <p:notesStyle>
    <a:lvl1pPr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0507" y="1236672"/>
            <a:ext cx="10078773" cy="2632075"/>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680507" y="3970347"/>
            <a:ext cx="1007877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A9D2833-D325-41AA-B5E1-5729BDC772D2}" type="slidenum">
              <a:rPr lang="en-US" altLang="en-US" smtClean="0"/>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162F3A05-6EE1-4DE5-A087-DC05876595CD}" type="slidenum">
              <a:rPr lang="en-US" altLang="en-US" smtClean="0"/>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8017" y="301634"/>
            <a:ext cx="3020245" cy="584676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70931" y="301634"/>
            <a:ext cx="8863902" cy="5846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3DC5CCC0-CE16-4453-86ED-F5AC800DB85A}" type="slidenum">
              <a:rPr lang="en-US" altLang="en-US" smtClean="0"/>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DF20FDDF-0706-4F17-B3E9-53DAA9EE596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447" y="1884372"/>
            <a:ext cx="11592070" cy="31448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916447" y="5059372"/>
            <a:ext cx="11592070"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idx="10"/>
          </p:nvPr>
        </p:nvSpPr>
        <p:spPr/>
        <p:txBody>
          <a:bodyPr/>
          <a:lstStyle>
            <a:lvl1pPr>
              <a:defRPr/>
            </a:lvl1pPr>
          </a:lstStyle>
          <a:p>
            <a:pPr>
              <a:defRPr/>
            </a:pPr>
            <a:endParaRPr lang="en-US"/>
          </a:p>
        </p:txBody>
      </p:sp>
      <p:sp>
        <p:nvSpPr>
          <p:cNvPr id="5" name="Rectangle 5"/>
          <p:cNvSpPr>
            <a:spLocks noGrp="1" noChangeArrowheads="1"/>
          </p:cNvSpPr>
          <p:nvPr>
            <p:ph type="ftr" idx="11"/>
          </p:nvPr>
        </p:nvSpPr>
        <p:spPr/>
        <p:txBody>
          <a:bodyPr/>
          <a:lstStyle>
            <a:lvl1pPr>
              <a:defRPr/>
            </a:lvl1pPr>
          </a:lstStyle>
          <a:p>
            <a:pPr>
              <a:defRPr/>
            </a:pPr>
            <a:endParaRPr lang="en-US"/>
          </a:p>
        </p:txBody>
      </p:sp>
      <p:sp>
        <p:nvSpPr>
          <p:cNvPr id="6" name="Rectangle 6"/>
          <p:cNvSpPr>
            <a:spLocks noGrp="1" noChangeArrowheads="1"/>
          </p:cNvSpPr>
          <p:nvPr>
            <p:ph type="sldNum" idx="12"/>
          </p:nvPr>
        </p:nvSpPr>
        <p:spPr/>
        <p:txBody>
          <a:bodyPr/>
          <a:lstStyle>
            <a:lvl1pPr>
              <a:defRPr/>
            </a:lvl1pPr>
          </a:lstStyle>
          <a:p>
            <a:pPr>
              <a:defRPr/>
            </a:pPr>
            <a:fld id="{A95A74E8-0C9F-4D85-A47F-7313C6D326EC}" type="slidenum">
              <a:rPr lang="en-US" altLang="en-US" smtClean="0"/>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70931" y="1768478"/>
            <a:ext cx="5941015"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815130" y="1768478"/>
            <a:ext cx="5943132" cy="43799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199F581A-5688-4AFA-841B-157B3F1AC644}" type="slidenum">
              <a:rPr lang="en-US" altLang="en-US" smtClean="0"/>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4913" y="403225"/>
            <a:ext cx="11592070" cy="1460500"/>
          </a:xfrm>
        </p:spPr>
        <p:txBody>
          <a:bodyPr/>
          <a:lstStyle/>
          <a:p>
            <a:r>
              <a:rPr lang="en-US"/>
              <a:t>Click to edit Master title style</a:t>
            </a:r>
            <a:endParaRPr lang="en-IN"/>
          </a:p>
        </p:txBody>
      </p:sp>
      <p:sp>
        <p:nvSpPr>
          <p:cNvPr id="3" name="Text Placeholder 2"/>
          <p:cNvSpPr>
            <a:spLocks noGrp="1"/>
          </p:cNvSpPr>
          <p:nvPr>
            <p:ph type="body" idx="1"/>
          </p:nvPr>
        </p:nvSpPr>
        <p:spPr>
          <a:xfrm>
            <a:off x="924911" y="1852613"/>
            <a:ext cx="568703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24911" y="2760663"/>
            <a:ext cx="5687035"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804548" y="1852613"/>
            <a:ext cx="571243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804548" y="2760663"/>
            <a:ext cx="5712433"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p:cNvSpPr>
            <a:spLocks noGrp="1" noChangeArrowheads="1"/>
          </p:cNvSpPr>
          <p:nvPr>
            <p:ph type="dt" idx="10"/>
          </p:nvPr>
        </p:nvSpPr>
        <p:spPr/>
        <p:txBody>
          <a:bodyPr/>
          <a:lstStyle>
            <a:lvl1pPr>
              <a:defRPr/>
            </a:lvl1pPr>
          </a:lstStyle>
          <a:p>
            <a:pPr>
              <a:defRPr/>
            </a:pPr>
            <a:endParaRPr lang="en-US"/>
          </a:p>
        </p:txBody>
      </p:sp>
      <p:sp>
        <p:nvSpPr>
          <p:cNvPr id="8" name="Rectangle 5"/>
          <p:cNvSpPr>
            <a:spLocks noGrp="1" noChangeArrowheads="1"/>
          </p:cNvSpPr>
          <p:nvPr>
            <p:ph type="ftr" idx="11"/>
          </p:nvPr>
        </p:nvSpPr>
        <p:spPr/>
        <p:txBody>
          <a:bodyPr/>
          <a:lstStyle>
            <a:lvl1pPr>
              <a:defRPr/>
            </a:lvl1pPr>
          </a:lstStyle>
          <a:p>
            <a:pPr>
              <a:defRPr/>
            </a:pPr>
            <a:endParaRPr lang="en-US"/>
          </a:p>
        </p:txBody>
      </p:sp>
      <p:sp>
        <p:nvSpPr>
          <p:cNvPr id="9" name="Rectangle 6"/>
          <p:cNvSpPr>
            <a:spLocks noGrp="1" noChangeArrowheads="1"/>
          </p:cNvSpPr>
          <p:nvPr>
            <p:ph type="sldNum" idx="12"/>
          </p:nvPr>
        </p:nvSpPr>
        <p:spPr/>
        <p:txBody>
          <a:bodyPr/>
          <a:lstStyle>
            <a:lvl1pPr>
              <a:defRPr/>
            </a:lvl1pPr>
          </a:lstStyle>
          <a:p>
            <a:pPr>
              <a:defRPr/>
            </a:pPr>
            <a:fld id="{E761C009-931C-4132-978B-D830C42DB4E1}" type="slidenum">
              <a:rPr lang="en-US" altLang="en-US" smtClean="0"/>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p:cNvSpPr>
            <a:spLocks noGrp="1" noChangeArrowheads="1"/>
          </p:cNvSpPr>
          <p:nvPr>
            <p:ph type="dt" idx="10"/>
          </p:nvPr>
        </p:nvSpPr>
        <p:spPr/>
        <p:txBody>
          <a:bodyPr/>
          <a:lstStyle>
            <a:lvl1pPr>
              <a:defRPr/>
            </a:lvl1pPr>
          </a:lstStyle>
          <a:p>
            <a:pPr>
              <a:defRPr/>
            </a:pPr>
            <a:endParaRPr lang="en-US"/>
          </a:p>
        </p:txBody>
      </p:sp>
      <p:sp>
        <p:nvSpPr>
          <p:cNvPr id="4" name="Rectangle 5"/>
          <p:cNvSpPr>
            <a:spLocks noGrp="1" noChangeArrowheads="1"/>
          </p:cNvSpPr>
          <p:nvPr>
            <p:ph type="ftr" idx="11"/>
          </p:nvPr>
        </p:nvSpPr>
        <p:spPr/>
        <p:txBody>
          <a:bodyPr/>
          <a:lstStyle>
            <a:lvl1pPr>
              <a:defRPr/>
            </a:lvl1pPr>
          </a:lstStyle>
          <a:p>
            <a:pPr>
              <a:defRPr/>
            </a:pPr>
            <a:endParaRPr lang="en-US"/>
          </a:p>
        </p:txBody>
      </p:sp>
      <p:sp>
        <p:nvSpPr>
          <p:cNvPr id="5" name="Rectangle 6"/>
          <p:cNvSpPr>
            <a:spLocks noGrp="1" noChangeArrowheads="1"/>
          </p:cNvSpPr>
          <p:nvPr>
            <p:ph type="sldNum" idx="12"/>
          </p:nvPr>
        </p:nvSpPr>
        <p:spPr/>
        <p:txBody>
          <a:bodyPr/>
          <a:lstStyle>
            <a:lvl1pPr>
              <a:defRPr/>
            </a:lvl1pPr>
          </a:lstStyle>
          <a:p>
            <a:pPr>
              <a:defRPr/>
            </a:pPr>
            <a:fld id="{D4066C4D-CD24-42B5-8634-793334BF623C}" type="slidenum">
              <a:rPr lang="en-US" altLang="en-US" smtClean="0"/>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p:txBody>
          <a:bodyPr/>
          <a:lstStyle>
            <a:lvl1pPr>
              <a:defRPr/>
            </a:lvl1pPr>
          </a:lstStyle>
          <a:p>
            <a:pPr>
              <a:defRPr/>
            </a:pPr>
            <a:endParaRPr lang="en-US"/>
          </a:p>
        </p:txBody>
      </p:sp>
      <p:sp>
        <p:nvSpPr>
          <p:cNvPr id="3" name="Rectangle 5"/>
          <p:cNvSpPr>
            <a:spLocks noGrp="1" noChangeArrowheads="1"/>
          </p:cNvSpPr>
          <p:nvPr>
            <p:ph type="ftr" idx="11"/>
          </p:nvPr>
        </p:nvSpPr>
        <p:spPr/>
        <p:txBody>
          <a:bodyPr/>
          <a:lstStyle>
            <a:lvl1pPr>
              <a:defRPr/>
            </a:lvl1pPr>
          </a:lstStyle>
          <a:p>
            <a:pPr>
              <a:defRPr/>
            </a:pPr>
            <a:endParaRPr lang="en-US"/>
          </a:p>
        </p:txBody>
      </p:sp>
      <p:sp>
        <p:nvSpPr>
          <p:cNvPr id="4" name="Rectangle 6"/>
          <p:cNvSpPr>
            <a:spLocks noGrp="1" noChangeArrowheads="1"/>
          </p:cNvSpPr>
          <p:nvPr>
            <p:ph type="sldNum" idx="12"/>
          </p:nvPr>
        </p:nvSpPr>
        <p:spPr/>
        <p:txBody>
          <a:bodyPr/>
          <a:lstStyle>
            <a:lvl1pPr>
              <a:defRPr/>
            </a:lvl1pPr>
          </a:lstStyle>
          <a:p>
            <a:pPr>
              <a:defRPr/>
            </a:pPr>
            <a:fld id="{17A38E30-BF8A-491B-8753-247192FA5C50}" type="slidenum">
              <a:rPr lang="en-US" altLang="en-US" smtClean="0"/>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714556" y="1089025"/>
            <a:ext cx="68024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031121D2-2EF6-4D47-8158-B82F4861B421}" type="slidenum">
              <a:rPr lang="en-US" altLang="en-US" smtClean="0"/>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4911" y="503238"/>
            <a:ext cx="4334592" cy="17653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714556" y="1089025"/>
            <a:ext cx="6802431"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dirty="0"/>
          </a:p>
        </p:txBody>
      </p:sp>
      <p:sp>
        <p:nvSpPr>
          <p:cNvPr id="4" name="Text Placeholder 3"/>
          <p:cNvSpPr>
            <a:spLocks noGrp="1"/>
          </p:cNvSpPr>
          <p:nvPr>
            <p:ph type="body" sz="half" idx="2"/>
          </p:nvPr>
        </p:nvSpPr>
        <p:spPr>
          <a:xfrm>
            <a:off x="924911" y="2268547"/>
            <a:ext cx="4334592"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idx="10"/>
          </p:nvPr>
        </p:nvSpPr>
        <p:spPr/>
        <p:txBody>
          <a:bodyPr/>
          <a:lstStyle>
            <a:lvl1pPr>
              <a:defRPr/>
            </a:lvl1pPr>
          </a:lstStyle>
          <a:p>
            <a:pPr>
              <a:defRPr/>
            </a:pPr>
            <a:endParaRPr lang="en-US"/>
          </a:p>
        </p:txBody>
      </p:sp>
      <p:sp>
        <p:nvSpPr>
          <p:cNvPr id="6" name="Rectangle 5"/>
          <p:cNvSpPr>
            <a:spLocks noGrp="1" noChangeArrowheads="1"/>
          </p:cNvSpPr>
          <p:nvPr>
            <p:ph type="ftr" idx="11"/>
          </p:nvPr>
        </p:nvSpPr>
        <p:spPr/>
        <p:txBody>
          <a:bodyPr/>
          <a:lstStyle>
            <a:lvl1pPr>
              <a:defRPr/>
            </a:lvl1pPr>
          </a:lstStyle>
          <a:p>
            <a:pPr>
              <a:defRPr/>
            </a:pPr>
            <a:endParaRPr lang="en-US"/>
          </a:p>
        </p:txBody>
      </p:sp>
      <p:sp>
        <p:nvSpPr>
          <p:cNvPr id="7" name="Rectangle 6"/>
          <p:cNvSpPr>
            <a:spLocks noGrp="1" noChangeArrowheads="1"/>
          </p:cNvSpPr>
          <p:nvPr>
            <p:ph type="sldNum" idx="12"/>
          </p:nvPr>
        </p:nvSpPr>
        <p:spPr/>
        <p:txBody>
          <a:bodyPr/>
          <a:lstStyle>
            <a:lvl1pPr>
              <a:defRPr/>
            </a:lvl1pPr>
          </a:lstStyle>
          <a:p>
            <a:pPr>
              <a:defRPr/>
            </a:pPr>
            <a:fld id="{CB551AF1-D237-47A0-B784-1EEA9FD7475D}" type="slidenum">
              <a:rPr lang="en-US" altLang="en-US" smtClean="0"/>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32" y="30168"/>
            <a:ext cx="13073620" cy="755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pic>
      <p:sp>
        <p:nvSpPr>
          <p:cNvPr id="1027" name="Rectangle 2"/>
          <p:cNvSpPr>
            <a:spLocks noGrp="1" noChangeArrowheads="1"/>
          </p:cNvSpPr>
          <p:nvPr>
            <p:ph type="title"/>
          </p:nvPr>
        </p:nvSpPr>
        <p:spPr bwMode="auto">
          <a:xfrm>
            <a:off x="670931" y="301625"/>
            <a:ext cx="12087331"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0" compatLnSpc="1"/>
          <a:lstStyle/>
          <a:p>
            <a:pPr lvl="0"/>
            <a:r>
              <a:rPr lang="en-GB" altLang="en-US"/>
              <a:t>Click to edit the title text format</a:t>
            </a:r>
          </a:p>
        </p:txBody>
      </p:sp>
      <p:sp>
        <p:nvSpPr>
          <p:cNvPr id="1028" name="Rectangle 3"/>
          <p:cNvSpPr>
            <a:spLocks noGrp="1" noChangeArrowheads="1"/>
          </p:cNvSpPr>
          <p:nvPr>
            <p:ph type="body" idx="1"/>
          </p:nvPr>
        </p:nvSpPr>
        <p:spPr bwMode="auto">
          <a:xfrm>
            <a:off x="670931" y="1768478"/>
            <a:ext cx="12087331" cy="437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0" tIns="28440" rIns="0" bIns="0" numCol="1" anchor="t" anchorCtr="0" compatLnSpc="1"/>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4"/>
          <p:cNvSpPr>
            <a:spLocks noGrp="1" noChangeArrowheads="1"/>
          </p:cNvSpPr>
          <p:nvPr>
            <p:ph type="dt"/>
          </p:nvPr>
        </p:nvSpPr>
        <p:spPr bwMode="auto">
          <a:xfrm>
            <a:off x="4597044" y="6886575"/>
            <a:ext cx="4254165" cy="515938"/>
          </a:xfrm>
          <a:prstGeom prst="rect">
            <a:avLst/>
          </a:prstGeom>
          <a:noFill/>
          <a:ln>
            <a:noFill/>
          </a:ln>
          <a:effectLst/>
        </p:spPr>
        <p:txBody>
          <a:bodyPr vert="horz" wrap="square" lIns="0" tIns="0" rIns="0" bIns="0" numCol="1" anchor="t" anchorCtr="0" compatLnSpc="1"/>
          <a:lstStyle>
            <a:lvl1pP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9636431" y="6886575"/>
            <a:ext cx="4254165" cy="515938"/>
          </a:xfrm>
          <a:prstGeom prst="rect">
            <a:avLst/>
          </a:prstGeom>
          <a:noFill/>
          <a:ln>
            <a:noFill/>
          </a:ln>
          <a:effectLst/>
        </p:spPr>
        <p:txBody>
          <a:bodyPr vert="horz" wrap="square" lIns="0" tIns="0" rIns="0" bIns="0" numCol="1" anchor="t" anchorCtr="0" compatLnSpc="1"/>
          <a:lstStyle>
            <a:lvl1pPr algn="ctr" eaLnBrk="1">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670931" y="6886575"/>
            <a:ext cx="3123954" cy="515938"/>
          </a:xfrm>
          <a:prstGeom prst="rect">
            <a:avLst/>
          </a:prstGeom>
          <a:noFill/>
          <a:ln>
            <a:noFill/>
          </a:ln>
          <a:effectLst/>
        </p:spPr>
        <p:txBody>
          <a:bodyPr vert="horz" wrap="square" lIns="0" tIns="0" rIns="0" bIns="0" numCol="1" anchor="t" anchorCtr="0" compatLnSpc="1"/>
          <a:lstStyle>
            <a:lvl1pPr algn="r" eaLnBrk="1">
              <a:lnSpc>
                <a:spcPct val="93000"/>
              </a:lnSpc>
              <a:buSzPct val="100000"/>
              <a:defRPr sz="1400">
                <a:solidFill>
                  <a:srgbClr val="000000"/>
                </a:solidFill>
                <a:latin typeface="Times New Roman" panose="02020603050405020304" pitchFamily="18" charset="0"/>
                <a:ea typeface="DejaVu Sans" charset="0"/>
                <a:cs typeface="DejaVu Sans" charset="0"/>
              </a:defRPr>
            </a:lvl1pPr>
          </a:lstStyle>
          <a:p>
            <a:pPr>
              <a:defRPr/>
            </a:pPr>
            <a:fld id="{5B4B3E78-632A-4CDB-A3AB-BBB5CB64C4C2}"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2pPr>
      <a:lvl3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3pPr>
      <a:lvl4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4pPr>
      <a:lvl5pPr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580" rtl="0" eaLnBrk="1" fontAlgn="base" hangingPunct="1">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580" rtl="0" eaLnBrk="1" fontAlgn="base" hangingPunct="1">
        <a:lnSpc>
          <a:spcPct val="93000"/>
        </a:lnSpc>
        <a:spcBef>
          <a:spcPts val="1425"/>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580" rtl="0" eaLnBrk="1" fontAlgn="base" hangingPunct="1">
        <a:lnSpc>
          <a:spcPct val="93000"/>
        </a:lnSpc>
        <a:spcBef>
          <a:spcPts val="114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580" rtl="0" eaLnBrk="1" fontAlgn="base" hangingPunct="1">
        <a:lnSpc>
          <a:spcPct val="93000"/>
        </a:lnSpc>
        <a:spcBef>
          <a:spcPts val="85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580" rtl="0" eaLnBrk="1" fontAlgn="base" hangingPunct="1">
        <a:lnSpc>
          <a:spcPct val="93000"/>
        </a:lnSpc>
        <a:spcBef>
          <a:spcPts val="575"/>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580" rtl="0" eaLnBrk="1" fontAlgn="base" hangingPunct="1">
        <a:lnSpc>
          <a:spcPct val="93000"/>
        </a:lnSpc>
        <a:spcBef>
          <a:spcPts val="29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slideshare.net/usmanigujjar/drought-indices#8"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4224FA-8469-CD96-2EE6-3DC8F64F9E4E}"/>
              </a:ext>
            </a:extLst>
          </p:cNvPr>
          <p:cNvSpPr txBox="1"/>
          <p:nvPr/>
        </p:nvSpPr>
        <p:spPr>
          <a:xfrm>
            <a:off x="3119487" y="1873076"/>
            <a:ext cx="7776864" cy="646331"/>
          </a:xfrm>
          <a:prstGeom prst="rect">
            <a:avLst/>
          </a:prstGeom>
          <a:noFill/>
        </p:spPr>
        <p:txBody>
          <a:bodyPr wrap="square">
            <a:spAutoFit/>
          </a:bodyPr>
          <a:lstStyle/>
          <a:p>
            <a:pPr algn="ctr"/>
            <a:r>
              <a:rPr lang="en-IN" sz="3600" b="1" dirty="0">
                <a:solidFill>
                  <a:schemeClr val="tx2"/>
                </a:solidFill>
                <a:effectLst/>
                <a:latin typeface="Times New Roman" panose="02020603050405020304" pitchFamily="18" charset="0"/>
                <a:ea typeface="Calibri" panose="020F0502020204030204" pitchFamily="34" charset="0"/>
              </a:rPr>
              <a:t>Moisture</a:t>
            </a:r>
            <a:r>
              <a:rPr lang="en-IN" sz="3600" b="1" spc="190" dirty="0">
                <a:solidFill>
                  <a:schemeClr val="tx2"/>
                </a:solidFill>
                <a:effectLst/>
                <a:latin typeface="Times New Roman" panose="02020603050405020304" pitchFamily="18" charset="0"/>
                <a:ea typeface="Calibri" panose="020F0502020204030204" pitchFamily="34" charset="0"/>
              </a:rPr>
              <a:t> </a:t>
            </a:r>
            <a:r>
              <a:rPr lang="en-IN" sz="3600" b="1" dirty="0">
                <a:solidFill>
                  <a:schemeClr val="tx2"/>
                </a:solidFill>
                <a:effectLst/>
                <a:latin typeface="Times New Roman" panose="02020603050405020304" pitchFamily="18" charset="0"/>
                <a:ea typeface="Calibri" panose="020F0502020204030204" pitchFamily="34" charset="0"/>
              </a:rPr>
              <a:t>Stress</a:t>
            </a:r>
            <a:r>
              <a:rPr lang="en-IN" sz="3600" b="1" spc="185" dirty="0">
                <a:solidFill>
                  <a:schemeClr val="tx2"/>
                </a:solidFill>
                <a:effectLst/>
                <a:latin typeface="Times New Roman" panose="02020603050405020304" pitchFamily="18" charset="0"/>
                <a:ea typeface="Calibri" panose="020F0502020204030204" pitchFamily="34" charset="0"/>
              </a:rPr>
              <a:t> </a:t>
            </a:r>
            <a:r>
              <a:rPr lang="en-IN" sz="3600" b="1" dirty="0">
                <a:solidFill>
                  <a:schemeClr val="tx2"/>
                </a:solidFill>
                <a:effectLst/>
                <a:latin typeface="Times New Roman" panose="02020603050405020304" pitchFamily="18" charset="0"/>
                <a:ea typeface="Calibri" panose="020F0502020204030204" pitchFamily="34" charset="0"/>
              </a:rPr>
              <a:t>and</a:t>
            </a:r>
            <a:r>
              <a:rPr lang="en-IN" sz="3600" b="1" spc="185" dirty="0">
                <a:solidFill>
                  <a:schemeClr val="tx2"/>
                </a:solidFill>
                <a:effectLst/>
                <a:latin typeface="Times New Roman" panose="02020603050405020304" pitchFamily="18" charset="0"/>
                <a:ea typeface="Calibri" panose="020F0502020204030204" pitchFamily="34" charset="0"/>
              </a:rPr>
              <a:t> </a:t>
            </a:r>
            <a:r>
              <a:rPr lang="en-IN" sz="3600" b="1" dirty="0">
                <a:solidFill>
                  <a:schemeClr val="tx2"/>
                </a:solidFill>
                <a:effectLst/>
                <a:latin typeface="Times New Roman" panose="02020603050405020304" pitchFamily="18" charset="0"/>
                <a:ea typeface="Calibri" panose="020F0502020204030204" pitchFamily="34" charset="0"/>
              </a:rPr>
              <a:t>Plant</a:t>
            </a:r>
            <a:r>
              <a:rPr lang="en-IN" sz="3600" b="1" spc="190" dirty="0">
                <a:solidFill>
                  <a:schemeClr val="tx2"/>
                </a:solidFill>
                <a:effectLst/>
                <a:latin typeface="Times New Roman" panose="02020603050405020304" pitchFamily="18" charset="0"/>
                <a:ea typeface="Calibri" panose="020F0502020204030204" pitchFamily="34" charset="0"/>
              </a:rPr>
              <a:t> </a:t>
            </a:r>
            <a:r>
              <a:rPr lang="en-IN" sz="3600" b="1" dirty="0">
                <a:solidFill>
                  <a:schemeClr val="tx2"/>
                </a:solidFill>
                <a:effectLst/>
                <a:latin typeface="Times New Roman" panose="02020603050405020304" pitchFamily="18" charset="0"/>
                <a:ea typeface="Calibri" panose="020F0502020204030204" pitchFamily="34" charset="0"/>
              </a:rPr>
              <a:t>Growth</a:t>
            </a:r>
            <a:endParaRPr lang="en-IN" sz="8000" b="1" dirty="0">
              <a:solidFill>
                <a:schemeClr val="tx2"/>
              </a:solidFill>
            </a:endParaRPr>
          </a:p>
        </p:txBody>
      </p:sp>
      <p:sp>
        <p:nvSpPr>
          <p:cNvPr id="5" name="TextBox 4">
            <a:extLst>
              <a:ext uri="{FF2B5EF4-FFF2-40B4-BE49-F238E27FC236}">
                <a16:creationId xmlns:a16="http://schemas.microsoft.com/office/drawing/2014/main" id="{A7450266-D649-F80A-D598-93A061505C43}"/>
              </a:ext>
            </a:extLst>
          </p:cNvPr>
          <p:cNvSpPr txBox="1"/>
          <p:nvPr/>
        </p:nvSpPr>
        <p:spPr>
          <a:xfrm>
            <a:off x="2183383" y="5147989"/>
            <a:ext cx="10513168" cy="1776897"/>
          </a:xfrm>
          <a:prstGeom prst="rect">
            <a:avLst/>
          </a:prstGeom>
          <a:noFill/>
        </p:spPr>
        <p:txBody>
          <a:bodyPr wrap="square">
            <a:spAutoFit/>
          </a:bodyPr>
          <a:lstStyle/>
          <a:p>
            <a:pPr>
              <a:lnSpc>
                <a:spcPct val="107000"/>
              </a:lnSpc>
              <a:spcAft>
                <a:spcPts val="800"/>
              </a:spcAft>
            </a:pPr>
            <a:r>
              <a:rPr lang="en-IN" sz="3200" kern="1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 Lecture 22: </a:t>
            </a:r>
            <a:r>
              <a:rPr lang="en-US" sz="2800"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Drought indices and drought tolerance strategies. </a:t>
            </a:r>
          </a:p>
          <a:p>
            <a:pPr>
              <a:lnSpc>
                <a:spcPct val="107000"/>
              </a:lnSpc>
              <a:spcAft>
                <a:spcPts val="800"/>
              </a:spcAft>
            </a:pPr>
            <a:r>
              <a:rPr lang="en-US" sz="2800" dirty="0">
                <a:solidFill>
                  <a:schemeClr val="tx2"/>
                </a:solidFill>
                <a:latin typeface="Times New Roman" panose="02020603050405020304" pitchFamily="18" charset="0"/>
                <a:ea typeface="Georgia" panose="02040502050405020303" pitchFamily="18" charset="0"/>
                <a:cs typeface="Georgia" panose="02040502050405020303" pitchFamily="18" charset="0"/>
              </a:rPr>
              <a:t>                       </a:t>
            </a:r>
            <a:r>
              <a:rPr lang="en-US" sz="2800"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Drought</a:t>
            </a:r>
            <a:r>
              <a:rPr lang="en-US" sz="2800" spc="5"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 </a:t>
            </a:r>
            <a:r>
              <a:rPr lang="en-US" sz="2800"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tolerance</a:t>
            </a:r>
            <a:r>
              <a:rPr lang="en-US" sz="2800" spc="200"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 </a:t>
            </a:r>
            <a:r>
              <a:rPr lang="en-US" sz="2800" dirty="0">
                <a:solidFill>
                  <a:schemeClr val="tx2"/>
                </a:solidFill>
                <a:effectLst/>
                <a:latin typeface="Times New Roman" panose="02020603050405020304" pitchFamily="18" charset="0"/>
                <a:ea typeface="Georgia" panose="02040502050405020303" pitchFamily="18" charset="0"/>
                <a:cs typeface="Georgia" panose="02040502050405020303" pitchFamily="18" charset="0"/>
              </a:rPr>
              <a:t>traits.</a:t>
            </a:r>
            <a:endParaRPr lang="en-IN" sz="2800" dirty="0">
              <a:solidFill>
                <a:schemeClr val="tx2"/>
              </a:solidFill>
              <a:effectLst/>
              <a:latin typeface="Georgia" panose="02040502050405020303" pitchFamily="18" charset="0"/>
              <a:ea typeface="Georgia" panose="02040502050405020303" pitchFamily="18" charset="0"/>
              <a:cs typeface="Georgia" panose="02040502050405020303" pitchFamily="18" charset="0"/>
            </a:endParaRPr>
          </a:p>
          <a:p>
            <a:pPr>
              <a:lnSpc>
                <a:spcPct val="107000"/>
              </a:lnSpc>
              <a:spcAft>
                <a:spcPts val="800"/>
              </a:spcAft>
            </a:pPr>
            <a:endParaRPr lang="en-IN" sz="3200" dirty="0">
              <a:solidFill>
                <a:schemeClr val="tx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3A1AE5-9ED3-7B6E-4CFA-AA2108C730AE}"/>
              </a:ext>
            </a:extLst>
          </p:cNvPr>
          <p:cNvSpPr txBox="1"/>
          <p:nvPr/>
        </p:nvSpPr>
        <p:spPr>
          <a:xfrm>
            <a:off x="3335511" y="2555701"/>
            <a:ext cx="7992888" cy="1323439"/>
          </a:xfrm>
          <a:prstGeom prst="rect">
            <a:avLst/>
          </a:prstGeom>
          <a:noFill/>
        </p:spPr>
        <p:txBody>
          <a:bodyPr wrap="square" rtlCol="0">
            <a:spAutoFit/>
          </a:bodyPr>
          <a:lstStyle/>
          <a:p>
            <a:pPr algn="ctr"/>
            <a:r>
              <a:rPr lang="en-US" sz="8000" dirty="0">
                <a:solidFill>
                  <a:schemeClr val="tx2"/>
                </a:solidFill>
                <a:latin typeface="Times New Roman" panose="02020603050405020304" pitchFamily="18" charset="0"/>
                <a:cs typeface="Times New Roman" panose="02020603050405020304" pitchFamily="18" charset="0"/>
              </a:rPr>
              <a:t>THANK YOU</a:t>
            </a:r>
            <a:endParaRPr lang="en-IN" sz="8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55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300510-72E1-7F34-9B36-2BA636F5DF9D}"/>
              </a:ext>
            </a:extLst>
          </p:cNvPr>
          <p:cNvSpPr txBox="1"/>
          <p:nvPr/>
        </p:nvSpPr>
        <p:spPr>
          <a:xfrm>
            <a:off x="2831455" y="2339677"/>
            <a:ext cx="9721079" cy="2123658"/>
          </a:xfrm>
          <a:prstGeom prst="rect">
            <a:avLst/>
          </a:prstGeom>
          <a:noFill/>
        </p:spPr>
        <p:txBody>
          <a:bodyPr wrap="square">
            <a:spAutoFit/>
          </a:bodyPr>
          <a:lstStyle/>
          <a:p>
            <a:pPr algn="ctr"/>
            <a:r>
              <a:rPr lang="en-US" sz="3200" b="1" dirty="0">
                <a:solidFill>
                  <a:schemeClr val="accent6">
                    <a:lumMod val="50000"/>
                  </a:schemeClr>
                </a:solidFill>
                <a:latin typeface="Times New Roman" panose="02020603050405020304" pitchFamily="18" charset="0"/>
                <a:cs typeface="Times New Roman" panose="02020603050405020304" pitchFamily="18" charset="0"/>
              </a:rPr>
              <a:t>Drought  </a:t>
            </a:r>
          </a:p>
          <a:p>
            <a:pPr algn="l"/>
            <a:endParaRPr lang="en-US" b="1" dirty="0">
              <a:solidFill>
                <a:srgbClr val="CCCCFF"/>
              </a:solidFill>
              <a:latin typeface="Source Sans Pro" panose="020B0503030403020204" pitchFamily="34" charset="0"/>
              <a:cs typeface="Times New Roman" panose="02020603050405020304" pitchFamily="18" charset="0"/>
            </a:endParaRPr>
          </a:p>
          <a:p>
            <a:pPr algn="l"/>
            <a:endParaRPr lang="en-US" b="1" dirty="0">
              <a:solidFill>
                <a:srgbClr val="CCCCFF"/>
              </a:solidFill>
              <a:latin typeface="Source Sans Pro" panose="020B0503030403020204" pitchFamily="34" charset="0"/>
              <a:cs typeface="Times New Roman" panose="02020603050405020304" pitchFamily="18" charset="0"/>
            </a:endParaRPr>
          </a:p>
          <a:p>
            <a:pPr algn="ctr"/>
            <a:r>
              <a:rPr lang="en-US" sz="3200" dirty="0">
                <a:solidFill>
                  <a:schemeClr val="tx2"/>
                </a:solidFill>
                <a:latin typeface="Times New Roman" panose="02020603050405020304" pitchFamily="18" charset="0"/>
                <a:cs typeface="Times New Roman" panose="02020603050405020304" pitchFamily="18" charset="0"/>
              </a:rPr>
              <a:t>A prolonged</a:t>
            </a:r>
            <a:r>
              <a:rPr lang="en-US" sz="3200" i="0" strike="noStrike" dirty="0">
                <a:solidFill>
                  <a:schemeClr val="tx2"/>
                </a:solidFill>
                <a:effectLst/>
                <a:latin typeface="Times New Roman" panose="02020603050405020304" pitchFamily="18" charset="0"/>
                <a:cs typeface="Times New Roman" panose="02020603050405020304" pitchFamily="18" charset="0"/>
              </a:rPr>
              <a:t> </a:t>
            </a:r>
            <a:r>
              <a:rPr lang="en-US" sz="3200" b="0" i="0" dirty="0">
                <a:solidFill>
                  <a:schemeClr val="tx2"/>
                </a:solidFill>
                <a:effectLst/>
                <a:latin typeface="Times New Roman" panose="02020603050405020304" pitchFamily="18" charset="0"/>
                <a:cs typeface="Times New Roman" panose="02020603050405020304" pitchFamily="18" charset="0"/>
              </a:rPr>
              <a:t>period of abnormally low rainfall, leading to a shortage of water.</a:t>
            </a:r>
          </a:p>
        </p:txBody>
      </p:sp>
    </p:spTree>
    <p:extLst>
      <p:ext uri="{BB962C8B-B14F-4D97-AF65-F5344CB8AC3E}">
        <p14:creationId xmlns:p14="http://schemas.microsoft.com/office/powerpoint/2010/main" val="151467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628338-C404-8B39-89A1-0EF367D4B9AF}"/>
              </a:ext>
            </a:extLst>
          </p:cNvPr>
          <p:cNvSpPr txBox="1"/>
          <p:nvPr/>
        </p:nvSpPr>
        <p:spPr>
          <a:xfrm>
            <a:off x="3479527" y="1187549"/>
            <a:ext cx="6718852" cy="4088620"/>
          </a:xfrm>
          <a:prstGeom prst="rect">
            <a:avLst/>
          </a:prstGeom>
          <a:noFill/>
        </p:spPr>
        <p:txBody>
          <a:bodyPr wrap="square">
            <a:spAutoFit/>
          </a:bodyPr>
          <a:lstStyle/>
          <a:p>
            <a:pPr algn="l">
              <a:lnSpc>
                <a:spcPct val="150000"/>
              </a:lnSpc>
            </a:pPr>
            <a:r>
              <a:rPr lang="en-IN" sz="3200" b="1" i="0" u="none" strike="noStrike" dirty="0">
                <a:solidFill>
                  <a:schemeClr val="accent6">
                    <a:lumMod val="50000"/>
                  </a:schemeClr>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DROUGHT INDICES </a:t>
            </a:r>
          </a:p>
          <a:p>
            <a:pPr algn="l">
              <a:lnSpc>
                <a:spcPct val="150000"/>
              </a:lnSpc>
            </a:pPr>
            <a:r>
              <a:rPr lang="en-IN" sz="2400" b="0" i="0" dirty="0">
                <a:solidFill>
                  <a:srgbClr val="000000"/>
                </a:solidFill>
                <a:effectLst/>
                <a:latin typeface="Times New Roman" panose="02020603050405020304" pitchFamily="18" charset="0"/>
                <a:cs typeface="Times New Roman" panose="02020603050405020304" pitchFamily="18" charset="0"/>
              </a:rPr>
              <a:t> </a:t>
            </a:r>
          </a:p>
          <a:p>
            <a:pPr algn="l">
              <a:lnSpc>
                <a:spcPct val="150000"/>
              </a:lnSpc>
              <a:buFont typeface="+mj-lt"/>
              <a:buAutoNum type="arabicPeriod"/>
            </a:pPr>
            <a:r>
              <a:rPr lang="en-IN" sz="2400" dirty="0">
                <a:solidFill>
                  <a:schemeClr val="tx2"/>
                </a:solidFill>
                <a:latin typeface="Times New Roman" panose="02020603050405020304" pitchFamily="18" charset="0"/>
                <a:cs typeface="Times New Roman" panose="02020603050405020304" pitchFamily="18" charset="0"/>
              </a:rPr>
              <a:t>Standardized</a:t>
            </a:r>
            <a:r>
              <a:rPr lang="en-IN" sz="2400" b="1" dirty="0">
                <a:solidFill>
                  <a:srgbClr val="CCCCFF"/>
                </a:solidFill>
                <a:latin typeface="Times New Roman" panose="02020603050405020304" pitchFamily="18" charset="0"/>
                <a:cs typeface="Times New Roman" panose="02020603050405020304" pitchFamily="18" charset="0"/>
              </a:rPr>
              <a:t> </a:t>
            </a:r>
            <a:r>
              <a:rPr lang="en-IN" sz="2400" b="0" i="0" dirty="0">
                <a:solidFill>
                  <a:srgbClr val="000000"/>
                </a:solidFill>
                <a:effectLst/>
                <a:latin typeface="Times New Roman" panose="02020603050405020304" pitchFamily="18" charset="0"/>
                <a:cs typeface="Times New Roman" panose="02020603050405020304" pitchFamily="18" charset="0"/>
              </a:rPr>
              <a:t>Precipitation Index (SPI) </a:t>
            </a:r>
            <a:endParaRPr lang="en-IN" sz="2400" dirty="0">
              <a:solidFill>
                <a:srgbClr val="000000"/>
              </a:solidFill>
              <a:latin typeface="Times New Roman" panose="02020603050405020304" pitchFamily="18" charset="0"/>
              <a:cs typeface="Times New Roman" panose="02020603050405020304" pitchFamily="18" charset="0"/>
            </a:endParaRPr>
          </a:p>
          <a:p>
            <a:pPr algn="l">
              <a:lnSpc>
                <a:spcPct val="150000"/>
              </a:lnSpc>
              <a:buFont typeface="+mj-lt"/>
              <a:buAutoNum type="arabicPeriod"/>
            </a:pPr>
            <a:r>
              <a:rPr lang="en-IN" sz="2400" b="0" i="0" dirty="0">
                <a:solidFill>
                  <a:srgbClr val="000000"/>
                </a:solidFill>
                <a:effectLst/>
                <a:latin typeface="Times New Roman" panose="02020603050405020304" pitchFamily="18" charset="0"/>
                <a:cs typeface="Times New Roman" panose="02020603050405020304" pitchFamily="18" charset="0"/>
              </a:rPr>
              <a:t>Palmer Drought Severity Index (PDSI) </a:t>
            </a:r>
            <a:endParaRPr lang="en-IN" sz="2400" dirty="0">
              <a:solidFill>
                <a:srgbClr val="000000"/>
              </a:solidFill>
              <a:latin typeface="Times New Roman" panose="02020603050405020304" pitchFamily="18" charset="0"/>
              <a:cs typeface="Times New Roman" panose="02020603050405020304" pitchFamily="18" charset="0"/>
            </a:endParaRPr>
          </a:p>
          <a:p>
            <a:pPr algn="l">
              <a:lnSpc>
                <a:spcPct val="150000"/>
              </a:lnSpc>
              <a:buFont typeface="+mj-lt"/>
              <a:buAutoNum type="arabicPeriod"/>
            </a:pPr>
            <a:r>
              <a:rPr lang="en-IN" sz="2400" b="0" i="0" dirty="0">
                <a:solidFill>
                  <a:srgbClr val="000000"/>
                </a:solidFill>
                <a:effectLst/>
                <a:latin typeface="Times New Roman" panose="02020603050405020304" pitchFamily="18" charset="0"/>
                <a:cs typeface="Times New Roman" panose="02020603050405020304" pitchFamily="18" charset="0"/>
              </a:rPr>
              <a:t>Surface Water Supply Index (SWSI)</a:t>
            </a:r>
          </a:p>
          <a:p>
            <a:pPr algn="l">
              <a:lnSpc>
                <a:spcPct val="150000"/>
              </a:lnSpc>
              <a:buFont typeface="+mj-lt"/>
              <a:buAutoNum type="arabicPeriod"/>
            </a:pPr>
            <a:r>
              <a:rPr lang="en-IN" sz="2400" b="0" i="0" dirty="0">
                <a:solidFill>
                  <a:srgbClr val="000000"/>
                </a:solidFill>
                <a:effectLst/>
                <a:latin typeface="Times New Roman" panose="02020603050405020304" pitchFamily="18" charset="0"/>
                <a:cs typeface="Times New Roman" panose="02020603050405020304" pitchFamily="18" charset="0"/>
              </a:rPr>
              <a:t> Moisture Adequacy Index (MAI) </a:t>
            </a:r>
            <a:endParaRPr lang="en-IN" sz="2400" dirty="0">
              <a:solidFill>
                <a:srgbClr val="000000"/>
              </a:solidFill>
              <a:latin typeface="Times New Roman" panose="02020603050405020304" pitchFamily="18" charset="0"/>
              <a:cs typeface="Times New Roman" panose="02020603050405020304" pitchFamily="18" charset="0"/>
            </a:endParaRPr>
          </a:p>
          <a:p>
            <a:pPr algn="l">
              <a:lnSpc>
                <a:spcPct val="150000"/>
              </a:lnSpc>
              <a:buFont typeface="+mj-lt"/>
              <a:buAutoNum type="arabicPeriod"/>
            </a:pPr>
            <a:r>
              <a:rPr lang="en-IN" sz="2400" b="0" i="0" dirty="0">
                <a:solidFill>
                  <a:srgbClr val="000000"/>
                </a:solidFill>
                <a:effectLst/>
                <a:latin typeface="Times New Roman" panose="02020603050405020304" pitchFamily="18" charset="0"/>
                <a:cs typeface="Times New Roman" panose="02020603050405020304" pitchFamily="18" charset="0"/>
              </a:rPr>
              <a:t>Crop Water Stress Index (CWSI)</a:t>
            </a:r>
          </a:p>
        </p:txBody>
      </p:sp>
    </p:spTree>
    <p:extLst>
      <p:ext uri="{BB962C8B-B14F-4D97-AF65-F5344CB8AC3E}">
        <p14:creationId xmlns:p14="http://schemas.microsoft.com/office/powerpoint/2010/main" val="234327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06AB3-7F2A-5167-57BC-0603ABB5861B}"/>
              </a:ext>
            </a:extLst>
          </p:cNvPr>
          <p:cNvSpPr txBox="1"/>
          <p:nvPr/>
        </p:nvSpPr>
        <p:spPr>
          <a:xfrm>
            <a:off x="2903463" y="378906"/>
            <a:ext cx="9721080" cy="6801862"/>
          </a:xfrm>
          <a:prstGeom prst="rect">
            <a:avLst/>
          </a:prstGeom>
          <a:noFill/>
        </p:spPr>
        <p:txBody>
          <a:bodyPr wrap="square">
            <a:spAutoFit/>
          </a:bodyPr>
          <a:lstStyle/>
          <a:p>
            <a:pPr algn="l"/>
            <a:r>
              <a:rPr lang="en-US" sz="2800" b="1" dirty="0">
                <a:solidFill>
                  <a:schemeClr val="accent6">
                    <a:lumMod val="50000"/>
                  </a:schemeClr>
                </a:solidFill>
                <a:latin typeface="Times New Roman" panose="02020603050405020304" pitchFamily="18" charset="0"/>
                <a:cs typeface="Times New Roman" panose="02020603050405020304" pitchFamily="18" charset="0"/>
              </a:rPr>
              <a:t>Standardized Precipitation Index</a:t>
            </a:r>
            <a:r>
              <a:rPr lang="en-US" sz="2800" b="0" i="0" dirty="0">
                <a:solidFill>
                  <a:schemeClr val="accent6">
                    <a:lumMod val="50000"/>
                  </a:schemeClr>
                </a:solidFill>
                <a:effectLst/>
                <a:latin typeface="Times New Roman" panose="02020603050405020304" pitchFamily="18" charset="0"/>
                <a:cs typeface="Times New Roman" panose="02020603050405020304" pitchFamily="18" charset="0"/>
              </a:rPr>
              <a:t> </a:t>
            </a:r>
            <a:r>
              <a:rPr lang="en-US" sz="2400" b="0" i="0" dirty="0">
                <a:solidFill>
                  <a:schemeClr val="tx2"/>
                </a:solidFill>
                <a:effectLst/>
                <a:latin typeface="Times New Roman" panose="02020603050405020304" pitchFamily="18" charset="0"/>
                <a:cs typeface="Times New Roman" panose="02020603050405020304" pitchFamily="18" charset="0"/>
              </a:rPr>
              <a:t>(SPI) </a:t>
            </a:r>
          </a:p>
          <a:p>
            <a:pPr algn="l"/>
            <a:r>
              <a:rPr lang="en-US" sz="2400" b="0" i="0" dirty="0">
                <a:solidFill>
                  <a:schemeClr val="tx2"/>
                </a:solidFill>
                <a:effectLst/>
                <a:latin typeface="Times New Roman" panose="02020603050405020304" pitchFamily="18" charset="0"/>
                <a:cs typeface="Times New Roman" panose="02020603050405020304" pitchFamily="18" charset="0"/>
              </a:rPr>
              <a:t>SPI, based on probability of precipitation for any time scale, is calculated as : X -</a:t>
            </a:r>
            <a:r>
              <a:rPr lang="en-US" sz="2400" b="0" i="0" dirty="0" err="1">
                <a:solidFill>
                  <a:schemeClr val="tx2"/>
                </a:solidFill>
                <a:effectLst/>
                <a:latin typeface="Times New Roman" panose="02020603050405020304" pitchFamily="18" charset="0"/>
                <a:cs typeface="Times New Roman" panose="02020603050405020304" pitchFamily="18" charset="0"/>
              </a:rPr>
              <a:t>Xm</a:t>
            </a:r>
            <a:r>
              <a:rPr lang="en-US" sz="2400" b="0" i="0" dirty="0">
                <a:solidFill>
                  <a:schemeClr val="tx2"/>
                </a:solidFill>
                <a:effectLst/>
                <a:latin typeface="Times New Roman" panose="02020603050405020304" pitchFamily="18" charset="0"/>
                <a:cs typeface="Times New Roman" panose="02020603050405020304" pitchFamily="18" charset="0"/>
              </a:rPr>
              <a:t> , SPI = ----------- </a:t>
            </a:r>
            <a:endParaRPr lang="en-US" sz="2400" dirty="0">
              <a:solidFill>
                <a:schemeClr val="tx2"/>
              </a:solidFill>
              <a:latin typeface="Times New Roman" panose="02020603050405020304" pitchFamily="18" charset="0"/>
              <a:cs typeface="Times New Roman" panose="02020603050405020304" pitchFamily="18" charset="0"/>
            </a:endParaRPr>
          </a:p>
          <a:p>
            <a:pPr algn="l"/>
            <a:r>
              <a:rPr lang="en-US" sz="2400" b="0" i="0" dirty="0">
                <a:solidFill>
                  <a:schemeClr val="tx2"/>
                </a:solidFill>
                <a:effectLst/>
                <a:latin typeface="Times New Roman" panose="02020603050405020304" pitchFamily="18" charset="0"/>
                <a:cs typeface="Times New Roman" panose="02020603050405020304" pitchFamily="18" charset="0"/>
              </a:rPr>
              <a:t>Where X = Precipitation for the station</a:t>
            </a:r>
          </a:p>
          <a:p>
            <a:pPr algn="l"/>
            <a:r>
              <a:rPr lang="en-US" sz="2400" b="0" i="0" dirty="0">
                <a:solidFill>
                  <a:schemeClr val="tx2"/>
                </a:solidFill>
                <a:effectLst/>
                <a:latin typeface="Times New Roman" panose="02020603050405020304" pitchFamily="18" charset="0"/>
                <a:cs typeface="Times New Roman" panose="02020603050405020304" pitchFamily="18" charset="0"/>
              </a:rPr>
              <a:t> </a:t>
            </a:r>
            <a:r>
              <a:rPr lang="en-US" sz="2400" b="0" i="0" dirty="0" err="1">
                <a:solidFill>
                  <a:schemeClr val="tx2"/>
                </a:solidFill>
                <a:effectLst/>
                <a:latin typeface="Times New Roman" panose="02020603050405020304" pitchFamily="18" charset="0"/>
                <a:cs typeface="Times New Roman" panose="02020603050405020304" pitchFamily="18" charset="0"/>
              </a:rPr>
              <a:t>Xm</a:t>
            </a:r>
            <a:r>
              <a:rPr lang="en-US" sz="2400" b="0" i="0" dirty="0">
                <a:solidFill>
                  <a:schemeClr val="tx2"/>
                </a:solidFill>
                <a:effectLst/>
                <a:latin typeface="Times New Roman" panose="02020603050405020304" pitchFamily="18" charset="0"/>
                <a:cs typeface="Times New Roman" panose="02020603050405020304" pitchFamily="18" charset="0"/>
              </a:rPr>
              <a:t> = Mean precipitation </a:t>
            </a:r>
            <a:r>
              <a:rPr lang="en-US" sz="2400" dirty="0">
                <a:solidFill>
                  <a:schemeClr val="tx2"/>
                </a:solidFill>
                <a:latin typeface="Times New Roman" panose="02020603050405020304" pitchFamily="18" charset="0"/>
                <a:cs typeface="Times New Roman" panose="02020603050405020304" pitchFamily="18" charset="0"/>
              </a:rPr>
              <a:t>=</a:t>
            </a:r>
            <a:r>
              <a:rPr lang="en-US" sz="2400" b="0" i="0" dirty="0">
                <a:solidFill>
                  <a:schemeClr val="tx2"/>
                </a:solidFill>
                <a:effectLst/>
                <a:latin typeface="Times New Roman" panose="02020603050405020304" pitchFamily="18" charset="0"/>
                <a:cs typeface="Times New Roman" panose="02020603050405020304" pitchFamily="18" charset="0"/>
              </a:rPr>
              <a:t>Standardized deviation </a:t>
            </a:r>
          </a:p>
          <a:p>
            <a:pPr algn="l"/>
            <a:r>
              <a:rPr lang="en-US" sz="2400" b="1" i="0" dirty="0">
                <a:solidFill>
                  <a:schemeClr val="tx2"/>
                </a:solidFill>
                <a:effectLst/>
                <a:latin typeface="Times New Roman" panose="02020603050405020304" pitchFamily="18" charset="0"/>
                <a:cs typeface="Times New Roman" panose="02020603050405020304" pitchFamily="18" charset="0"/>
              </a:rPr>
              <a:t>SPI Drought Classes</a:t>
            </a:r>
          </a:p>
          <a:p>
            <a:pPr algn="l"/>
            <a:r>
              <a:rPr lang="en-US" sz="2400" b="0" i="0" dirty="0">
                <a:solidFill>
                  <a:schemeClr val="tx2"/>
                </a:solidFill>
                <a:effectLst/>
                <a:latin typeface="Times New Roman" panose="02020603050405020304" pitchFamily="18" charset="0"/>
                <a:cs typeface="Times New Roman" panose="02020603050405020304" pitchFamily="18" charset="0"/>
              </a:rPr>
              <a:t>           Less than -2.00 Extreme drought </a:t>
            </a:r>
          </a:p>
          <a:p>
            <a:pPr algn="l"/>
            <a:r>
              <a:rPr lang="en-US" sz="2400" b="0" i="0" dirty="0">
                <a:solidFill>
                  <a:schemeClr val="tx2"/>
                </a:solidFill>
                <a:effectLst/>
                <a:latin typeface="Times New Roman" panose="02020603050405020304" pitchFamily="18" charset="0"/>
                <a:cs typeface="Times New Roman" panose="02020603050405020304" pitchFamily="18" charset="0"/>
              </a:rPr>
              <a:t>           -1.50 to -1.99 Severe drought</a:t>
            </a:r>
          </a:p>
          <a:p>
            <a:pPr algn="l"/>
            <a:r>
              <a:rPr lang="en-US" sz="2400" b="0" i="0" dirty="0">
                <a:solidFill>
                  <a:schemeClr val="tx2"/>
                </a:solidFill>
                <a:effectLst/>
                <a:latin typeface="Times New Roman" panose="02020603050405020304" pitchFamily="18" charset="0"/>
                <a:cs typeface="Times New Roman" panose="02020603050405020304" pitchFamily="18" charset="0"/>
              </a:rPr>
              <a:t>           -1.00 to -1.49 Moderate drought </a:t>
            </a:r>
          </a:p>
          <a:p>
            <a:pPr algn="l"/>
            <a:r>
              <a:rPr lang="en-US" sz="2400" b="0" i="0" dirty="0">
                <a:solidFill>
                  <a:schemeClr val="tx2"/>
                </a:solidFill>
                <a:effectLst/>
                <a:latin typeface="Times New Roman" panose="02020603050405020304" pitchFamily="18" charset="0"/>
                <a:cs typeface="Times New Roman" panose="02020603050405020304" pitchFamily="18" charset="0"/>
              </a:rPr>
              <a:t>           -0.99 to -0.00 Mild drought</a:t>
            </a:r>
          </a:p>
          <a:p>
            <a:pPr algn="l"/>
            <a:r>
              <a:rPr lang="en-US" sz="2400" b="1" dirty="0">
                <a:solidFill>
                  <a:schemeClr val="tx2"/>
                </a:solidFill>
                <a:latin typeface="Times New Roman" panose="02020603050405020304" pitchFamily="18" charset="0"/>
                <a:cs typeface="Times New Roman" panose="02020603050405020304" pitchFamily="18" charset="0"/>
              </a:rPr>
              <a:t>Merits : </a:t>
            </a:r>
          </a:p>
          <a:p>
            <a:pPr marL="342900" indent="-342900" algn="l">
              <a:buFont typeface="Arial" panose="020B0604020202020204" pitchFamily="34" charset="0"/>
              <a:buChar char="•"/>
            </a:pPr>
            <a:r>
              <a:rPr lang="en-US" sz="2400" dirty="0">
                <a:solidFill>
                  <a:schemeClr val="tx2"/>
                </a:solidFill>
                <a:latin typeface="Times New Roman" panose="02020603050405020304" pitchFamily="18" charset="0"/>
                <a:cs typeface="Times New Roman" panose="02020603050405020304" pitchFamily="18" charset="0"/>
              </a:rPr>
              <a:t>Can </a:t>
            </a:r>
            <a:r>
              <a:rPr lang="en-US" sz="2400" b="0" i="0" dirty="0">
                <a:solidFill>
                  <a:schemeClr val="tx2"/>
                </a:solidFill>
                <a:effectLst/>
                <a:latin typeface="Times New Roman" panose="02020603050405020304" pitchFamily="18" charset="0"/>
                <a:cs typeface="Times New Roman" panose="02020603050405020304" pitchFamily="18" charset="0"/>
              </a:rPr>
              <a:t>be computed for different time scales Can provide early warning of drought</a:t>
            </a:r>
          </a:p>
          <a:p>
            <a:pPr marL="342900" indent="-342900" algn="l">
              <a:buFont typeface="Arial" panose="020B0604020202020204" pitchFamily="34" charset="0"/>
              <a:buChar char="•"/>
            </a:pPr>
            <a:r>
              <a:rPr lang="en-US" sz="2400" b="0" i="0" dirty="0">
                <a:solidFill>
                  <a:schemeClr val="tx2"/>
                </a:solidFill>
                <a:effectLst/>
                <a:latin typeface="Times New Roman" panose="02020603050405020304" pitchFamily="18" charset="0"/>
                <a:cs typeface="Times New Roman" panose="02020603050405020304" pitchFamily="18" charset="0"/>
              </a:rPr>
              <a:t> Can help assess drought severity Is less complex than PDSI. </a:t>
            </a:r>
          </a:p>
          <a:p>
            <a:pPr algn="l"/>
            <a:r>
              <a:rPr lang="en-US" sz="2400" b="1" i="0" dirty="0">
                <a:solidFill>
                  <a:schemeClr val="tx2"/>
                </a:solidFill>
                <a:effectLst/>
                <a:latin typeface="Times New Roman" panose="02020603050405020304" pitchFamily="18" charset="0"/>
                <a:cs typeface="Times New Roman" panose="02020603050405020304" pitchFamily="18" charset="0"/>
              </a:rPr>
              <a:t>Demerits:</a:t>
            </a:r>
          </a:p>
          <a:p>
            <a:pPr algn="l"/>
            <a:r>
              <a:rPr lang="en-US" sz="2400" b="0" i="0" dirty="0">
                <a:solidFill>
                  <a:schemeClr val="tx2"/>
                </a:solidFill>
                <a:effectLst/>
                <a:latin typeface="Times New Roman" panose="02020603050405020304" pitchFamily="18" charset="0"/>
                <a:cs typeface="Times New Roman" panose="02020603050405020304" pitchFamily="18" charset="0"/>
              </a:rPr>
              <a:t>Groundwater, stream flow, and reservoir storage reflect longer-term precipitation anomalies. So, SPI is calculated for 3, 6, 12, 24, and 48 month time scales</a:t>
            </a:r>
          </a:p>
        </p:txBody>
      </p:sp>
    </p:spTree>
    <p:extLst>
      <p:ext uri="{BB962C8B-B14F-4D97-AF65-F5344CB8AC3E}">
        <p14:creationId xmlns:p14="http://schemas.microsoft.com/office/powerpoint/2010/main" val="75222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E22C48-ABAE-71DE-700D-A6999299346B}"/>
              </a:ext>
            </a:extLst>
          </p:cNvPr>
          <p:cNvSpPr txBox="1"/>
          <p:nvPr/>
        </p:nvSpPr>
        <p:spPr>
          <a:xfrm>
            <a:off x="3047479" y="611485"/>
            <a:ext cx="9049093" cy="6617196"/>
          </a:xfrm>
          <a:prstGeom prst="rect">
            <a:avLst/>
          </a:prstGeom>
          <a:noFill/>
        </p:spPr>
        <p:txBody>
          <a:bodyPr wrap="square">
            <a:spAutoFit/>
          </a:bodyPr>
          <a:lstStyle/>
          <a:p>
            <a:pPr algn="l"/>
            <a:r>
              <a:rPr lang="en-US" sz="3200" b="1" dirty="0">
                <a:solidFill>
                  <a:schemeClr val="accent6">
                    <a:lumMod val="50000"/>
                  </a:schemeClr>
                </a:solidFill>
                <a:latin typeface="Times New Roman" panose="02020603050405020304" pitchFamily="18" charset="0"/>
                <a:cs typeface="Times New Roman" panose="02020603050405020304" pitchFamily="18" charset="0"/>
              </a:rPr>
              <a:t>Palmer Drought Severity Index </a:t>
            </a:r>
            <a:r>
              <a:rPr lang="en-US" sz="3200" b="0" i="0" dirty="0">
                <a:solidFill>
                  <a:srgbClr val="000000"/>
                </a:solidFill>
                <a:effectLst/>
                <a:latin typeface="Times New Roman" panose="02020603050405020304" pitchFamily="18" charset="0"/>
                <a:cs typeface="Times New Roman" panose="02020603050405020304" pitchFamily="18" charset="0"/>
              </a:rPr>
              <a:t>(PDSI)</a:t>
            </a:r>
          </a:p>
          <a:p>
            <a:pPr algn="l"/>
            <a:endParaRPr lang="en-US" sz="3200" b="0" i="0" dirty="0">
              <a:solidFill>
                <a:srgbClr val="000000"/>
              </a:solidFill>
              <a:effectLst/>
              <a:latin typeface="Times New Roman" panose="02020603050405020304" pitchFamily="18" charset="0"/>
              <a:cs typeface="Times New Roman" panose="02020603050405020304" pitchFamily="18" charset="0"/>
            </a:endParaRPr>
          </a:p>
          <a:p>
            <a:pPr algn="l"/>
            <a:r>
              <a:rPr lang="en-US" sz="2400" b="0" i="0" dirty="0">
                <a:solidFill>
                  <a:srgbClr val="000000"/>
                </a:solidFill>
                <a:effectLst/>
                <a:latin typeface="Times New Roman" panose="02020603050405020304" pitchFamily="18" charset="0"/>
                <a:cs typeface="Times New Roman" panose="02020603050405020304" pitchFamily="18" charset="0"/>
              </a:rPr>
              <a:t> PDSI, popular in the US, uses data on precipitation, temperature and local available water content (AWC) of soil, and calculates the difference between Climatically Appropriate For Existing Conditions (CAFEC) rainfall and actual rainfall as a drought indicator. </a:t>
            </a:r>
          </a:p>
          <a:p>
            <a:pPr algn="l"/>
            <a:r>
              <a:rPr lang="en-US" sz="2400" b="0" i="0" dirty="0">
                <a:solidFill>
                  <a:srgbClr val="000000"/>
                </a:solidFill>
                <a:effectLst/>
                <a:latin typeface="Times New Roman" panose="02020603050405020304" pitchFamily="18" charset="0"/>
                <a:cs typeface="Times New Roman" panose="02020603050405020304" pitchFamily="18" charset="0"/>
              </a:rPr>
              <a:t>PDSI generally varies between -4.0 (extreme drought) and +4.0 (adequate moisture condition). </a:t>
            </a:r>
          </a:p>
          <a:p>
            <a:pPr algn="l"/>
            <a:r>
              <a:rPr lang="en-US" sz="2400" b="0" i="0" dirty="0">
                <a:solidFill>
                  <a:srgbClr val="000000"/>
                </a:solidFill>
                <a:effectLst/>
                <a:latin typeface="Times New Roman" panose="02020603050405020304" pitchFamily="18" charset="0"/>
                <a:cs typeface="Times New Roman" panose="02020603050405020304" pitchFamily="18" charset="0"/>
              </a:rPr>
              <a:t>Drought categories are: Index value Class for drought      </a:t>
            </a:r>
          </a:p>
          <a:p>
            <a:pPr marL="285750" indent="-285750" algn="l">
              <a:buFontTx/>
              <a:buChar char="-"/>
            </a:pPr>
            <a:r>
              <a:rPr lang="en-US" sz="2400" b="0" i="0" dirty="0">
                <a:solidFill>
                  <a:srgbClr val="000000"/>
                </a:solidFill>
                <a:effectLst/>
                <a:latin typeface="Times New Roman" panose="02020603050405020304" pitchFamily="18" charset="0"/>
                <a:cs typeface="Times New Roman" panose="02020603050405020304" pitchFamily="18" charset="0"/>
              </a:rPr>
              <a:t>1.00 to –1.99 Mild drought </a:t>
            </a:r>
          </a:p>
          <a:p>
            <a:pPr marL="285750" indent="-285750" algn="l">
              <a:buFontTx/>
              <a:buChar char="-"/>
            </a:pPr>
            <a:r>
              <a:rPr lang="en-US" sz="2400" b="0" i="0" dirty="0">
                <a:solidFill>
                  <a:srgbClr val="000000"/>
                </a:solidFill>
                <a:effectLst/>
                <a:latin typeface="Times New Roman" panose="02020603050405020304" pitchFamily="18" charset="0"/>
                <a:cs typeface="Times New Roman" panose="02020603050405020304" pitchFamily="18" charset="0"/>
              </a:rPr>
              <a:t>- 2.00 to –2.99 Moderate drought - 3.00 to - 3.99 Severe drought</a:t>
            </a:r>
          </a:p>
          <a:p>
            <a:pPr algn="l"/>
            <a:r>
              <a:rPr lang="en-US" sz="2400" b="0" i="0" dirty="0">
                <a:solidFill>
                  <a:srgbClr val="000000"/>
                </a:solidFill>
                <a:effectLst/>
                <a:latin typeface="Times New Roman" panose="02020603050405020304" pitchFamily="18" charset="0"/>
                <a:cs typeface="Times New Roman" panose="02020603050405020304" pitchFamily="18" charset="0"/>
              </a:rPr>
              <a:t> &lt; - 4.00 Extreme drought</a:t>
            </a:r>
          </a:p>
          <a:p>
            <a:pPr algn="l"/>
            <a:endParaRPr lang="en-US" sz="2400" dirty="0">
              <a:solidFill>
                <a:srgbClr val="000000"/>
              </a:solidFill>
              <a:latin typeface="Times New Roman" panose="02020603050405020304" pitchFamily="18" charset="0"/>
              <a:cs typeface="Times New Roman" panose="02020603050405020304" pitchFamily="18" charset="0"/>
            </a:endParaRPr>
          </a:p>
          <a:p>
            <a:pPr algn="l"/>
            <a:r>
              <a:rPr lang="en-US" sz="2400" b="1" i="0" dirty="0">
                <a:solidFill>
                  <a:srgbClr val="000000"/>
                </a:solidFill>
                <a:effectLst/>
                <a:latin typeface="Times New Roman" panose="02020603050405020304" pitchFamily="18" charset="0"/>
                <a:cs typeface="Times New Roman" panose="02020603050405020304" pitchFamily="18" charset="0"/>
              </a:rPr>
              <a:t>Merit: </a:t>
            </a:r>
            <a:r>
              <a:rPr lang="en-US" sz="2400" b="0" i="0" dirty="0">
                <a:solidFill>
                  <a:srgbClr val="000000"/>
                </a:solidFill>
                <a:effectLst/>
                <a:latin typeface="Times New Roman" panose="02020603050405020304" pitchFamily="18" charset="0"/>
                <a:cs typeface="Times New Roman" panose="02020603050405020304" pitchFamily="18" charset="0"/>
              </a:rPr>
              <a:t>It can well be used for </a:t>
            </a:r>
            <a:r>
              <a:rPr lang="en-US" sz="2400" b="0" i="0" dirty="0" err="1">
                <a:solidFill>
                  <a:srgbClr val="000000"/>
                </a:solidFill>
                <a:effectLst/>
                <a:latin typeface="Times New Roman" panose="02020603050405020304" pitchFamily="18" charset="0"/>
                <a:cs typeface="Times New Roman" panose="02020603050405020304" pitchFamily="18" charset="0"/>
              </a:rPr>
              <a:t>spatio</a:t>
            </a:r>
            <a:r>
              <a:rPr lang="en-US" sz="2400" b="0" i="0" dirty="0">
                <a:solidFill>
                  <a:srgbClr val="000000"/>
                </a:solidFill>
                <a:effectLst/>
                <a:latin typeface="Times New Roman" panose="02020603050405020304" pitchFamily="18" charset="0"/>
                <a:cs typeface="Times New Roman" panose="02020603050405020304" pitchFamily="18" charset="0"/>
              </a:rPr>
              <a:t>-temporal (belonging to both space and time) variability of drought. </a:t>
            </a:r>
          </a:p>
          <a:p>
            <a:pPr algn="l"/>
            <a:r>
              <a:rPr lang="en-US" sz="2400" b="1" i="0" dirty="0">
                <a:solidFill>
                  <a:srgbClr val="000000"/>
                </a:solidFill>
                <a:effectLst/>
                <a:latin typeface="Times New Roman" panose="02020603050405020304" pitchFamily="18" charset="0"/>
                <a:cs typeface="Times New Roman" panose="02020603050405020304" pitchFamily="18" charset="0"/>
              </a:rPr>
              <a:t>Demerit :</a:t>
            </a:r>
            <a:r>
              <a:rPr lang="en-US" sz="2400" b="0" i="0" dirty="0">
                <a:solidFill>
                  <a:srgbClr val="000000"/>
                </a:solidFill>
                <a:effectLst/>
                <a:latin typeface="Times New Roman" panose="02020603050405020304" pitchFamily="18" charset="0"/>
                <a:cs typeface="Times New Roman" panose="02020603050405020304" pitchFamily="18" charset="0"/>
              </a:rPr>
              <a:t>The index values did not often match the situation in some countries.</a:t>
            </a:r>
          </a:p>
        </p:txBody>
      </p:sp>
    </p:spTree>
    <p:extLst>
      <p:ext uri="{BB962C8B-B14F-4D97-AF65-F5344CB8AC3E}">
        <p14:creationId xmlns:p14="http://schemas.microsoft.com/office/powerpoint/2010/main" val="371467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0C7598-BB7F-42C3-7A06-DA4356BF4D51}"/>
              </a:ext>
            </a:extLst>
          </p:cNvPr>
          <p:cNvSpPr txBox="1"/>
          <p:nvPr/>
        </p:nvSpPr>
        <p:spPr>
          <a:xfrm>
            <a:off x="3191495" y="1619597"/>
            <a:ext cx="8833069" cy="4893647"/>
          </a:xfrm>
          <a:prstGeom prst="rect">
            <a:avLst/>
          </a:prstGeom>
          <a:noFill/>
        </p:spPr>
        <p:txBody>
          <a:bodyPr wrap="square">
            <a:spAutoFit/>
          </a:bodyPr>
          <a:lstStyle/>
          <a:p>
            <a:pPr algn="l"/>
            <a:r>
              <a:rPr lang="en-US" sz="2400" b="1" dirty="0">
                <a:solidFill>
                  <a:schemeClr val="accent6">
                    <a:lumMod val="50000"/>
                  </a:schemeClr>
                </a:solidFill>
                <a:latin typeface="Times New Roman" panose="02020603050405020304" pitchFamily="18" charset="0"/>
                <a:cs typeface="Times New Roman" panose="02020603050405020304" pitchFamily="18" charset="0"/>
              </a:rPr>
              <a:t>Surface Water Supply Index </a:t>
            </a:r>
            <a:r>
              <a:rPr lang="en-US" sz="2400" b="0" i="0" dirty="0">
                <a:solidFill>
                  <a:srgbClr val="000000"/>
                </a:solidFill>
                <a:effectLst/>
                <a:latin typeface="Times New Roman" panose="02020603050405020304" pitchFamily="18" charset="0"/>
                <a:cs typeface="Times New Roman" panose="02020603050405020304" pitchFamily="18" charset="0"/>
              </a:rPr>
              <a:t>(SWSI) Designed for river basins with a component of mountain snow input. Integrates reservoir storage, stream flow and snow and rain into a single index. where a, b, c, and d are weights for snow, rain, stream flow and reservoir storage, respectively; while (</a:t>
            </a:r>
            <a:r>
              <a:rPr lang="en-US" sz="2400" b="0" i="0" dirty="0" err="1">
                <a:solidFill>
                  <a:srgbClr val="000000"/>
                </a:solidFill>
                <a:effectLst/>
                <a:latin typeface="Times New Roman" panose="02020603050405020304" pitchFamily="18" charset="0"/>
                <a:cs typeface="Times New Roman" panose="02020603050405020304" pitchFamily="18" charset="0"/>
              </a:rPr>
              <a:t>a+b+c+d</a:t>
            </a:r>
            <a:r>
              <a:rPr lang="en-US" sz="2400" b="0" i="0" dirty="0">
                <a:solidFill>
                  <a:srgbClr val="000000"/>
                </a:solidFill>
                <a:effectLst/>
                <a:latin typeface="Times New Roman" panose="02020603050405020304" pitchFamily="18" charset="0"/>
                <a:cs typeface="Times New Roman" panose="02020603050405020304" pitchFamily="18" charset="0"/>
              </a:rPr>
              <a:t>) = 1, and Pi = probability (%). Calculated at monthly time step.</a:t>
            </a:r>
          </a:p>
          <a:p>
            <a:pPr algn="l"/>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l"/>
            <a:r>
              <a:rPr lang="en-US" sz="2400" b="1" dirty="0">
                <a:solidFill>
                  <a:schemeClr val="accent6">
                    <a:lumMod val="50000"/>
                  </a:schemeClr>
                </a:solidFill>
                <a:latin typeface="Times New Roman" panose="02020603050405020304" pitchFamily="18" charset="0"/>
                <a:cs typeface="Times New Roman" panose="02020603050405020304" pitchFamily="18" charset="0"/>
              </a:rPr>
              <a:t>Moisture Adequacy Index </a:t>
            </a:r>
            <a:r>
              <a:rPr lang="en-US" sz="2400" b="0" i="0" dirty="0">
                <a:solidFill>
                  <a:srgbClr val="000000"/>
                </a:solidFill>
                <a:effectLst/>
                <a:latin typeface="Times New Roman" panose="02020603050405020304" pitchFamily="18" charset="0"/>
                <a:cs typeface="Times New Roman" panose="02020603050405020304" pitchFamily="18" charset="0"/>
              </a:rPr>
              <a:t>(MAI) MAI used for quantification of agricultural drought, which is defined as : MAI = AE/PE  where AE is actual evaporation, and PE potential </a:t>
            </a:r>
            <a:r>
              <a:rPr lang="en-US" sz="2400" b="0" i="0" dirty="0" err="1">
                <a:solidFill>
                  <a:srgbClr val="000000"/>
                </a:solidFill>
                <a:effectLst/>
                <a:latin typeface="Times New Roman" panose="02020603050405020304" pitchFamily="18" charset="0"/>
                <a:cs typeface="Times New Roman" panose="02020603050405020304" pitchFamily="18" charset="0"/>
              </a:rPr>
              <a:t>evapo</a:t>
            </a:r>
            <a:r>
              <a:rPr lang="en-US" sz="2400" b="0" i="0" dirty="0">
                <a:solidFill>
                  <a:srgbClr val="000000"/>
                </a:solidFill>
                <a:effectLst/>
                <a:latin typeface="Times New Roman" panose="02020603050405020304" pitchFamily="18" charset="0"/>
                <a:cs typeface="Times New Roman" panose="02020603050405020304" pitchFamily="18" charset="0"/>
              </a:rPr>
              <a:t>-transpiration (in %) during different phonological stages of a crop.  MAI is obtained from weekly water balance. Drought impact is related to moisture availability at certain crop growth stages..</a:t>
            </a:r>
          </a:p>
        </p:txBody>
      </p:sp>
    </p:spTree>
    <p:extLst>
      <p:ext uri="{BB962C8B-B14F-4D97-AF65-F5344CB8AC3E}">
        <p14:creationId xmlns:p14="http://schemas.microsoft.com/office/powerpoint/2010/main" val="2183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853AB0-F9DC-0A21-1E1E-1A7E93EEA465}"/>
              </a:ext>
            </a:extLst>
          </p:cNvPr>
          <p:cNvSpPr txBox="1"/>
          <p:nvPr/>
        </p:nvSpPr>
        <p:spPr>
          <a:xfrm>
            <a:off x="3119487" y="1691605"/>
            <a:ext cx="8905077" cy="4647426"/>
          </a:xfrm>
          <a:prstGeom prst="rect">
            <a:avLst/>
          </a:prstGeom>
          <a:noFill/>
        </p:spPr>
        <p:txBody>
          <a:bodyPr wrap="square">
            <a:spAutoFit/>
          </a:bodyPr>
          <a:lstStyle/>
          <a:p>
            <a:pPr algn="l"/>
            <a:r>
              <a:rPr lang="en-US" sz="3200" b="1" dirty="0">
                <a:solidFill>
                  <a:schemeClr val="accent6">
                    <a:lumMod val="50000"/>
                  </a:schemeClr>
                </a:solidFill>
                <a:latin typeface="Times New Roman" panose="02020603050405020304" pitchFamily="18" charset="0"/>
                <a:cs typeface="Times New Roman" panose="02020603050405020304" pitchFamily="18" charset="0"/>
              </a:rPr>
              <a:t>Crop Water Stress Index </a:t>
            </a:r>
            <a:r>
              <a:rPr lang="en-US" sz="3200" b="0" i="0" dirty="0">
                <a:solidFill>
                  <a:srgbClr val="000000"/>
                </a:solidFill>
                <a:effectLst/>
                <a:latin typeface="Times New Roman" panose="02020603050405020304" pitchFamily="18" charset="0"/>
                <a:cs typeface="Times New Roman" panose="02020603050405020304" pitchFamily="18" charset="0"/>
              </a:rPr>
              <a:t>(CWSI) </a:t>
            </a:r>
          </a:p>
          <a:p>
            <a:pPr algn="l"/>
            <a:r>
              <a:rPr lang="en-US" sz="2400" b="0" i="0" dirty="0">
                <a:solidFill>
                  <a:srgbClr val="000000"/>
                </a:solidFill>
                <a:effectLst/>
                <a:latin typeface="Times New Roman" panose="02020603050405020304" pitchFamily="18" charset="0"/>
                <a:cs typeface="Times New Roman" panose="02020603050405020304" pitchFamily="18" charset="0"/>
              </a:rPr>
              <a:t>CWSI values are a daily integration of plant- available soil water, evaporative demand and plant phenological stage susceptibility, and is defined for the growing season as: Harvest CWSI=  (1-(T/</a:t>
            </a:r>
            <a:r>
              <a:rPr lang="en-US" sz="2400" b="0" i="0" dirty="0" err="1">
                <a:solidFill>
                  <a:srgbClr val="000000"/>
                </a:solidFill>
                <a:effectLst/>
                <a:latin typeface="Times New Roman" panose="02020603050405020304" pitchFamily="18" charset="0"/>
                <a:cs typeface="Times New Roman" panose="02020603050405020304" pitchFamily="18" charset="0"/>
              </a:rPr>
              <a:t>Tp</a:t>
            </a:r>
            <a:r>
              <a:rPr lang="en-US" sz="2400" b="0" i="0" dirty="0">
                <a:solidFill>
                  <a:srgbClr val="000000"/>
                </a:solidFill>
                <a:effectLst/>
                <a:latin typeface="Times New Roman" panose="02020603050405020304" pitchFamily="18" charset="0"/>
                <a:cs typeface="Times New Roman" panose="02020603050405020304" pitchFamily="18" charset="0"/>
              </a:rPr>
              <a:t>) SUS Planting T is the computed actual transpiration (mm/day), </a:t>
            </a:r>
            <a:r>
              <a:rPr lang="en-US" sz="2400" b="0" i="0" dirty="0" err="1">
                <a:solidFill>
                  <a:srgbClr val="000000"/>
                </a:solidFill>
                <a:effectLst/>
                <a:latin typeface="Times New Roman" panose="02020603050405020304" pitchFamily="18" charset="0"/>
                <a:cs typeface="Times New Roman" panose="02020603050405020304" pitchFamily="18" charset="0"/>
              </a:rPr>
              <a:t>Tp</a:t>
            </a:r>
            <a:r>
              <a:rPr lang="en-US" sz="2400" b="0" i="0" dirty="0">
                <a:solidFill>
                  <a:srgbClr val="000000"/>
                </a:solidFill>
                <a:effectLst/>
                <a:latin typeface="Times New Roman" panose="02020603050405020304" pitchFamily="18" charset="0"/>
                <a:cs typeface="Times New Roman" panose="02020603050405020304" pitchFamily="18" charset="0"/>
              </a:rPr>
              <a:t> is potential transpiration (mm/day), SUS is seasonally dependent weighting factor for grain yield susceptibility.</a:t>
            </a:r>
          </a:p>
          <a:p>
            <a:pPr algn="l"/>
            <a:endParaRPr lang="en-US" sz="2400" b="0" i="0" dirty="0">
              <a:solidFill>
                <a:srgbClr val="000000"/>
              </a:solidFill>
              <a:effectLst/>
              <a:latin typeface="Times New Roman" panose="02020603050405020304" pitchFamily="18" charset="0"/>
              <a:cs typeface="Times New Roman" panose="02020603050405020304" pitchFamily="18" charset="0"/>
            </a:endParaRPr>
          </a:p>
          <a:p>
            <a:pPr algn="l"/>
            <a:r>
              <a:rPr lang="en-US" sz="2400" b="1" dirty="0">
                <a:solidFill>
                  <a:srgbClr val="000000"/>
                </a:solidFill>
                <a:latin typeface="Times New Roman" panose="02020603050405020304" pitchFamily="18" charset="0"/>
                <a:cs typeface="Times New Roman" panose="02020603050405020304" pitchFamily="18" charset="0"/>
              </a:rPr>
              <a:t>Merits : </a:t>
            </a:r>
            <a:r>
              <a:rPr lang="en-US" sz="2400" dirty="0">
                <a:solidFill>
                  <a:srgbClr val="000000"/>
                </a:solidFill>
                <a:latin typeface="Times New Roman" panose="02020603050405020304" pitchFamily="18" charset="0"/>
                <a:cs typeface="Times New Roman" panose="02020603050405020304" pitchFamily="18" charset="0"/>
              </a:rPr>
              <a:t>The </a:t>
            </a:r>
            <a:r>
              <a:rPr lang="en-US" sz="2400" b="0" i="0" dirty="0">
                <a:solidFill>
                  <a:srgbClr val="000000"/>
                </a:solidFill>
                <a:effectLst/>
                <a:latin typeface="Times New Roman" panose="02020603050405020304" pitchFamily="18" charset="0"/>
                <a:cs typeface="Times New Roman" panose="02020603050405020304" pitchFamily="18" charset="0"/>
              </a:rPr>
              <a:t>estimates using dynamic simulation models are reasonably good. </a:t>
            </a:r>
          </a:p>
          <a:p>
            <a:pPr algn="l"/>
            <a:r>
              <a:rPr lang="en-US" sz="2400" b="1" i="0" dirty="0">
                <a:solidFill>
                  <a:srgbClr val="000000"/>
                </a:solidFill>
                <a:effectLst/>
                <a:latin typeface="Times New Roman" panose="02020603050405020304" pitchFamily="18" charset="0"/>
                <a:cs typeface="Times New Roman" panose="02020603050405020304" pitchFamily="18" charset="0"/>
              </a:rPr>
              <a:t>Demerits:  </a:t>
            </a:r>
            <a:r>
              <a:rPr lang="en-US" sz="2400" b="0" i="0" dirty="0">
                <a:solidFill>
                  <a:srgbClr val="000000"/>
                </a:solidFill>
                <a:effectLst/>
                <a:latin typeface="Times New Roman" panose="02020603050405020304" pitchFamily="18" charset="0"/>
                <a:cs typeface="Times New Roman" panose="02020603050405020304" pitchFamily="18" charset="0"/>
              </a:rPr>
              <a:t>This model needs calibration for each crop and region and hence has a limitation for use.</a:t>
            </a:r>
          </a:p>
        </p:txBody>
      </p:sp>
    </p:spTree>
    <p:extLst>
      <p:ext uri="{BB962C8B-B14F-4D97-AF65-F5344CB8AC3E}">
        <p14:creationId xmlns:p14="http://schemas.microsoft.com/office/powerpoint/2010/main" val="8746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ought resistance according to Levitt (1980). Different resistance ...">
            <a:extLst>
              <a:ext uri="{FF2B5EF4-FFF2-40B4-BE49-F238E27FC236}">
                <a16:creationId xmlns:a16="http://schemas.microsoft.com/office/drawing/2014/main" id="{87B3EA4D-6037-93D7-98EC-59AB46A7A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3463" y="1475581"/>
            <a:ext cx="9696127" cy="54726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56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9230E1-5BDE-3D82-EB7E-A226C04947BC}"/>
              </a:ext>
            </a:extLst>
          </p:cNvPr>
          <p:cNvSpPr txBox="1"/>
          <p:nvPr/>
        </p:nvSpPr>
        <p:spPr>
          <a:xfrm>
            <a:off x="3359467" y="1695356"/>
            <a:ext cx="6720840" cy="4798493"/>
          </a:xfrm>
          <a:prstGeom prst="rect">
            <a:avLst/>
          </a:prstGeom>
          <a:noFill/>
        </p:spPr>
        <p:txBody>
          <a:bodyPr wrap="square">
            <a:spAutoFit/>
          </a:bodyPr>
          <a:lstStyle/>
          <a:p>
            <a:pPr algn="l">
              <a:buFont typeface="Arial" panose="020B0604020202020204" pitchFamily="34" charset="0"/>
              <a:buChar char="•"/>
            </a:pPr>
            <a:endParaRPr lang="en-US" sz="3200" b="0" i="0" dirty="0">
              <a:solidFill>
                <a:srgbClr val="111111"/>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3200" b="1" dirty="0">
                <a:solidFill>
                  <a:schemeClr val="accent6">
                    <a:lumMod val="50000"/>
                  </a:schemeClr>
                </a:solidFill>
                <a:effectLst/>
                <a:latin typeface="Times New Roman" panose="02020603050405020304" pitchFamily="18" charset="0"/>
                <a:ea typeface="Georgia" panose="02040502050405020303" pitchFamily="18" charset="0"/>
                <a:cs typeface="Times New Roman" panose="02020603050405020304" pitchFamily="18" charset="0"/>
              </a:rPr>
              <a:t>Drought</a:t>
            </a:r>
            <a:r>
              <a:rPr lang="en-US" sz="3200" b="1" spc="5" dirty="0">
                <a:solidFill>
                  <a:schemeClr val="accent6">
                    <a:lumMod val="50000"/>
                  </a:schemeClr>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3200" b="1" dirty="0">
                <a:solidFill>
                  <a:schemeClr val="accent6">
                    <a:lumMod val="50000"/>
                  </a:schemeClr>
                </a:solidFill>
                <a:effectLst/>
                <a:latin typeface="Times New Roman" panose="02020603050405020304" pitchFamily="18" charset="0"/>
                <a:ea typeface="Georgia" panose="02040502050405020303" pitchFamily="18" charset="0"/>
                <a:cs typeface="Times New Roman" panose="02020603050405020304" pitchFamily="18" charset="0"/>
              </a:rPr>
              <a:t>tolerance</a:t>
            </a:r>
            <a:r>
              <a:rPr lang="en-US" sz="3200" b="1" spc="200" dirty="0">
                <a:solidFill>
                  <a:schemeClr val="accent6">
                    <a:lumMod val="50000"/>
                  </a:schemeClr>
                </a:solidFill>
                <a:effectLst/>
                <a:latin typeface="Times New Roman" panose="02020603050405020304" pitchFamily="18" charset="0"/>
                <a:ea typeface="Georgia" panose="02040502050405020303" pitchFamily="18" charset="0"/>
                <a:cs typeface="Times New Roman" panose="02020603050405020304" pitchFamily="18" charset="0"/>
              </a:rPr>
              <a:t> </a:t>
            </a:r>
            <a:r>
              <a:rPr lang="en-US" sz="3200" b="1" dirty="0">
                <a:solidFill>
                  <a:schemeClr val="accent6">
                    <a:lumMod val="50000"/>
                  </a:schemeClr>
                </a:solidFill>
                <a:effectLst/>
                <a:latin typeface="Times New Roman" panose="02020603050405020304" pitchFamily="18" charset="0"/>
                <a:ea typeface="Georgia" panose="02040502050405020303" pitchFamily="18" charset="0"/>
                <a:cs typeface="Times New Roman" panose="02020603050405020304" pitchFamily="18" charset="0"/>
              </a:rPr>
              <a:t>traits</a:t>
            </a:r>
          </a:p>
          <a:p>
            <a:pPr>
              <a:lnSpc>
                <a:spcPct val="107000"/>
              </a:lnSpc>
              <a:spcAft>
                <a:spcPts val="800"/>
              </a:spcAft>
            </a:pPr>
            <a:endParaRPr lang="en-IN" sz="3200" dirty="0">
              <a:solidFill>
                <a:schemeClr val="tx2"/>
              </a:solidFill>
              <a:effectLst/>
              <a:latin typeface="Times New Roman" panose="02020603050405020304" pitchFamily="18" charset="0"/>
              <a:ea typeface="Georgia" panose="02040502050405020303" pitchFamily="18" charset="0"/>
              <a:cs typeface="Times New Roman" panose="02020603050405020304" pitchFamily="18" charset="0"/>
            </a:endParaRP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Germination rate (GR)</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Germination energy (GE)</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Drought index</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Leaf wilting</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Water use efficiency</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Canopy wilt</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Fibrous roots</a:t>
            </a:r>
          </a:p>
          <a:p>
            <a:pPr algn="l">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Yield under water deficit</a:t>
            </a:r>
          </a:p>
        </p:txBody>
      </p:sp>
    </p:spTree>
    <p:extLst>
      <p:ext uri="{BB962C8B-B14F-4D97-AF65-F5344CB8AC3E}">
        <p14:creationId xmlns:p14="http://schemas.microsoft.com/office/powerpoint/2010/main" val="1128288272"/>
      </p:ext>
    </p:extLst>
  </p:cSld>
  <p:clrMapOvr>
    <a:masterClrMapping/>
  </p:clrMapOvr>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4229</TotalTime>
  <Words>647</Words>
  <Application>Microsoft Office PowerPoint</Application>
  <PresentationFormat>Custom</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Georgia</vt:lpstr>
      <vt:lpstr>Source Sans Pro</vt:lpstr>
      <vt:lpstr>Times New Roman</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Chandrika Roy</dc:creator>
  <cp:lastModifiedBy>Dell</cp:lastModifiedBy>
  <cp:revision>517</cp:revision>
  <cp:lastPrinted>2113-01-01T00:00:00Z</cp:lastPrinted>
  <dcterms:created xsi:type="dcterms:W3CDTF">2018-01-17T07:28:00Z</dcterms:created>
  <dcterms:modified xsi:type="dcterms:W3CDTF">2023-07-06T07:42:22Z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5CB481E023B540ADB9DE8C42095B7FE9</vt:lpwstr>
  </property>
  <property fmtid="{D5CDD505-2E9C-101B-9397-08002B2CF9AE}" pid="3" name="KSOProductBuildVer">
    <vt:lpwstr>1033-11.2.0.11380</vt:lpwstr>
  </property>
</Properties>
</file>