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2" r:id="rId3"/>
    <p:sldId id="279" r:id="rId4"/>
    <p:sldId id="273" r:id="rId5"/>
    <p:sldId id="274" r:id="rId6"/>
    <p:sldId id="275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282313" y="2951946"/>
            <a:ext cx="7627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latin typeface="Times New Roman" panose="02020603050405020304" pitchFamily="18" charset="0"/>
                <a:cs typeface="Times New Roman" pitchFamily="18" charset="0"/>
              </a:rPr>
              <a:t>Lecture- 23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Extension Teaching methods</a:t>
            </a:r>
            <a:endParaRPr lang="en-US" altLang="en-US" sz="3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4DE4EA-B73F-34F6-35D7-545E671ED7A1}"/>
              </a:ext>
            </a:extLst>
          </p:cNvPr>
          <p:cNvSpPr txBox="1"/>
          <p:nvPr/>
        </p:nvSpPr>
        <p:spPr>
          <a:xfrm>
            <a:off x="571500" y="2525010"/>
            <a:ext cx="11048999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extension-teaching methods are the tools &amp; techniques used to create situations in which communication can take place between the rural people &amp; the extension workers. They are the methods of extending new knowledge &amp; skills to the rural people by drawing their attention towards them, arousing their interest &amp; helping them to have a successful experience of the new practice. A proper understanding of these methods &amp; their selection for a particular type of work are necessary.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1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F7DD65-B68B-2694-967D-5D3660BE3F84}"/>
              </a:ext>
            </a:extLst>
          </p:cNvPr>
          <p:cNvSpPr txBox="1"/>
          <p:nvPr/>
        </p:nvSpPr>
        <p:spPr>
          <a:xfrm>
            <a:off x="1042218" y="2143431"/>
            <a:ext cx="10294375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Functions-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are the functions of extension teaching methods: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communication so that the learner may see, hear and do the things to be learnt.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stimulation that causes the desired mental and or physical action on the part of the learner.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take the learner through one or more steps of teaching-learning process, viz. attention, interest, desire, conviction, action and satisfaction</a:t>
            </a:r>
          </a:p>
        </p:txBody>
      </p:sp>
    </p:spTree>
    <p:extLst>
      <p:ext uri="{BB962C8B-B14F-4D97-AF65-F5344CB8AC3E}">
        <p14:creationId xmlns:p14="http://schemas.microsoft.com/office/powerpoint/2010/main" val="257576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4725A7-714E-03F0-1F89-9320D279E211}"/>
              </a:ext>
            </a:extLst>
          </p:cNvPr>
          <p:cNvSpPr txBox="1"/>
          <p:nvPr/>
        </p:nvSpPr>
        <p:spPr>
          <a:xfrm>
            <a:off x="2893142" y="1521231"/>
            <a:ext cx="61205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extension teaching methods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F128439-4633-52A6-6947-27C012045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76" y="2601247"/>
            <a:ext cx="7042048" cy="309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15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1A9342-9D7F-9662-D1B0-69319C363CEB}"/>
              </a:ext>
            </a:extLst>
          </p:cNvPr>
          <p:cNvSpPr txBox="1"/>
          <p:nvPr/>
        </p:nvSpPr>
        <p:spPr>
          <a:xfrm>
            <a:off x="245807" y="1573161"/>
            <a:ext cx="11523406" cy="4770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Use-</a:t>
            </a:r>
          </a:p>
          <a:p>
            <a:pPr>
              <a:lnSpc>
                <a:spcPct val="15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way of classifying the extension methods is according to their use &amp; nature of contact. In other words, whether they are used for contacting people individually, in groups or 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masses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Based upon the nature of contact, they are divided into individual, group &amp; mass-contact methods.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Individual-contact methods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Extension methods under this category provide opportunities for face-to-face or person-to-person contact between the rural people &amp; the extension workers. These methods are very effective in teaching new skills &amp; creating goodwill between farmers &amp; the extension workers.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Group-contact methods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Under this category, the rural people or farmers are contacted in a group which usually consists of 20 to 25 persons. These groups are usually formed around a common interest. These methods also involve a face-to-face contact with the people &amp; provide an opportunity for the exchange of ideas, for discussions on problems &amp; technical recommendations &amp; finally for deciding the future course of action.</a:t>
            </a:r>
          </a:p>
        </p:txBody>
      </p:sp>
    </p:spTree>
    <p:extLst>
      <p:ext uri="{BB962C8B-B14F-4D97-AF65-F5344CB8AC3E}">
        <p14:creationId xmlns:p14="http://schemas.microsoft.com/office/powerpoint/2010/main" val="187008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F0588-0232-5B51-684F-1316A8DBB187}"/>
              </a:ext>
            </a:extLst>
          </p:cNvPr>
          <p:cNvSpPr txBox="1"/>
          <p:nvPr/>
        </p:nvSpPr>
        <p:spPr>
          <a:xfrm>
            <a:off x="727587" y="1779639"/>
            <a:ext cx="10717161" cy="1704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Mass or community-contact methods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 extension worker has to approach a large number of people for disseminating a new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informaton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&amp; helping them to use it. this can be done through mass-contact methods conveniently. These methods are more useful for making people aware of the new agricultural technology quickly. Important extension-teaching methods under these 3 categories are listed in the following chart.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95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DDC517-A196-5A64-162D-616831614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99774"/>
              </p:ext>
            </p:extLst>
          </p:nvPr>
        </p:nvGraphicFramePr>
        <p:xfrm>
          <a:off x="3264309" y="1750139"/>
          <a:ext cx="5958348" cy="4305261"/>
        </p:xfrm>
        <a:graphic>
          <a:graphicData uri="http://schemas.openxmlformats.org/drawingml/2006/table">
            <a:tbl>
              <a:tblPr/>
              <a:tblGrid>
                <a:gridCol w="1986116">
                  <a:extLst>
                    <a:ext uri="{9D8B030D-6E8A-4147-A177-3AD203B41FA5}">
                      <a16:colId xmlns:a16="http://schemas.microsoft.com/office/drawing/2014/main" val="2319373008"/>
                    </a:ext>
                  </a:extLst>
                </a:gridCol>
                <a:gridCol w="1986116">
                  <a:extLst>
                    <a:ext uri="{9D8B030D-6E8A-4147-A177-3AD203B41FA5}">
                      <a16:colId xmlns:a16="http://schemas.microsoft.com/office/drawing/2014/main" val="2259991704"/>
                    </a:ext>
                  </a:extLst>
                </a:gridCol>
                <a:gridCol w="1986116">
                  <a:extLst>
                    <a:ext uri="{9D8B030D-6E8A-4147-A177-3AD203B41FA5}">
                      <a16:colId xmlns:a16="http://schemas.microsoft.com/office/drawing/2014/main" val="3922031028"/>
                    </a:ext>
                  </a:extLst>
                </a:gridCol>
              </a:tblGrid>
              <a:tr h="891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effectLst/>
                          <a:latin typeface="verdana" panose="020B0604030504040204" pitchFamily="34" charset="0"/>
                        </a:rPr>
                        <a:t>Individual contacts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8000"/>
                          </a:solidFill>
                          <a:effectLst/>
                          <a:latin typeface="verdana" panose="020B0604030504040204" pitchFamily="34" charset="0"/>
                        </a:rPr>
                        <a:t>Group contacts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8000"/>
                          </a:solidFill>
                          <a:effectLst/>
                          <a:latin typeface="verdana" panose="020B0604030504040204" pitchFamily="34" charset="0"/>
                        </a:rPr>
                        <a:t>Mass contacts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87242"/>
                  </a:ext>
                </a:extLst>
              </a:tr>
              <a:tr h="97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Farm &amp; home visits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Method demonstration &amp; result demonstration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Bulletins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64643"/>
                  </a:ext>
                </a:extLst>
              </a:tr>
              <a:tr h="97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Office calls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National demonstration leader-training meetings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Leaflets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414115"/>
                  </a:ext>
                </a:extLst>
              </a:tr>
              <a:tr h="89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Telephone calls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Conferences &amp; discussion meetings &amp; workshops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</a:rPr>
                        <a:t>Circular letters &amp; radio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84476"/>
                  </a:ext>
                </a:extLst>
              </a:tr>
              <a:tr h="487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Personal letters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</a:rPr>
                        <a:t>Field trips</a:t>
                      </a:r>
                      <a:endParaRPr lang="en-US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</a:rPr>
                        <a:t>Television,exhibitions,fairs,posters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49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3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6618BF-44CA-333E-688E-C9593F99300F}"/>
              </a:ext>
            </a:extLst>
          </p:cNvPr>
          <p:cNvSpPr txBox="1"/>
          <p:nvPr/>
        </p:nvSpPr>
        <p:spPr>
          <a:xfrm>
            <a:off x="946356" y="1627691"/>
            <a:ext cx="10272250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Form :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Extension-teaching methods are also classified according to their forms, such as written, spoken &amp; audio-visual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E8B922-5260-BA50-5363-9A3D49FBC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77382"/>
              </p:ext>
            </p:extLst>
          </p:nvPr>
        </p:nvGraphicFramePr>
        <p:xfrm>
          <a:off x="2502309" y="2605548"/>
          <a:ext cx="7187382" cy="3642852"/>
        </p:xfrm>
        <a:graphic>
          <a:graphicData uri="http://schemas.openxmlformats.org/drawingml/2006/table">
            <a:tbl>
              <a:tblPr/>
              <a:tblGrid>
                <a:gridCol w="2395794">
                  <a:extLst>
                    <a:ext uri="{9D8B030D-6E8A-4147-A177-3AD203B41FA5}">
                      <a16:colId xmlns:a16="http://schemas.microsoft.com/office/drawing/2014/main" val="3743999100"/>
                    </a:ext>
                  </a:extLst>
                </a:gridCol>
                <a:gridCol w="2395794">
                  <a:extLst>
                    <a:ext uri="{9D8B030D-6E8A-4147-A177-3AD203B41FA5}">
                      <a16:colId xmlns:a16="http://schemas.microsoft.com/office/drawing/2014/main" val="1229962201"/>
                    </a:ext>
                  </a:extLst>
                </a:gridCol>
                <a:gridCol w="2395794">
                  <a:extLst>
                    <a:ext uri="{9D8B030D-6E8A-4147-A177-3AD203B41FA5}">
                      <a16:colId xmlns:a16="http://schemas.microsoft.com/office/drawing/2014/main" val="1945710971"/>
                    </a:ext>
                  </a:extLst>
                </a:gridCol>
              </a:tblGrid>
              <a:tr h="6071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rgbClr val="008000"/>
                          </a:solidFill>
                          <a:effectLst/>
                          <a:latin typeface="verdana" panose="020B0604030504040204" pitchFamily="34" charset="0"/>
                        </a:rPr>
                        <a:t>Classification of extension-teaching methods according to their form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02575"/>
                  </a:ext>
                </a:extLst>
              </a:tr>
              <a:tr h="607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8000"/>
                          </a:solidFill>
                          <a:effectLst/>
                          <a:latin typeface="verdana" panose="020B0604030504040204" pitchFamily="34" charset="0"/>
                        </a:rPr>
                        <a:t>Written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8000"/>
                          </a:solidFill>
                          <a:effectLst/>
                          <a:latin typeface="verdana" panose="020B0604030504040204" pitchFamily="34" charset="0"/>
                        </a:rPr>
                        <a:t>Spoken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8000"/>
                          </a:solidFill>
                          <a:effectLst/>
                          <a:latin typeface="verdana" panose="020B0604030504040204" pitchFamily="34" charset="0"/>
                        </a:rPr>
                        <a:t>Objective or visual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899008"/>
                  </a:ext>
                </a:extLst>
              </a:tr>
              <a:tr h="607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verdana" panose="020B0604030504040204" pitchFamily="34" charset="0"/>
                        </a:rPr>
                        <a:t>Bulletins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General &amp; special meetings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Result demonstration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447199"/>
                  </a:ext>
                </a:extLst>
              </a:tr>
              <a:tr h="607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verdana" panose="020B0604030504040204" pitchFamily="34" charset="0"/>
                        </a:rPr>
                        <a:t>Leaflets,folders,News</a:t>
                      </a:r>
                      <a:r>
                        <a:rPr lang="en-US" sz="1300" dirty="0">
                          <a:effectLst/>
                          <a:latin typeface="verdana" panose="020B0604030504040204" pitchFamily="34" charset="0"/>
                        </a:rPr>
                        <a:t> articles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verdana" panose="020B0604030504040204" pitchFamily="34" charset="0"/>
                        </a:rPr>
                        <a:t>Farm &amp; home visits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Demonstration posters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2193"/>
                  </a:ext>
                </a:extLst>
              </a:tr>
              <a:tr h="607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Personal letters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Official calls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Motion-picture or movies, charts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117562"/>
                  </a:ext>
                </a:extLst>
              </a:tr>
              <a:tr h="607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Circular letters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verdana" panose="020B0604030504040204" pitchFamily="34" charset="0"/>
                        </a:rPr>
                        <a:t>Telephone calls, radio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verdana" panose="020B0604030504040204" pitchFamily="34" charset="0"/>
                        </a:rPr>
                        <a:t>Slides &amp; film-</a:t>
                      </a:r>
                      <a:r>
                        <a:rPr lang="en-US" sz="1300" dirty="0" err="1">
                          <a:effectLst/>
                          <a:latin typeface="verdana" panose="020B0604030504040204" pitchFamily="34" charset="0"/>
                        </a:rPr>
                        <a:t>strips,models,exhibits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558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5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2508</TotalTime>
  <Words>530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311</cp:revision>
  <dcterms:created xsi:type="dcterms:W3CDTF">2023-04-01T04:44:33Z</dcterms:created>
  <dcterms:modified xsi:type="dcterms:W3CDTF">2023-07-06T14:38:41Z</dcterms:modified>
</cp:coreProperties>
</file>