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688150" y="2582053"/>
            <a:ext cx="9490838" cy="3504983"/>
          </a:xfrm>
          <a:prstGeom prst="rect">
            <a:avLst/>
          </a:prstGeom>
        </p:spPr>
        <p:txBody>
          <a:bodyPr/>
          <a:lstStyle/>
          <a:p>
            <a:pPr marL="165100" marR="571500" algn="just">
              <a:lnSpc>
                <a:spcPct val="113000"/>
              </a:lnSpc>
              <a:spcBef>
                <a:spcPts val="395"/>
              </a:spcBef>
            </a:pPr>
            <a:r>
              <a:rPr lang="en-US" sz="3200" b="1" kern="0">
                <a:effectLst/>
                <a:latin typeface="Arial Rounded MT Bold" panose="020F0704030504030204" pitchFamily="34" charset="0"/>
                <a:ea typeface="Times New Roman" panose="02020603050405020304" pitchFamily="18" charset="0"/>
              </a:rPr>
              <a:t>Lecture 25 and 26: </a:t>
            </a:r>
            <a:r>
              <a:rPr lang="en-US" sz="1800" b="1">
                <a:effectLst/>
                <a:latin typeface="Times New Roman" panose="02020603050405020304" pitchFamily="18"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Organizational Communication – Concept, Process, Types, Networks, Barriers to Communication</a:t>
            </a:r>
            <a:endParaRPr lang="en-IN" sz="3200" b="1" kern="0" dirty="0">
              <a:effectLst/>
              <a:latin typeface="Arial Rounded MT Bold" panose="020F0704030504030204" pitchFamily="34" charset="0"/>
              <a:ea typeface="Times New Roman" panose="02020603050405020304" pitchFamily="18" charset="0"/>
            </a:endParaRPr>
          </a:p>
          <a:p>
            <a:pPr marL="165100" marR="571500" algn="just">
              <a:lnSpc>
                <a:spcPct val="113000"/>
              </a:lnSpc>
              <a:spcBef>
                <a:spcPts val="395"/>
              </a:spcBef>
              <a:spcAft>
                <a:spcPts val="0"/>
              </a:spcAft>
            </a:pP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8F3721-9C60-A170-3271-BB98EFDE45F4}"/>
              </a:ext>
            </a:extLst>
          </p:cNvPr>
          <p:cNvSpPr txBox="1"/>
          <p:nvPr/>
        </p:nvSpPr>
        <p:spPr>
          <a:xfrm>
            <a:off x="1712259" y="1771111"/>
            <a:ext cx="8767481" cy="3788025"/>
          </a:xfrm>
          <a:prstGeom prst="rect">
            <a:avLst/>
          </a:prstGeom>
          <a:noFill/>
        </p:spPr>
        <p:txBody>
          <a:bodyPr wrap="square">
            <a:spAutoFit/>
          </a:bodyPr>
          <a:lstStyle/>
          <a:p>
            <a:pPr marL="165100" algn="just">
              <a:spcBef>
                <a:spcPts val="810"/>
              </a:spcBef>
            </a:pPr>
            <a:r>
              <a:rPr lang="en-US" sz="2200" b="1" kern="0" dirty="0">
                <a:effectLst/>
                <a:latin typeface="Times New Roman" panose="02020603050405020304" pitchFamily="18" charset="0"/>
                <a:ea typeface="Times New Roman" panose="02020603050405020304" pitchFamily="18" charset="0"/>
              </a:rPr>
              <a:t>Some of the common forms of Semantic Barriers are as follows:</a:t>
            </a:r>
            <a:endParaRPr lang="en-IN" sz="2200" b="1" kern="0" dirty="0">
              <a:effectLst/>
              <a:latin typeface="Times New Roman" panose="02020603050405020304" pitchFamily="18" charset="0"/>
              <a:ea typeface="Times New Roman" panose="02020603050405020304" pitchFamily="18" charset="0"/>
            </a:endParaRPr>
          </a:p>
          <a:p>
            <a:pPr marL="165100" marR="571500" algn="just">
              <a:lnSpc>
                <a:spcPct val="115000"/>
              </a:lnSpc>
              <a:spcBef>
                <a:spcPts val="995"/>
              </a:spcBef>
              <a:spcAft>
                <a:spcPts val="0"/>
              </a:spcAft>
            </a:pPr>
            <a:r>
              <a:rPr lang="en-US" sz="2000" b="1" dirty="0">
                <a:effectLst/>
                <a:latin typeface="Times New Roman" panose="02020603050405020304" pitchFamily="18" charset="0"/>
                <a:ea typeface="Times New Roman" panose="02020603050405020304" pitchFamily="18" charset="0"/>
              </a:rPr>
              <a:t>Badly Expressed Message: </a:t>
            </a:r>
            <a:r>
              <a:rPr lang="en-US" sz="2000" dirty="0">
                <a:effectLst/>
                <a:latin typeface="Times New Roman" panose="02020603050405020304" pitchFamily="18" charset="0"/>
                <a:ea typeface="Times New Roman" panose="02020603050405020304" pitchFamily="18" charset="0"/>
              </a:rPr>
              <a:t>When a message lacks clarity and precision, it is said to be a badly expressed message. Communication becomes ineffective when the language of the message is vague, imprecise, or there is the use of wrong words or omission of needed words.</a:t>
            </a:r>
            <a:endParaRPr lang="en-IN" sz="2000" dirty="0">
              <a:effectLst/>
              <a:latin typeface="Times New Roman" panose="02020603050405020304" pitchFamily="18" charset="0"/>
              <a:ea typeface="Times New Roman" panose="02020603050405020304" pitchFamily="18" charset="0"/>
            </a:endParaRPr>
          </a:p>
          <a:p>
            <a:pPr marL="165100" marR="567690" algn="just">
              <a:lnSpc>
                <a:spcPct val="115000"/>
              </a:lnSpc>
              <a:spcBef>
                <a:spcPts val="810"/>
              </a:spcBef>
              <a:spcAft>
                <a:spcPts val="0"/>
              </a:spcAft>
            </a:pPr>
            <a:r>
              <a:rPr lang="en-US" sz="2000" b="1" dirty="0">
                <a:effectLst/>
                <a:latin typeface="Times New Roman" panose="02020603050405020304" pitchFamily="18" charset="0"/>
                <a:ea typeface="Times New Roman" panose="02020603050405020304" pitchFamily="18" charset="0"/>
              </a:rPr>
              <a:t>Symbols with Different Meanings: </a:t>
            </a:r>
            <a:r>
              <a:rPr lang="en-US" sz="2000" dirty="0">
                <a:effectLst/>
                <a:latin typeface="Times New Roman" panose="02020603050405020304" pitchFamily="18" charset="0"/>
                <a:ea typeface="Times New Roman" panose="02020603050405020304" pitchFamily="18" charset="0"/>
              </a:rPr>
              <a:t>The same words may carry different meanings to different people, and can convey different meanings under different situations. For example, words like effect and affect, ideal and idle, advice and advice, bear and bare, etc., sounds similar, but they have different meanings.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778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4EFAB2-D3CA-403E-EF5F-635FF60E9A73}"/>
              </a:ext>
            </a:extLst>
          </p:cNvPr>
          <p:cNvSpPr txBox="1"/>
          <p:nvPr/>
        </p:nvSpPr>
        <p:spPr>
          <a:xfrm>
            <a:off x="842682" y="1656317"/>
            <a:ext cx="10829365" cy="4162486"/>
          </a:xfrm>
          <a:prstGeom prst="rect">
            <a:avLst/>
          </a:prstGeom>
          <a:noFill/>
        </p:spPr>
        <p:txBody>
          <a:bodyPr wrap="square">
            <a:spAutoFit/>
          </a:bodyPr>
          <a:lstStyle/>
          <a:p>
            <a:pPr marL="165100" marR="572770" algn="just">
              <a:lnSpc>
                <a:spcPct val="115000"/>
              </a:lnSpc>
              <a:spcBef>
                <a:spcPts val="795"/>
              </a:spcBef>
              <a:spcAft>
                <a:spcPts val="0"/>
              </a:spcAft>
            </a:pPr>
            <a:r>
              <a:rPr lang="en-US" sz="2000" b="1" dirty="0">
                <a:effectLst/>
                <a:latin typeface="Times New Roman" panose="02020603050405020304" pitchFamily="18" charset="0"/>
                <a:ea typeface="Times New Roman" panose="02020603050405020304" pitchFamily="18" charset="0"/>
              </a:rPr>
              <a:t>Faulty Translations: </a:t>
            </a:r>
            <a:r>
              <a:rPr lang="en-US" sz="2000" dirty="0">
                <a:effectLst/>
                <a:latin typeface="Times New Roman" panose="02020603050405020304" pitchFamily="18" charset="0"/>
                <a:ea typeface="Times New Roman" panose="02020603050405020304" pitchFamily="18" charset="0"/>
              </a:rPr>
              <a:t>Sometimes, people do not understand the language in which a message is given by the sender. In such cases, it becomes necessary to translate the message into a language, which</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understandable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receiver.</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translator</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should</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proficient</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enough</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translate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language, otherwise, this can also be a barrier to</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endParaRPr lang="en-IN" sz="2000" dirty="0">
              <a:effectLst/>
              <a:latin typeface="Times New Roman" panose="02020603050405020304" pitchFamily="18" charset="0"/>
              <a:ea typeface="Times New Roman" panose="02020603050405020304" pitchFamily="18" charset="0"/>
            </a:endParaRPr>
          </a:p>
          <a:p>
            <a:pPr marL="165100" marR="570865" algn="just">
              <a:lnSpc>
                <a:spcPct val="115000"/>
              </a:lnSpc>
              <a:spcBef>
                <a:spcPts val="805"/>
              </a:spcBef>
              <a:spcAft>
                <a:spcPts val="0"/>
              </a:spcAft>
            </a:pPr>
            <a:r>
              <a:rPr lang="en-US" sz="2000" b="1" dirty="0">
                <a:effectLst/>
                <a:latin typeface="Times New Roman" panose="02020603050405020304" pitchFamily="18" charset="0"/>
                <a:ea typeface="Times New Roman" panose="02020603050405020304" pitchFamily="18" charset="0"/>
              </a:rPr>
              <a:t>Unclarified Assumptions: </a:t>
            </a:r>
            <a:r>
              <a:rPr lang="en-US" sz="2000" dirty="0">
                <a:effectLst/>
                <a:latin typeface="Times New Roman" panose="02020603050405020304" pitchFamily="18" charset="0"/>
                <a:ea typeface="Times New Roman" panose="02020603050405020304" pitchFamily="18" charset="0"/>
              </a:rPr>
              <a:t>The receiver may have different assumptions if the sender does not clarify the assumptions about the message. For example, a boss may say, ‘Complete the work’. Here, the boss has not mentioned the day and date when the work has to be completed. He may mean to complete the work by tomorrow, but subordinates may understand it as a week’s target.</a:t>
            </a:r>
            <a:endParaRPr lang="en-IN" sz="200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795"/>
              </a:spcBef>
              <a:spcAft>
                <a:spcPts val="0"/>
              </a:spcAft>
            </a:pPr>
            <a:r>
              <a:rPr lang="en-US" sz="2000" b="1" dirty="0">
                <a:effectLst/>
                <a:latin typeface="Times New Roman" panose="02020603050405020304" pitchFamily="18" charset="0"/>
                <a:ea typeface="Times New Roman" panose="02020603050405020304" pitchFamily="18" charset="0"/>
              </a:rPr>
              <a:t>Technical Jargon: </a:t>
            </a:r>
            <a:r>
              <a:rPr lang="en-US" sz="2000" dirty="0">
                <a:effectLst/>
                <a:latin typeface="Times New Roman" panose="02020603050405020304" pitchFamily="18" charset="0"/>
                <a:ea typeface="Times New Roman" panose="02020603050405020304" pitchFamily="18" charset="0"/>
              </a:rPr>
              <a:t>Technical Jargon or terminology are used by many experts and specialists to communicate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messages.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Such</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jargon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understood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people,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which</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poor communication.</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51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7E0FA8-CB82-A8A5-F1F1-B2B0CBE9CFC4}"/>
              </a:ext>
            </a:extLst>
          </p:cNvPr>
          <p:cNvSpPr txBox="1"/>
          <p:nvPr/>
        </p:nvSpPr>
        <p:spPr>
          <a:xfrm>
            <a:off x="1281953" y="2117891"/>
            <a:ext cx="9628093" cy="3161699"/>
          </a:xfrm>
          <a:prstGeom prst="rect">
            <a:avLst/>
          </a:prstGeom>
          <a:noFill/>
        </p:spPr>
        <p:txBody>
          <a:bodyPr wrap="square">
            <a:spAutoFit/>
          </a:bodyPr>
          <a:lstStyle/>
          <a:p>
            <a:pPr marL="165100" marR="570865" algn="just">
              <a:lnSpc>
                <a:spcPct val="115000"/>
              </a:lnSpc>
              <a:spcBef>
                <a:spcPts val="805"/>
              </a:spcBef>
              <a:spcAft>
                <a:spcPts val="0"/>
              </a:spcAft>
            </a:pPr>
            <a:r>
              <a:rPr lang="en-US" sz="2000" b="1" dirty="0">
                <a:effectLst/>
                <a:latin typeface="Times New Roman" panose="02020603050405020304" pitchFamily="18" charset="0"/>
                <a:ea typeface="Times New Roman" panose="02020603050405020304" pitchFamily="18" charset="0"/>
              </a:rPr>
              <a:t>Body Language and Gesture Decoding: </a:t>
            </a:r>
            <a:r>
              <a:rPr lang="en-US" sz="2000" dirty="0">
                <a:effectLst/>
                <a:latin typeface="Times New Roman" panose="02020603050405020304" pitchFamily="18" charset="0"/>
                <a:ea typeface="Times New Roman" panose="02020603050405020304" pitchFamily="18" charset="0"/>
              </a:rPr>
              <a:t>Non-verbal or gestural communication is also an effective means of communication. Facial expressions, gestures, body language, etc., should correspond to the language. The receiver may get confused and can misunderstand the message</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if verbal language does not match the body</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language.</a:t>
            </a:r>
            <a:endParaRPr lang="en-IN" sz="2000" dirty="0">
              <a:latin typeface="Times New Roman" panose="02020603050405020304" pitchFamily="18" charset="0"/>
              <a:ea typeface="Times New Roman" panose="02020603050405020304" pitchFamily="18" charset="0"/>
            </a:endParaRPr>
          </a:p>
          <a:p>
            <a:pPr marL="165100" marR="570865" algn="just">
              <a:lnSpc>
                <a:spcPct val="115000"/>
              </a:lnSpc>
              <a:spcBef>
                <a:spcPts val="805"/>
              </a:spcBef>
              <a:spcAft>
                <a:spcPts val="0"/>
              </a:spcAft>
            </a:pPr>
            <a:r>
              <a:rPr lang="en-US" sz="2200" b="1" kern="0" spc="-20" dirty="0">
                <a:effectLst/>
                <a:latin typeface="Times New Roman" panose="02020603050405020304" pitchFamily="18" charset="0"/>
                <a:ea typeface="Times New Roman" panose="02020603050405020304" pitchFamily="18" charset="0"/>
              </a:rPr>
              <a:t>2. Psychological</a:t>
            </a:r>
            <a:r>
              <a:rPr lang="en-US" sz="2200" b="1" kern="0" spc="-5" dirty="0">
                <a:effectLst/>
                <a:latin typeface="Times New Roman" panose="02020603050405020304" pitchFamily="18" charset="0"/>
                <a:ea typeface="Times New Roman" panose="02020603050405020304" pitchFamily="18" charset="0"/>
              </a:rPr>
              <a:t> </a:t>
            </a:r>
            <a:r>
              <a:rPr lang="en-US" sz="2200" b="1" kern="0" spc="-20" dirty="0">
                <a:effectLst/>
                <a:latin typeface="Times New Roman" panose="02020603050405020304" pitchFamily="18" charset="0"/>
                <a:ea typeface="Times New Roman" panose="02020603050405020304" pitchFamily="18" charset="0"/>
              </a:rPr>
              <a:t>Barriers</a:t>
            </a:r>
            <a:endParaRPr lang="en-IN" sz="2200" b="1" kern="0" spc="-2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Barriers which arise on the account of emotional and psychological status of the sender and receiver of the message are known as Psychological Barriers. For example, a person who is</a:t>
            </a:r>
            <a:r>
              <a:rPr lang="en-US" sz="2000" spc="-1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under stress cannot communicate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properly.</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673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7306E2-BFCA-AE67-12CA-11E80FD23384}"/>
              </a:ext>
            </a:extLst>
          </p:cNvPr>
          <p:cNvSpPr txBox="1"/>
          <p:nvPr/>
        </p:nvSpPr>
        <p:spPr>
          <a:xfrm>
            <a:off x="1147483" y="1919892"/>
            <a:ext cx="9897034" cy="3327386"/>
          </a:xfrm>
          <a:prstGeom prst="rect">
            <a:avLst/>
          </a:prstGeom>
          <a:noFill/>
        </p:spPr>
        <p:txBody>
          <a:bodyPr wrap="square">
            <a:spAutoFit/>
          </a:bodyPr>
          <a:lstStyle/>
          <a:p>
            <a:pPr marL="165100" marR="570865" algn="just">
              <a:lnSpc>
                <a:spcPct val="113000"/>
              </a:lnSpc>
              <a:spcBef>
                <a:spcPts val="370"/>
              </a:spcBef>
              <a:spcAft>
                <a:spcPts val="0"/>
              </a:spcAft>
            </a:pPr>
            <a:r>
              <a:rPr lang="en-US" sz="2000" b="1" dirty="0">
                <a:effectLst/>
                <a:latin typeface="Times New Roman" panose="02020603050405020304" pitchFamily="18" charset="0"/>
                <a:ea typeface="Times New Roman" panose="02020603050405020304" pitchFamily="18" charset="0"/>
              </a:rPr>
              <a:t>Premature Evaluation: </a:t>
            </a:r>
            <a:r>
              <a:rPr lang="en-US" sz="2000" dirty="0">
                <a:effectLst/>
                <a:latin typeface="Times New Roman" panose="02020603050405020304" pitchFamily="18" charset="0"/>
                <a:ea typeface="Times New Roman" panose="02020603050405020304" pitchFamily="18" charset="0"/>
              </a:rPr>
              <a:t>The tendency of forming a judgement before listening to the entire message is known as premature evaluation. This distorts understanding and acts as a barrier to effective communication. This can also lead to prejudices against communication.</a:t>
            </a:r>
            <a:endParaRPr lang="en-IN" sz="200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840"/>
              </a:spcBef>
              <a:spcAft>
                <a:spcPts val="0"/>
              </a:spcAft>
            </a:pPr>
            <a:r>
              <a:rPr lang="en-US" sz="2000" b="1" dirty="0">
                <a:effectLst/>
                <a:latin typeface="Times New Roman" panose="02020603050405020304" pitchFamily="18" charset="0"/>
                <a:ea typeface="Times New Roman" panose="02020603050405020304" pitchFamily="18" charset="0"/>
              </a:rPr>
              <a:t>Lack of Attention: </a:t>
            </a:r>
            <a:r>
              <a:rPr lang="en-US" sz="2000" dirty="0">
                <a:effectLst/>
                <a:latin typeface="Times New Roman" panose="02020603050405020304" pitchFamily="18" charset="0"/>
                <a:ea typeface="Times New Roman" panose="02020603050405020304" pitchFamily="18" charset="0"/>
              </a:rPr>
              <a:t>Communication can be less effective, and the message can be misunderstood if proper attention is not given to it. This inattention may arise due to the preoccupied mind of</a:t>
            </a:r>
            <a:r>
              <a:rPr lang="en-US" sz="2000" spc="-1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receiver. For example, a superior gave instructions to operate a new software, however, the subordinate was preoccupied with other personal issues. Such lack of attention makes the communication process one-way and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ineffective.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8819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384BD7-793B-A6F2-78CD-359278DCBD97}"/>
              </a:ext>
            </a:extLst>
          </p:cNvPr>
          <p:cNvSpPr txBox="1"/>
          <p:nvPr/>
        </p:nvSpPr>
        <p:spPr>
          <a:xfrm>
            <a:off x="1609165" y="1939144"/>
            <a:ext cx="8973670" cy="3328925"/>
          </a:xfrm>
          <a:prstGeom prst="rect">
            <a:avLst/>
          </a:prstGeom>
          <a:noFill/>
        </p:spPr>
        <p:txBody>
          <a:bodyPr wrap="square">
            <a:spAutoFit/>
          </a:bodyPr>
          <a:lstStyle/>
          <a:p>
            <a:pPr marL="165100" marR="572135" algn="just">
              <a:lnSpc>
                <a:spcPct val="115000"/>
              </a:lnSpc>
              <a:spcBef>
                <a:spcPts val="800"/>
              </a:spcBef>
              <a:spcAft>
                <a:spcPts val="0"/>
              </a:spcAft>
            </a:pPr>
            <a:r>
              <a:rPr lang="en-US" sz="2000" b="1" dirty="0">
                <a:effectLst/>
                <a:latin typeface="Times New Roman" panose="02020603050405020304" pitchFamily="18" charset="0"/>
                <a:ea typeface="Times New Roman" panose="02020603050405020304" pitchFamily="18" charset="0"/>
              </a:rPr>
              <a:t>Loss by Transmission and Poor Retention: </a:t>
            </a:r>
            <a:r>
              <a:rPr lang="en-US" sz="2000" dirty="0">
                <a:effectLst/>
                <a:latin typeface="Times New Roman" panose="02020603050405020304" pitchFamily="18" charset="0"/>
                <a:ea typeface="Times New Roman" panose="02020603050405020304" pitchFamily="18" charset="0"/>
              </a:rPr>
              <a:t>There is loss of or transmission of inaccurate information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when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passes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through</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various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channels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organisation.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 is more common in the case of oral communication. Poor retention also acts as a barrier when people are unable to retain the information for a long</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time.</a:t>
            </a:r>
            <a:endParaRPr lang="en-IN" sz="200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810"/>
              </a:spcBef>
              <a:spcAft>
                <a:spcPts val="0"/>
              </a:spcAft>
            </a:pPr>
            <a:r>
              <a:rPr lang="en-US" sz="2000" b="1" dirty="0">
                <a:effectLst/>
                <a:latin typeface="Times New Roman" panose="02020603050405020304" pitchFamily="18" charset="0"/>
                <a:ea typeface="Times New Roman" panose="02020603050405020304" pitchFamily="18" charset="0"/>
              </a:rPr>
              <a:t>Distrust: </a:t>
            </a:r>
            <a:r>
              <a:rPr lang="en-US" sz="2000" dirty="0">
                <a:effectLst/>
                <a:latin typeface="Times New Roman" panose="02020603050405020304" pitchFamily="18" charset="0"/>
                <a:ea typeface="Times New Roman" panose="02020603050405020304" pitchFamily="18" charset="0"/>
              </a:rPr>
              <a:t>Lack of mutual trust between the sender and the receiver also acts as a barrier to communication. Parties involved in communication cannot understand the message in an original sense when they do not believe each other.</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956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D7D341-F0DE-1248-BE1A-6A4D4330B8B2}"/>
              </a:ext>
            </a:extLst>
          </p:cNvPr>
          <p:cNvSpPr txBox="1"/>
          <p:nvPr/>
        </p:nvSpPr>
        <p:spPr>
          <a:xfrm>
            <a:off x="883023" y="2170124"/>
            <a:ext cx="10425953" cy="3546933"/>
          </a:xfrm>
          <a:prstGeom prst="rect">
            <a:avLst/>
          </a:prstGeom>
          <a:noFill/>
        </p:spPr>
        <p:txBody>
          <a:bodyPr wrap="square">
            <a:spAutoFit/>
          </a:bodyPr>
          <a:lstStyle/>
          <a:p>
            <a:pPr lvl="1">
              <a:spcBef>
                <a:spcPts val="845"/>
              </a:spcBef>
              <a:spcAft>
                <a:spcPts val="0"/>
              </a:spcAft>
              <a:buSzPts val="1200"/>
              <a:tabLst>
                <a:tab pos="1308100" algn="l"/>
                <a:tab pos="1308735" algn="l"/>
              </a:tabLst>
            </a:pPr>
            <a:r>
              <a:rPr lang="en-US" sz="2200" b="1" kern="0" spc="-10" dirty="0">
                <a:effectLst/>
                <a:latin typeface="Times New Roman" panose="02020603050405020304" pitchFamily="18" charset="0"/>
                <a:ea typeface="Times New Roman" panose="02020603050405020304" pitchFamily="18" charset="0"/>
              </a:rPr>
              <a:t>Organisational</a:t>
            </a:r>
            <a:r>
              <a:rPr lang="en-US" sz="2200" b="1" kern="0" spc="-5" dirty="0">
                <a:effectLst/>
                <a:latin typeface="Times New Roman" panose="02020603050405020304" pitchFamily="18" charset="0"/>
                <a:ea typeface="Times New Roman" panose="02020603050405020304" pitchFamily="18" charset="0"/>
              </a:rPr>
              <a:t> </a:t>
            </a:r>
            <a:r>
              <a:rPr lang="en-US" sz="2200" b="1" kern="0" spc="-10" dirty="0">
                <a:effectLst/>
                <a:latin typeface="Times New Roman" panose="02020603050405020304" pitchFamily="18" charset="0"/>
                <a:ea typeface="Times New Roman" panose="02020603050405020304" pitchFamily="18" charset="0"/>
              </a:rPr>
              <a:t>Barriers</a:t>
            </a:r>
            <a:endParaRPr lang="en-IN" sz="2200" b="1" kern="0" spc="-1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In an organisation, communication has to pass through various levels and channels, hence it may not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reach</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same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place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sent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sender.</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Organisation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structure,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rules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regulations, authority relationships, etc., act as a barrier to effective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endParaRPr lang="en-IN" sz="2000" dirty="0">
              <a:effectLst/>
              <a:latin typeface="Times New Roman" panose="02020603050405020304" pitchFamily="18" charset="0"/>
              <a:ea typeface="Times New Roman" panose="02020603050405020304" pitchFamily="18" charset="0"/>
            </a:endParaRPr>
          </a:p>
          <a:p>
            <a:pPr marL="165100" algn="just">
              <a:spcBef>
                <a:spcPts val="820"/>
              </a:spcBef>
            </a:pPr>
            <a:r>
              <a:rPr lang="en-US" sz="2000" b="1" kern="0" dirty="0">
                <a:effectLst/>
                <a:latin typeface="Times New Roman" panose="02020603050405020304" pitchFamily="18" charset="0"/>
                <a:ea typeface="Times New Roman" panose="02020603050405020304" pitchFamily="18" charset="0"/>
              </a:rPr>
              <a:t>Some of the Organisational Barriers are as follows:</a:t>
            </a:r>
            <a:endParaRPr lang="en-IN" sz="2000" b="1" kern="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985"/>
              </a:spcBef>
              <a:spcAft>
                <a:spcPts val="0"/>
              </a:spcAft>
            </a:pPr>
            <a:r>
              <a:rPr lang="en-US" sz="2000" b="1" dirty="0">
                <a:effectLst/>
                <a:latin typeface="Times New Roman" panose="02020603050405020304" pitchFamily="18" charset="0"/>
                <a:ea typeface="Times New Roman" panose="02020603050405020304" pitchFamily="18" charset="0"/>
              </a:rPr>
              <a:t>Organisational Policy: </a:t>
            </a:r>
            <a:r>
              <a:rPr lang="en-US" sz="2000" dirty="0">
                <a:effectLst/>
                <a:latin typeface="Times New Roman" panose="02020603050405020304" pitchFamily="18" charset="0"/>
                <a:ea typeface="Times New Roman" panose="02020603050405020304" pitchFamily="18" charset="0"/>
              </a:rPr>
              <a:t>Effectiveness of communication is affected by organisational policy.</a:t>
            </a:r>
            <a:r>
              <a:rPr lang="en-US" sz="2000" spc="-2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communication process is hampered if the policy is not supportive of the free flow of communication.</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example,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7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centralised</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organisation,</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free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encouraged, and communication has to follow through a proper channel</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only</a:t>
            </a:r>
            <a:r>
              <a:rPr lang="en-US" sz="2000" b="1" dirty="0">
                <a:effectLst/>
                <a:latin typeface="Times New Roman" panose="02020603050405020304" pitchFamily="18" charset="0"/>
                <a:ea typeface="Times New Roman" panose="02020603050405020304" pitchFamily="18" charset="0"/>
              </a:rPr>
              <a:t>.</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491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0D8937-DF72-8F37-0737-73B161585A85}"/>
              </a:ext>
            </a:extLst>
          </p:cNvPr>
          <p:cNvSpPr txBox="1"/>
          <p:nvPr/>
        </p:nvSpPr>
        <p:spPr>
          <a:xfrm>
            <a:off x="1402976" y="1748794"/>
            <a:ext cx="9386047" cy="2974982"/>
          </a:xfrm>
          <a:prstGeom prst="rect">
            <a:avLst/>
          </a:prstGeom>
          <a:noFill/>
        </p:spPr>
        <p:txBody>
          <a:bodyPr wrap="square">
            <a:spAutoFit/>
          </a:bodyPr>
          <a:lstStyle/>
          <a:p>
            <a:pPr marL="165100" marR="570230" algn="just">
              <a:lnSpc>
                <a:spcPct val="115000"/>
              </a:lnSpc>
              <a:spcBef>
                <a:spcPts val="805"/>
              </a:spcBef>
              <a:spcAft>
                <a:spcPts val="0"/>
              </a:spcAft>
            </a:pPr>
            <a:r>
              <a:rPr lang="en-US" sz="2000" b="1" dirty="0">
                <a:effectLst/>
                <a:latin typeface="Times New Roman" panose="02020603050405020304" pitchFamily="18" charset="0"/>
                <a:ea typeface="Times New Roman" panose="02020603050405020304" pitchFamily="18" charset="0"/>
              </a:rPr>
              <a:t>Rules</a:t>
            </a:r>
            <a:r>
              <a:rPr lang="en-US" sz="2000" b="1" spc="-6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and</a:t>
            </a:r>
            <a:r>
              <a:rPr lang="en-US" sz="2000" b="1" spc="-5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Regulations:</a:t>
            </a:r>
            <a:r>
              <a:rPr lang="en-US" sz="2000" b="1"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affected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rigid</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cumbersome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rules and regulations. The channels and the subject matter are already prescribed through, which the messages are to be communicated. These prescribed rules, regulations, and channels are rigid</a:t>
            </a:r>
            <a:r>
              <a:rPr lang="en-US" sz="2000" spc="-10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can act as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barriers.</a:t>
            </a:r>
            <a:endParaRPr lang="en-IN" sz="2000" dirty="0">
              <a:effectLst/>
              <a:latin typeface="Times New Roman" panose="02020603050405020304" pitchFamily="18" charset="0"/>
              <a:ea typeface="Times New Roman" panose="02020603050405020304" pitchFamily="18" charset="0"/>
            </a:endParaRPr>
          </a:p>
          <a:p>
            <a:pPr marL="165100" marR="572135" algn="just">
              <a:lnSpc>
                <a:spcPct val="113000"/>
              </a:lnSpc>
              <a:spcBef>
                <a:spcPts val="805"/>
              </a:spcBef>
              <a:spcAft>
                <a:spcPts val="0"/>
              </a:spcAft>
            </a:pPr>
            <a:r>
              <a:rPr lang="en-US" sz="2000" b="1" dirty="0">
                <a:effectLst/>
                <a:latin typeface="Times New Roman" panose="02020603050405020304" pitchFamily="18" charset="0"/>
                <a:ea typeface="Times New Roman" panose="02020603050405020304" pitchFamily="18" charset="0"/>
              </a:rPr>
              <a:t>Status:</a:t>
            </a:r>
            <a:r>
              <a:rPr lang="en-US" sz="2000" b="1"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Psychological</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distance</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created</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between</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superior</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subordinate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because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status.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Such statuses stand in the way of true and accurate communication. Subordinates are also not allowed to express their feeling freely if the manager is status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conscious.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696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105370-A03F-840C-1467-31B4D47C0124}"/>
              </a:ext>
            </a:extLst>
          </p:cNvPr>
          <p:cNvSpPr txBox="1"/>
          <p:nvPr/>
        </p:nvSpPr>
        <p:spPr>
          <a:xfrm>
            <a:off x="1084730" y="1960090"/>
            <a:ext cx="10022540" cy="2569742"/>
          </a:xfrm>
          <a:prstGeom prst="rect">
            <a:avLst/>
          </a:prstGeom>
          <a:noFill/>
        </p:spPr>
        <p:txBody>
          <a:bodyPr wrap="square">
            <a:spAutoFit/>
          </a:bodyPr>
          <a:lstStyle/>
          <a:p>
            <a:pPr marL="165100" marR="571500" algn="just">
              <a:lnSpc>
                <a:spcPct val="115000"/>
              </a:lnSpc>
              <a:spcBef>
                <a:spcPts val="840"/>
              </a:spcBef>
              <a:spcAft>
                <a:spcPts val="0"/>
              </a:spcAft>
            </a:pPr>
            <a:r>
              <a:rPr lang="en-US" sz="2000" b="1" dirty="0">
                <a:effectLst/>
                <a:latin typeface="Times New Roman" panose="02020603050405020304" pitchFamily="18" charset="0"/>
                <a:ea typeface="Times New Roman" panose="02020603050405020304" pitchFamily="18" charset="0"/>
              </a:rPr>
              <a:t>Complexity in Organisation Structure: </a:t>
            </a:r>
            <a:r>
              <a:rPr lang="en-US" sz="2000" dirty="0">
                <a:effectLst/>
                <a:latin typeface="Times New Roman" panose="02020603050405020304" pitchFamily="18" charset="0"/>
                <a:ea typeface="Times New Roman" panose="02020603050405020304" pitchFamily="18" charset="0"/>
              </a:rPr>
              <a:t>Organisation structure can also act as a barrier to communication. If there are many managerial levels in an organisational structure, then communication gets delayed and distorted.</a:t>
            </a:r>
            <a:endParaRPr lang="en-IN" sz="2000" dirty="0">
              <a:effectLst/>
              <a:latin typeface="Times New Roman" panose="02020603050405020304" pitchFamily="18" charset="0"/>
              <a:ea typeface="Times New Roman" panose="02020603050405020304" pitchFamily="18" charset="0"/>
            </a:endParaRPr>
          </a:p>
          <a:p>
            <a:pPr marL="165100" marR="570865" algn="just">
              <a:lnSpc>
                <a:spcPct val="113000"/>
              </a:lnSpc>
              <a:spcBef>
                <a:spcPts val="370"/>
              </a:spcBef>
              <a:spcAft>
                <a:spcPts val="0"/>
              </a:spcAft>
            </a:pPr>
            <a:br>
              <a:rPr lang="en-US" sz="2000" dirty="0">
                <a:effectLst/>
                <a:latin typeface="Times New Roman" panose="02020603050405020304" pitchFamily="18" charset="0"/>
                <a:ea typeface="Times New Roman" panose="02020603050405020304" pitchFamily="18" charset="0"/>
              </a:rPr>
            </a:br>
            <a:r>
              <a:rPr lang="en-US" sz="2000" b="1" dirty="0">
                <a:effectLst/>
                <a:latin typeface="Times New Roman" panose="02020603050405020304" pitchFamily="18" charset="0"/>
                <a:ea typeface="Times New Roman" panose="02020603050405020304" pitchFamily="18" charset="0"/>
              </a:rPr>
              <a:t>Organisational Facilities: </a:t>
            </a:r>
            <a:r>
              <a:rPr lang="en-US" sz="2000" dirty="0">
                <a:effectLst/>
                <a:latin typeface="Times New Roman" panose="02020603050405020304" pitchFamily="18" charset="0"/>
                <a:ea typeface="Times New Roman" panose="02020603050405020304" pitchFamily="18" charset="0"/>
              </a:rPr>
              <a:t>If facilities like frequent meetings, conferences, suggestion boxes, complaint boxes, etc., are absent in an organisation, then effective communication is hampered.</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66059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EC6506-99DB-B260-8462-093DB4B898B1}"/>
              </a:ext>
            </a:extLst>
          </p:cNvPr>
          <p:cNvSpPr txBox="1"/>
          <p:nvPr/>
        </p:nvSpPr>
        <p:spPr>
          <a:xfrm>
            <a:off x="645458" y="1728100"/>
            <a:ext cx="11349317" cy="4314323"/>
          </a:xfrm>
          <a:prstGeom prst="rect">
            <a:avLst/>
          </a:prstGeom>
          <a:noFill/>
        </p:spPr>
        <p:txBody>
          <a:bodyPr wrap="square">
            <a:spAutoFit/>
          </a:bodyPr>
          <a:lstStyle/>
          <a:p>
            <a:pPr lvl="1">
              <a:spcBef>
                <a:spcPts val="840"/>
              </a:spcBef>
              <a:spcAft>
                <a:spcPts val="0"/>
              </a:spcAft>
              <a:buSzPts val="1200"/>
              <a:tabLst>
                <a:tab pos="1308100" algn="l"/>
                <a:tab pos="1308735" algn="l"/>
              </a:tabLst>
            </a:pPr>
            <a:r>
              <a:rPr lang="en-US" sz="2000" b="1" kern="0" spc="-10" dirty="0">
                <a:effectLst/>
                <a:latin typeface="Times New Roman" panose="02020603050405020304" pitchFamily="18" charset="0"/>
                <a:ea typeface="Times New Roman" panose="02020603050405020304" pitchFamily="18" charset="0"/>
              </a:rPr>
              <a:t>Personal</a:t>
            </a:r>
            <a:r>
              <a:rPr lang="en-US" sz="2000" b="1" kern="0" spc="-5" dirty="0">
                <a:effectLst/>
                <a:latin typeface="Times New Roman" panose="02020603050405020304" pitchFamily="18" charset="0"/>
                <a:ea typeface="Times New Roman" panose="02020603050405020304" pitchFamily="18" charset="0"/>
              </a:rPr>
              <a:t> </a:t>
            </a:r>
            <a:r>
              <a:rPr lang="en-US" sz="2000" b="1" kern="0" spc="-10" dirty="0">
                <a:effectLst/>
                <a:latin typeface="Times New Roman" panose="02020603050405020304" pitchFamily="18" charset="0"/>
                <a:ea typeface="Times New Roman" panose="02020603050405020304" pitchFamily="18" charset="0"/>
              </a:rPr>
              <a:t>Barriers</a:t>
            </a:r>
            <a:endParaRPr lang="en-IN" sz="2000" b="1" kern="0" spc="-10"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The effectiveness of communication is influenced by the personal factors of both sender and the receiver.</a:t>
            </a:r>
            <a:endParaRPr lang="en-IN" sz="2000" dirty="0">
              <a:effectLst/>
              <a:latin typeface="Times New Roman" panose="02020603050405020304" pitchFamily="18" charset="0"/>
              <a:ea typeface="Times New Roman" panose="02020603050405020304" pitchFamily="18" charset="0"/>
            </a:endParaRPr>
          </a:p>
          <a:p>
            <a:pPr marL="165100" algn="just">
              <a:spcBef>
                <a:spcPts val="840"/>
              </a:spcBef>
            </a:pPr>
            <a:r>
              <a:rPr lang="en-US" sz="2000" b="1" kern="0" dirty="0">
                <a:effectLst/>
                <a:latin typeface="Times New Roman" panose="02020603050405020304" pitchFamily="18" charset="0"/>
                <a:ea typeface="Times New Roman" panose="02020603050405020304" pitchFamily="18" charset="0"/>
              </a:rPr>
              <a:t>Some of the Personal Barriers are as follows:</a:t>
            </a:r>
            <a:endParaRPr lang="en-IN" sz="2000" b="1" kern="0" dirty="0">
              <a:effectLst/>
              <a:latin typeface="Times New Roman" panose="02020603050405020304" pitchFamily="18" charset="0"/>
              <a:ea typeface="Times New Roman" panose="02020603050405020304" pitchFamily="18" charset="0"/>
            </a:endParaRPr>
          </a:p>
          <a:p>
            <a:pPr marL="165100" marR="570865" algn="just">
              <a:lnSpc>
                <a:spcPct val="115000"/>
              </a:lnSpc>
              <a:spcBef>
                <a:spcPts val="995"/>
              </a:spcBef>
              <a:spcAft>
                <a:spcPts val="0"/>
              </a:spcAft>
            </a:pPr>
            <a:r>
              <a:rPr lang="en-US" sz="2000" b="1" dirty="0">
                <a:effectLst/>
                <a:latin typeface="Times New Roman" panose="02020603050405020304" pitchFamily="18" charset="0"/>
                <a:ea typeface="Times New Roman" panose="02020603050405020304" pitchFamily="18" charset="0"/>
              </a:rPr>
              <a:t>Fear of Challenge to Authority: </a:t>
            </a:r>
            <a:r>
              <a:rPr lang="en-US" sz="2000" dirty="0">
                <a:effectLst/>
                <a:latin typeface="Times New Roman" panose="02020603050405020304" pitchFamily="18" charset="0"/>
                <a:ea typeface="Times New Roman" panose="02020603050405020304" pitchFamily="18" charset="0"/>
              </a:rPr>
              <a:t>If a superior fears that a particular communication can hamper his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authority,</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may</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withhold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such</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always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wants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maintain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higher position and prestige in the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organisation.</a:t>
            </a:r>
            <a:endParaRPr lang="en-IN" sz="2000" dirty="0">
              <a:effectLst/>
              <a:latin typeface="Times New Roman" panose="02020603050405020304" pitchFamily="18" charset="0"/>
              <a:ea typeface="Times New Roman" panose="02020603050405020304" pitchFamily="18" charset="0"/>
            </a:endParaRPr>
          </a:p>
          <a:p>
            <a:pPr marL="165100" marR="566420" algn="just">
              <a:lnSpc>
                <a:spcPct val="115000"/>
              </a:lnSpc>
              <a:spcBef>
                <a:spcPts val="800"/>
              </a:spcBef>
              <a:spcAft>
                <a:spcPts val="0"/>
              </a:spcAft>
            </a:pPr>
            <a:r>
              <a:rPr lang="en-US" sz="2000" b="1" dirty="0">
                <a:effectLst/>
                <a:latin typeface="Times New Roman" panose="02020603050405020304" pitchFamily="18" charset="0"/>
                <a:ea typeface="Times New Roman" panose="02020603050405020304" pitchFamily="18" charset="0"/>
              </a:rPr>
              <a:t>Lack of Confidence of Superior on his Subordinates: </a:t>
            </a:r>
            <a:r>
              <a:rPr lang="en-US" sz="2000" dirty="0">
                <a:effectLst/>
                <a:latin typeface="Times New Roman" panose="02020603050405020304" pitchFamily="18" charset="0"/>
                <a:ea typeface="Times New Roman" panose="02020603050405020304" pitchFamily="18" charset="0"/>
              </a:rPr>
              <a:t>When superiors do not have faith or confidence on the competence of their subordinates, then communication is said to be hampered. When there is a lack of trust and confidence in subordinates, the superior may not take advice or suggestions from the subordinates.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46530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71EE14-20EC-81B6-0C03-70C664214697}"/>
              </a:ext>
            </a:extLst>
          </p:cNvPr>
          <p:cNvSpPr txBox="1"/>
          <p:nvPr/>
        </p:nvSpPr>
        <p:spPr>
          <a:xfrm>
            <a:off x="1156447" y="2053595"/>
            <a:ext cx="9879105" cy="2974982"/>
          </a:xfrm>
          <a:prstGeom prst="rect">
            <a:avLst/>
          </a:prstGeom>
          <a:noFill/>
        </p:spPr>
        <p:txBody>
          <a:bodyPr wrap="square">
            <a:spAutoFit/>
          </a:bodyPr>
          <a:lstStyle/>
          <a:p>
            <a:pPr marL="165100" marR="572770" algn="just">
              <a:lnSpc>
                <a:spcPct val="115000"/>
              </a:lnSpc>
              <a:spcBef>
                <a:spcPts val="805"/>
              </a:spcBef>
              <a:spcAft>
                <a:spcPts val="0"/>
              </a:spcAft>
            </a:pPr>
            <a:r>
              <a:rPr lang="en-US" sz="2000" b="1" dirty="0">
                <a:effectLst/>
                <a:latin typeface="Times New Roman" panose="02020603050405020304" pitchFamily="18" charset="0"/>
                <a:ea typeface="Times New Roman" panose="02020603050405020304" pitchFamily="18" charset="0"/>
              </a:rPr>
              <a:t>Unwillingness to Communicate: </a:t>
            </a:r>
            <a:r>
              <a:rPr lang="en-US" sz="2000" dirty="0">
                <a:effectLst/>
                <a:latin typeface="Times New Roman" panose="02020603050405020304" pitchFamily="18" charset="0"/>
                <a:ea typeface="Times New Roman" panose="02020603050405020304" pitchFamily="18" charset="0"/>
              </a:rPr>
              <a:t>Unwillingness to communicate can be another reason for ineffective communication. Many times, subordinates do not communicate with their superiors because they believe that if the information is not correct or appropriate, it will adversely affect them.</a:t>
            </a:r>
            <a:endParaRPr lang="en-IN" sz="200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805"/>
              </a:spcBef>
              <a:spcAft>
                <a:spcPts val="0"/>
              </a:spcAft>
            </a:pPr>
            <a:r>
              <a:rPr lang="en-US" sz="2000" b="1" dirty="0">
                <a:effectLst/>
                <a:latin typeface="Times New Roman" panose="02020603050405020304" pitchFamily="18" charset="0"/>
                <a:ea typeface="Times New Roman" panose="02020603050405020304" pitchFamily="18" charset="0"/>
              </a:rPr>
              <a:t>Lack of Proper Incentives: </a:t>
            </a:r>
            <a:r>
              <a:rPr lang="en-US" sz="2000" dirty="0">
                <a:effectLst/>
                <a:latin typeface="Times New Roman" panose="02020603050405020304" pitchFamily="18" charset="0"/>
                <a:ea typeface="Times New Roman" panose="02020603050405020304" pitchFamily="18" charset="0"/>
              </a:rPr>
              <a:t>Subordinates also do not take initiative to communicate, when there is no motivation or incentives for communication. For example, if there is no reward for the suggestion given by the subordinates, then they will not take initiative.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233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EE83AD-D327-E62A-1C37-08752691FF88}"/>
              </a:ext>
            </a:extLst>
          </p:cNvPr>
          <p:cNvSpPr txBox="1"/>
          <p:nvPr/>
        </p:nvSpPr>
        <p:spPr>
          <a:xfrm>
            <a:off x="770965" y="1599714"/>
            <a:ext cx="10712823" cy="4674934"/>
          </a:xfrm>
          <a:prstGeom prst="rect">
            <a:avLst/>
          </a:prstGeom>
          <a:noFill/>
        </p:spPr>
        <p:txBody>
          <a:bodyPr wrap="square">
            <a:spAutoFit/>
          </a:bodyPr>
          <a:lstStyle/>
          <a:p>
            <a:pPr marL="165100" marR="570865" algn="just">
              <a:lnSpc>
                <a:spcPct val="113000"/>
              </a:lnSpc>
              <a:spcBef>
                <a:spcPts val="800"/>
              </a:spcBef>
              <a:spcAft>
                <a:spcPts val="0"/>
              </a:spcAft>
            </a:pPr>
            <a:r>
              <a:rPr lang="en-US" sz="2000" dirty="0">
                <a:effectLst/>
                <a:latin typeface="Times New Roman" panose="02020603050405020304" pitchFamily="18" charset="0"/>
                <a:ea typeface="Times New Roman" panose="02020603050405020304" pitchFamily="18" charset="0"/>
              </a:rPr>
              <a:t>Organizational communication is one of the essential prerequisites for building a successful business. Its impact on employee engagement, collaboration, and workplace trust and employee experience makes it an important part of every workplace strategy.</a:t>
            </a:r>
            <a:endParaRPr lang="en-IN" sz="2000" dirty="0">
              <a:effectLst/>
              <a:latin typeface="Times New Roman" panose="02020603050405020304" pitchFamily="18" charset="0"/>
              <a:ea typeface="Times New Roman" panose="02020603050405020304" pitchFamily="18" charset="0"/>
            </a:endParaRPr>
          </a:p>
          <a:p>
            <a:pPr lvl="0">
              <a:spcBef>
                <a:spcPts val="850"/>
              </a:spcBef>
              <a:spcAft>
                <a:spcPts val="0"/>
              </a:spcAft>
              <a:tabLst>
                <a:tab pos="318135" algn="l"/>
              </a:tabLst>
            </a:pPr>
            <a:r>
              <a:rPr lang="en-US" sz="2000" b="1" kern="0" spc="-20" dirty="0">
                <a:latin typeface="Times New Roman" panose="02020603050405020304" pitchFamily="18" charset="0"/>
                <a:ea typeface="Times New Roman" panose="02020603050405020304" pitchFamily="18" charset="0"/>
              </a:rPr>
              <a:t>1. </a:t>
            </a:r>
            <a:r>
              <a:rPr lang="en-US" sz="2000" b="1" kern="0" spc="-20" dirty="0">
                <a:effectLst/>
                <a:latin typeface="Times New Roman" panose="02020603050405020304" pitchFamily="18" charset="0"/>
                <a:ea typeface="Times New Roman" panose="02020603050405020304" pitchFamily="18" charset="0"/>
              </a:rPr>
              <a:t>Formal</a:t>
            </a:r>
            <a:r>
              <a:rPr lang="en-US" sz="2000" b="1" kern="0" spc="-5" dirty="0">
                <a:effectLst/>
                <a:latin typeface="Times New Roman" panose="02020603050405020304" pitchFamily="18" charset="0"/>
                <a:ea typeface="Times New Roman" panose="02020603050405020304" pitchFamily="18" charset="0"/>
              </a:rPr>
              <a:t> </a:t>
            </a:r>
            <a:r>
              <a:rPr lang="en-US" sz="2000" b="1" kern="0" spc="-20" dirty="0">
                <a:effectLst/>
                <a:latin typeface="Times New Roman" panose="02020603050405020304" pitchFamily="18" charset="0"/>
                <a:ea typeface="Times New Roman" panose="02020603050405020304" pitchFamily="18" charset="0"/>
              </a:rPr>
              <a:t>communication</a:t>
            </a:r>
            <a:endParaRPr lang="en-IN" sz="2000" b="1" kern="0" spc="-2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Being formal, clear and specific is a great way to ensure a proper flow of information in the workplace.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formal</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everyone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informed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about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aligned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business goals.</a:t>
            </a:r>
            <a:endParaRPr lang="en-IN" sz="2000" dirty="0">
              <a:effectLst/>
              <a:latin typeface="Times New Roman" panose="02020603050405020304" pitchFamily="18" charset="0"/>
              <a:ea typeface="Times New Roman" panose="02020603050405020304" pitchFamily="18" charset="0"/>
            </a:endParaRPr>
          </a:p>
          <a:p>
            <a:pPr lvl="0">
              <a:spcBef>
                <a:spcPts val="810"/>
              </a:spcBef>
              <a:spcAft>
                <a:spcPts val="0"/>
              </a:spcAft>
              <a:tabLst>
                <a:tab pos="318135" algn="l"/>
              </a:tabLst>
            </a:pPr>
            <a:r>
              <a:rPr lang="en-US" sz="2000" b="1" kern="0" spc="-20" dirty="0">
                <a:effectLst/>
                <a:latin typeface="Times New Roman" panose="02020603050405020304" pitchFamily="18" charset="0"/>
                <a:ea typeface="Times New Roman" panose="02020603050405020304" pitchFamily="18" charset="0"/>
              </a:rPr>
              <a:t>2. Informal</a:t>
            </a:r>
            <a:r>
              <a:rPr lang="en-US" sz="2000" b="1" kern="0" spc="-5" dirty="0">
                <a:effectLst/>
                <a:latin typeface="Times New Roman" panose="02020603050405020304" pitchFamily="18" charset="0"/>
                <a:ea typeface="Times New Roman" panose="02020603050405020304" pitchFamily="18" charset="0"/>
              </a:rPr>
              <a:t> </a:t>
            </a:r>
            <a:r>
              <a:rPr lang="en-US" sz="2000" b="1" kern="0" spc="-20" dirty="0">
                <a:effectLst/>
                <a:latin typeface="Times New Roman" panose="02020603050405020304" pitchFamily="18" charset="0"/>
                <a:ea typeface="Times New Roman" panose="02020603050405020304" pitchFamily="18" charset="0"/>
              </a:rPr>
              <a:t>communication</a:t>
            </a:r>
            <a:endParaRPr lang="en-IN" sz="2000" b="1" kern="0" spc="-2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As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might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guessed,</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type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opposite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formal</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 It is also known as “grapevine communication “. </a:t>
            </a:r>
            <a:r>
              <a:rPr lang="en-US" sz="2000" spc="-15" dirty="0">
                <a:effectLst/>
                <a:latin typeface="Times New Roman" panose="02020603050405020304" pitchFamily="18" charset="0"/>
                <a:ea typeface="Times New Roman" panose="02020603050405020304" pitchFamily="18" charset="0"/>
              </a:rPr>
              <a:t>In </a:t>
            </a:r>
            <a:r>
              <a:rPr lang="en-US" sz="2000" dirty="0">
                <a:effectLst/>
                <a:latin typeface="Times New Roman" panose="02020603050405020304" pitchFamily="18" charset="0"/>
                <a:ea typeface="Times New Roman" panose="02020603050405020304" pitchFamily="18" charset="0"/>
              </a:rPr>
              <a:t>essence, it includes dialogues, chats, phone conversations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well</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“water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cooler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talks”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usually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take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place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near</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coffee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maker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 don’t rely on any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formalities.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A0FC38-6284-FBAC-241A-3FD9C29CA321}"/>
              </a:ext>
            </a:extLst>
          </p:cNvPr>
          <p:cNvSpPr txBox="1"/>
          <p:nvPr/>
        </p:nvSpPr>
        <p:spPr>
          <a:xfrm>
            <a:off x="887506" y="1549496"/>
            <a:ext cx="10416987" cy="4147097"/>
          </a:xfrm>
          <a:prstGeom prst="rect">
            <a:avLst/>
          </a:prstGeom>
          <a:noFill/>
        </p:spPr>
        <p:txBody>
          <a:bodyPr wrap="square">
            <a:spAutoFit/>
          </a:bodyPr>
          <a:lstStyle/>
          <a:p>
            <a:pPr lvl="0">
              <a:spcBef>
                <a:spcPts val="820"/>
              </a:spcBef>
              <a:spcAft>
                <a:spcPts val="0"/>
              </a:spcAft>
              <a:tabLst>
                <a:tab pos="318135" algn="l"/>
              </a:tabLst>
            </a:pPr>
            <a:r>
              <a:rPr lang="en-US" sz="2000" b="1" kern="0" spc="-20" dirty="0">
                <a:effectLst/>
                <a:latin typeface="Times New Roman" panose="02020603050405020304" pitchFamily="18" charset="0"/>
                <a:ea typeface="Times New Roman" panose="02020603050405020304" pitchFamily="18" charset="0"/>
              </a:rPr>
              <a:t>3. Horizontal</a:t>
            </a:r>
            <a:r>
              <a:rPr lang="en-US" sz="2000" b="1" kern="0" spc="-5" dirty="0">
                <a:effectLst/>
                <a:latin typeface="Times New Roman" panose="02020603050405020304" pitchFamily="18" charset="0"/>
                <a:ea typeface="Times New Roman" panose="02020603050405020304" pitchFamily="18" charset="0"/>
              </a:rPr>
              <a:t> </a:t>
            </a:r>
            <a:r>
              <a:rPr lang="en-US" sz="2000" b="1" kern="0" spc="-20" dirty="0">
                <a:effectLst/>
                <a:latin typeface="Times New Roman" panose="02020603050405020304" pitchFamily="18" charset="0"/>
                <a:ea typeface="Times New Roman" panose="02020603050405020304" pitchFamily="18" charset="0"/>
              </a:rPr>
              <a:t>communication</a:t>
            </a:r>
            <a:endParaRPr lang="en-IN" sz="2000" b="1" kern="0" spc="-2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370"/>
              </a:spcBef>
              <a:spcAft>
                <a:spcPts val="0"/>
              </a:spcAft>
            </a:pPr>
            <a:r>
              <a:rPr lang="en-US" sz="2000" dirty="0">
                <a:effectLst/>
                <a:latin typeface="Times New Roman" panose="02020603050405020304" pitchFamily="18" charset="0"/>
                <a:ea typeface="Times New Roman" panose="02020603050405020304" pitchFamily="18" charset="0"/>
              </a:rPr>
              <a:t>This type of organizational communication occurs amongst teams, groups, or individuals at the same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hierarchical</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Horizontal</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plays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important</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role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breaking</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down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silos and</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improving</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cross-departmental</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collaboration</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workplace.</a:t>
            </a:r>
            <a:r>
              <a:rPr lang="en-US" sz="2000" spc="-5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It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plays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critical</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role</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aligning tech, marketing and sales teams and making sure that everyone is on the same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page.</a:t>
            </a:r>
            <a:endParaRPr lang="en-IN" sz="2000" dirty="0">
              <a:effectLst/>
              <a:latin typeface="Times New Roman" panose="02020603050405020304" pitchFamily="18" charset="0"/>
              <a:ea typeface="Times New Roman" panose="02020603050405020304" pitchFamily="18" charset="0"/>
            </a:endParaRPr>
          </a:p>
          <a:p>
            <a:pPr lvl="0" algn="just">
              <a:spcBef>
                <a:spcPts val="795"/>
              </a:spcBef>
              <a:spcAft>
                <a:spcPts val="0"/>
              </a:spcAft>
              <a:tabLst>
                <a:tab pos="318135" algn="l"/>
              </a:tabLst>
            </a:pPr>
            <a:r>
              <a:rPr lang="en-US" sz="2000" b="1" kern="0" spc="-20" dirty="0">
                <a:effectLst/>
                <a:latin typeface="Times New Roman" panose="02020603050405020304" pitchFamily="18" charset="0"/>
                <a:ea typeface="Times New Roman" panose="02020603050405020304" pitchFamily="18" charset="0"/>
              </a:rPr>
              <a:t>4. Vertical</a:t>
            </a:r>
            <a:r>
              <a:rPr lang="en-US" sz="2000" b="1" kern="0" spc="5" dirty="0">
                <a:effectLst/>
                <a:latin typeface="Times New Roman" panose="02020603050405020304" pitchFamily="18" charset="0"/>
                <a:ea typeface="Times New Roman" panose="02020603050405020304" pitchFamily="18" charset="0"/>
              </a:rPr>
              <a:t> </a:t>
            </a:r>
            <a:r>
              <a:rPr lang="en-US" sz="2000" b="1" kern="0" spc="-20" dirty="0">
                <a:effectLst/>
                <a:latin typeface="Times New Roman" panose="02020603050405020304" pitchFamily="18" charset="0"/>
                <a:ea typeface="Times New Roman" panose="02020603050405020304" pitchFamily="18" charset="0"/>
              </a:rPr>
              <a:t>communication</a:t>
            </a:r>
            <a:endParaRPr lang="en-IN" sz="2000" b="1" kern="0" spc="-2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The most common form of communication within structured organizations follows an up-and- down vertical pattern. It includes communication between business leaders, team leaders and employees. This type of communication is essential in the workplace. Without vertical communication, it wouldn’t be possible to share guidelines, feedback, or ideas.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C31E1D-E5FA-36F9-1864-888320C51B48}"/>
              </a:ext>
            </a:extLst>
          </p:cNvPr>
          <p:cNvSpPr txBox="1"/>
          <p:nvPr/>
        </p:nvSpPr>
        <p:spPr>
          <a:xfrm>
            <a:off x="1986803" y="1718227"/>
            <a:ext cx="8218394" cy="4347857"/>
          </a:xfrm>
          <a:prstGeom prst="rect">
            <a:avLst/>
          </a:prstGeom>
          <a:noFill/>
        </p:spPr>
        <p:txBody>
          <a:bodyPr wrap="square">
            <a:spAutoFit/>
          </a:bodyPr>
          <a:lstStyle/>
          <a:p>
            <a:pPr marL="165100" marR="573405" algn="just">
              <a:lnSpc>
                <a:spcPct val="113000"/>
              </a:lnSpc>
              <a:spcBef>
                <a:spcPts val="815"/>
              </a:spcBef>
              <a:spcAft>
                <a:spcPts val="0"/>
              </a:spcAft>
            </a:pPr>
            <a:r>
              <a:rPr lang="en-US" sz="2000" b="1" kern="0" dirty="0">
                <a:effectLst/>
                <a:latin typeface="Times New Roman" panose="02020603050405020304" pitchFamily="18" charset="0"/>
                <a:ea typeface="Times New Roman" panose="02020603050405020304" pitchFamily="18" charset="0"/>
              </a:rPr>
              <a:t>Effective</a:t>
            </a:r>
            <a:r>
              <a:rPr lang="en-US" sz="2000" b="1" kern="0" spc="-60" dirty="0">
                <a:effectLst/>
                <a:latin typeface="Times New Roman" panose="02020603050405020304" pitchFamily="18" charset="0"/>
                <a:ea typeface="Times New Roman" panose="02020603050405020304" pitchFamily="18" charset="0"/>
              </a:rPr>
              <a:t> </a:t>
            </a:r>
            <a:r>
              <a:rPr lang="en-US" sz="2000" b="1" kern="0" dirty="0">
                <a:effectLst/>
                <a:latin typeface="Times New Roman" panose="02020603050405020304" pitchFamily="18" charset="0"/>
                <a:ea typeface="Times New Roman" panose="02020603050405020304" pitchFamily="18" charset="0"/>
              </a:rPr>
              <a:t>organizational</a:t>
            </a:r>
            <a:r>
              <a:rPr lang="en-US" sz="2000" b="1" kern="0" spc="-50" dirty="0">
                <a:effectLst/>
                <a:latin typeface="Times New Roman" panose="02020603050405020304" pitchFamily="18" charset="0"/>
                <a:ea typeface="Times New Roman" panose="02020603050405020304" pitchFamily="18" charset="0"/>
              </a:rPr>
              <a:t> </a:t>
            </a:r>
            <a:r>
              <a:rPr lang="en-US" sz="2000" b="1" kern="0" dirty="0">
                <a:effectLst/>
                <a:latin typeface="Times New Roman" panose="02020603050405020304" pitchFamily="18" charset="0"/>
                <a:ea typeface="Times New Roman" panose="02020603050405020304" pitchFamily="18" charset="0"/>
              </a:rPr>
              <a:t>communication</a:t>
            </a:r>
            <a:r>
              <a:rPr lang="en-US" sz="2000" b="1" kern="0" spc="-45" dirty="0">
                <a:effectLst/>
                <a:latin typeface="Times New Roman" panose="02020603050405020304" pitchFamily="18" charset="0"/>
                <a:ea typeface="Times New Roman" panose="02020603050405020304" pitchFamily="18" charset="0"/>
              </a:rPr>
              <a:t> </a:t>
            </a:r>
            <a:r>
              <a:rPr lang="en-US" sz="2000" b="1" kern="0" dirty="0">
                <a:effectLst/>
                <a:latin typeface="Times New Roman" panose="02020603050405020304" pitchFamily="18" charset="0"/>
                <a:ea typeface="Times New Roman" panose="02020603050405020304" pitchFamily="18" charset="0"/>
              </a:rPr>
              <a:t>impacts</a:t>
            </a:r>
            <a:r>
              <a:rPr lang="en-US" sz="2000" b="1" kern="0" spc="-45" dirty="0">
                <a:effectLst/>
                <a:latin typeface="Times New Roman" panose="02020603050405020304" pitchFamily="18" charset="0"/>
                <a:ea typeface="Times New Roman" panose="02020603050405020304" pitchFamily="18" charset="0"/>
              </a:rPr>
              <a:t> </a:t>
            </a:r>
            <a:r>
              <a:rPr lang="en-US" sz="2000" b="1" kern="0" dirty="0">
                <a:effectLst/>
                <a:latin typeface="Times New Roman" panose="02020603050405020304" pitchFamily="18" charset="0"/>
                <a:ea typeface="Times New Roman" panose="02020603050405020304" pitchFamily="18" charset="0"/>
              </a:rPr>
              <a:t>organizational</a:t>
            </a:r>
            <a:r>
              <a:rPr lang="en-US" sz="2000" b="1" kern="0" spc="-50" dirty="0">
                <a:effectLst/>
                <a:latin typeface="Times New Roman" panose="02020603050405020304" pitchFamily="18" charset="0"/>
                <a:ea typeface="Times New Roman" panose="02020603050405020304" pitchFamily="18" charset="0"/>
              </a:rPr>
              <a:t> </a:t>
            </a:r>
            <a:r>
              <a:rPr lang="en-US" sz="2000" b="1" kern="0" dirty="0">
                <a:effectLst/>
                <a:latin typeface="Times New Roman" panose="02020603050405020304" pitchFamily="18" charset="0"/>
                <a:ea typeface="Times New Roman" panose="02020603050405020304" pitchFamily="18" charset="0"/>
              </a:rPr>
              <a:t>success</a:t>
            </a:r>
            <a:r>
              <a:rPr lang="en-US" sz="2000" b="1" kern="0" spc="-50" dirty="0">
                <a:effectLst/>
                <a:latin typeface="Times New Roman" panose="02020603050405020304" pitchFamily="18" charset="0"/>
                <a:ea typeface="Times New Roman" panose="02020603050405020304" pitchFamily="18" charset="0"/>
              </a:rPr>
              <a:t> </a:t>
            </a:r>
            <a:r>
              <a:rPr lang="en-US" sz="2000" b="1" kern="0" dirty="0">
                <a:effectLst/>
                <a:latin typeface="Times New Roman" panose="02020603050405020304" pitchFamily="18" charset="0"/>
                <a:ea typeface="Times New Roman" panose="02020603050405020304" pitchFamily="18" charset="0"/>
              </a:rPr>
              <a:t>in</a:t>
            </a:r>
            <a:r>
              <a:rPr lang="en-US" sz="2000" b="1" kern="0" spc="-45" dirty="0">
                <a:effectLst/>
                <a:latin typeface="Times New Roman" panose="02020603050405020304" pitchFamily="18" charset="0"/>
                <a:ea typeface="Times New Roman" panose="02020603050405020304" pitchFamily="18" charset="0"/>
              </a:rPr>
              <a:t> </a:t>
            </a:r>
            <a:r>
              <a:rPr lang="en-US" sz="2000" b="1" kern="0" dirty="0">
                <a:effectLst/>
                <a:latin typeface="Times New Roman" panose="02020603050405020304" pitchFamily="18" charset="0"/>
                <a:ea typeface="Times New Roman" panose="02020603050405020304" pitchFamily="18" charset="0"/>
              </a:rPr>
              <a:t>many</a:t>
            </a:r>
            <a:r>
              <a:rPr lang="en-US" sz="2000" b="1" kern="0" spc="-50" dirty="0">
                <a:effectLst/>
                <a:latin typeface="Times New Roman" panose="02020603050405020304" pitchFamily="18" charset="0"/>
                <a:ea typeface="Times New Roman" panose="02020603050405020304" pitchFamily="18" charset="0"/>
              </a:rPr>
              <a:t> </a:t>
            </a:r>
            <a:r>
              <a:rPr lang="en-US" sz="2000" b="1" kern="0" dirty="0">
                <a:effectLst/>
                <a:latin typeface="Times New Roman" panose="02020603050405020304" pitchFamily="18" charset="0"/>
                <a:ea typeface="Times New Roman" panose="02020603050405020304" pitchFamily="18" charset="0"/>
              </a:rPr>
              <a:t>ways.</a:t>
            </a:r>
            <a:r>
              <a:rPr lang="en-US" sz="2000" b="1" kern="0" spc="-50" dirty="0">
                <a:effectLst/>
                <a:latin typeface="Times New Roman" panose="02020603050405020304" pitchFamily="18" charset="0"/>
                <a:ea typeface="Times New Roman" panose="02020603050405020304" pitchFamily="18" charset="0"/>
              </a:rPr>
              <a:t> </a:t>
            </a:r>
            <a:r>
              <a:rPr lang="en-US" sz="2000" b="1" kern="0" dirty="0">
                <a:effectLst/>
                <a:latin typeface="Times New Roman" panose="02020603050405020304" pitchFamily="18" charset="0"/>
                <a:ea typeface="Times New Roman" panose="02020603050405020304" pitchFamily="18" charset="0"/>
              </a:rPr>
              <a:t>Some of them</a:t>
            </a:r>
            <a:r>
              <a:rPr lang="en-US" sz="2000" b="1" kern="0" spc="-15" dirty="0">
                <a:effectLst/>
                <a:latin typeface="Times New Roman" panose="02020603050405020304" pitchFamily="18" charset="0"/>
                <a:ea typeface="Times New Roman" panose="02020603050405020304" pitchFamily="18" charset="0"/>
              </a:rPr>
              <a:t> </a:t>
            </a:r>
            <a:r>
              <a:rPr lang="en-US" sz="2000" b="1" kern="0" dirty="0">
                <a:effectLst/>
                <a:latin typeface="Times New Roman" panose="02020603050405020304" pitchFamily="18" charset="0"/>
                <a:ea typeface="Times New Roman" panose="02020603050405020304" pitchFamily="18" charset="0"/>
              </a:rPr>
              <a:t>include:</a:t>
            </a:r>
            <a:endParaRPr lang="en-IN" sz="2000" b="1" kern="0" dirty="0">
              <a:effectLst/>
              <a:latin typeface="Times New Roman" panose="02020603050405020304" pitchFamily="18" charset="0"/>
              <a:ea typeface="Times New Roman" panose="02020603050405020304" pitchFamily="18" charset="0"/>
            </a:endParaRPr>
          </a:p>
          <a:p>
            <a:pPr marL="742950" marR="575945" lvl="1" indent="-285750">
              <a:lnSpc>
                <a:spcPct val="115000"/>
              </a:lnSpc>
              <a:spcBef>
                <a:spcPts val="805"/>
              </a:spcBef>
              <a:spcAft>
                <a:spcPts val="0"/>
              </a:spcAft>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Creating a positive employee experience increases employee morale, satisfaction and engagement.</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73405" lvl="1" indent="-285750">
              <a:lnSpc>
                <a:spcPct val="115000"/>
              </a:lnSpc>
              <a:spcBef>
                <a:spcPts val="205"/>
              </a:spcBef>
              <a:spcAft>
                <a:spcPts val="0"/>
              </a:spcAft>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Helping employees understand the terms and conditions of their employment and driving their commitment and</a:t>
            </a:r>
            <a:r>
              <a:rPr lang="en-US" sz="20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loyalty.</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74040" lvl="1" indent="-285750">
              <a:lnSpc>
                <a:spcPct val="115000"/>
              </a:lnSpc>
              <a:spcBef>
                <a:spcPts val="205"/>
              </a:spcBef>
              <a:spcAft>
                <a:spcPts val="0"/>
              </a:spcAft>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Encouraging employees’ share of voice significantly improves employees’ satisfaction with their</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employer.</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Helping</a:t>
            </a:r>
            <a:r>
              <a:rPr lang="en-US" sz="2000" spc="-5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to</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decrease</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misunderstandings</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the</a:t>
            </a:r>
            <a:r>
              <a:rPr lang="en-US" sz="2000" spc="-4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spread</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of</a:t>
            </a:r>
            <a:r>
              <a:rPr lang="en-US" sz="2000" spc="-4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misinformation</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in</a:t>
            </a:r>
            <a:r>
              <a:rPr lang="en-US" sz="2000" spc="-5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the</a:t>
            </a:r>
            <a:r>
              <a:rPr lang="en-US" sz="2000" spc="-4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workplace.</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18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Improving cross-departmental communication and collaboration among</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employees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1473358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9618C4-34F7-A22D-8BE6-0C070372E4FA}"/>
              </a:ext>
            </a:extLst>
          </p:cNvPr>
          <p:cNvSpPr txBox="1"/>
          <p:nvPr/>
        </p:nvSpPr>
        <p:spPr>
          <a:xfrm>
            <a:off x="705971" y="1655706"/>
            <a:ext cx="10780058" cy="4344779"/>
          </a:xfrm>
          <a:prstGeom prst="rect">
            <a:avLst/>
          </a:prstGeom>
          <a:noFill/>
        </p:spPr>
        <p:txBody>
          <a:bodyPr wrap="square">
            <a:spAutoFit/>
          </a:bodyPr>
          <a:lstStyle/>
          <a:p>
            <a:pPr marL="742950" lvl="1" indent="-285750">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Helping employees align with the company’s mission, vision and core</a:t>
            </a:r>
            <a:r>
              <a:rPr lang="en-US" sz="2000" spc="-4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values.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Driving higher employees’ engagement by keeping employees informed at all</a:t>
            </a:r>
            <a:r>
              <a:rPr lang="en-US" sz="2000" spc="-6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times.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70230" lvl="1" indent="-285750">
              <a:lnSpc>
                <a:spcPct val="115000"/>
              </a:lnSpc>
              <a:spcBef>
                <a:spcPts val="215"/>
              </a:spcBef>
              <a:spcAft>
                <a:spcPts val="0"/>
              </a:spcAft>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Making it easy for employees to find important and relevant information whenever they need</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it.</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lnSpc>
                <a:spcPts val="1375"/>
              </a:lnSpc>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Streamlining the flow of information within the</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organization.</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73405" lvl="1" indent="-285750">
              <a:lnSpc>
                <a:spcPct val="115000"/>
              </a:lnSpc>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Improving</a:t>
            </a:r>
            <a:r>
              <a:rPr lang="en-US" sz="2000" spc="-8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employee</a:t>
            </a:r>
            <a:r>
              <a:rPr lang="en-US" sz="2000" spc="-6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productivity</a:t>
            </a:r>
            <a:r>
              <a:rPr lang="en-US" sz="2000" spc="-10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by</a:t>
            </a:r>
            <a:r>
              <a:rPr lang="en-US" sz="2000" spc="-8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eliminating</a:t>
            </a:r>
            <a:r>
              <a:rPr lang="en-US" sz="2000" spc="-7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waste</a:t>
            </a:r>
            <a:r>
              <a:rPr lang="en-US" sz="2000" spc="-7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of</a:t>
            </a:r>
            <a:r>
              <a:rPr lang="en-US" sz="2000" spc="-6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time</a:t>
            </a:r>
            <a:r>
              <a:rPr lang="en-US" sz="2000" spc="-6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spent</a:t>
            </a:r>
            <a:r>
              <a:rPr lang="en-US" sz="2000" spc="-6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on</a:t>
            </a:r>
            <a:r>
              <a:rPr lang="en-US" sz="2000" spc="-6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information</a:t>
            </a:r>
            <a:r>
              <a:rPr lang="en-US" sz="2000" spc="-6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search and communication on irrelevant</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topics.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68960" lvl="1" indent="-285750">
              <a:lnSpc>
                <a:spcPct val="115000"/>
              </a:lnSpc>
              <a:spcBef>
                <a:spcPts val="205"/>
              </a:spcBef>
              <a:spcAft>
                <a:spcPts val="0"/>
              </a:spcAft>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Improving processes and procedures and ultimately creating greater efficiencies and cost reductions.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lnSpc>
                <a:spcPts val="1375"/>
              </a:lnSpc>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Building better relationships between employees and their</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managers.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19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Improving trust in the</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workplace.</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Making communication more</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fun.</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Improving communication with non-wired, remote and deskless</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employees.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223298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C75E68-CBB9-F01E-0046-553F00667DBE}"/>
              </a:ext>
            </a:extLst>
          </p:cNvPr>
          <p:cNvSpPr txBox="1"/>
          <p:nvPr/>
        </p:nvSpPr>
        <p:spPr>
          <a:xfrm>
            <a:off x="1789019" y="1584905"/>
            <a:ext cx="8613962" cy="4067588"/>
          </a:xfrm>
          <a:prstGeom prst="rect">
            <a:avLst/>
          </a:prstGeom>
          <a:noFill/>
        </p:spPr>
        <p:txBody>
          <a:bodyPr wrap="square">
            <a:spAutoFit/>
          </a:bodyPr>
          <a:lstStyle/>
          <a:p>
            <a:pPr marL="2037715" marR="1985645" algn="ctr">
              <a:spcAft>
                <a:spcPts val="0"/>
              </a:spcAft>
            </a:pPr>
            <a:r>
              <a:rPr lang="en-US" sz="2200" b="1" u="heavy" dirty="0">
                <a:effectLst/>
                <a:latin typeface="Times New Roman" panose="02020603050405020304" pitchFamily="18" charset="0"/>
                <a:ea typeface="Times New Roman" panose="02020603050405020304" pitchFamily="18" charset="0"/>
              </a:rPr>
              <a:t>Communication Networks:</a:t>
            </a:r>
            <a:endParaRPr lang="en-IN" sz="2200" dirty="0">
              <a:effectLst/>
              <a:latin typeface="Times New Roman" panose="02020603050405020304" pitchFamily="18" charset="0"/>
              <a:ea typeface="Times New Roman" panose="02020603050405020304" pitchFamily="18" charset="0"/>
            </a:endParaRPr>
          </a:p>
          <a:p>
            <a:pPr marL="342900" marR="569595" lvl="0" indent="-342900" algn="just">
              <a:lnSpc>
                <a:spcPct val="115000"/>
              </a:lnSpc>
              <a:spcBef>
                <a:spcPts val="985"/>
              </a:spcBef>
              <a:spcAft>
                <a:spcPts val="0"/>
              </a:spcAft>
              <a:buFont typeface="+mj-lt"/>
              <a:buAutoNum type="arabicPeriod"/>
              <a:tabLst>
                <a:tab pos="331470" algn="l"/>
              </a:tabLst>
            </a:pPr>
            <a:r>
              <a:rPr lang="en-US" sz="2000" b="1" dirty="0">
                <a:effectLst/>
                <a:latin typeface="Times New Roman" panose="02020603050405020304" pitchFamily="18" charset="0"/>
                <a:ea typeface="Times New Roman" panose="02020603050405020304" pitchFamily="18" charset="0"/>
              </a:rPr>
              <a:t>Vertical Network</a:t>
            </a:r>
            <a:r>
              <a:rPr lang="en-US" sz="2000" dirty="0">
                <a:effectLst/>
                <a:latin typeface="Times New Roman" panose="02020603050405020304" pitchFamily="18" charset="0"/>
                <a:ea typeface="Times New Roman" panose="02020603050405020304" pitchFamily="18" charset="0"/>
              </a:rPr>
              <a:t>: The communication which passes from one person or process to another person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vertical</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pattern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called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Vertical</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Network.</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happen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either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top</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 bottom or bottom to top format. This communication provides an immediate response as the receiver</a:t>
            </a:r>
            <a:r>
              <a:rPr lang="en-US" sz="2000" spc="1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receives</a:t>
            </a:r>
            <a:r>
              <a:rPr lang="en-US" sz="2000" spc="1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information</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faster</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than</a:t>
            </a:r>
            <a:r>
              <a:rPr lang="en-US" sz="2000" spc="1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any</a:t>
            </a:r>
            <a:r>
              <a:rPr lang="en-US" sz="2000" spc="1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other</a:t>
            </a:r>
            <a:r>
              <a:rPr lang="en-US" sz="2000" spc="1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network.</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We</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1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call</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network</a:t>
            </a:r>
            <a:r>
              <a:rPr lang="en-US" sz="2000" spc="1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1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endParaRPr lang="en-IN" sz="2000"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370"/>
              </a:spcBef>
              <a:spcAft>
                <a:spcPts val="0"/>
              </a:spcAft>
            </a:pPr>
            <a:br>
              <a:rPr lang="en-US" sz="20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formal network. The best example is the communication between top level and bottom level employees. Miscommunication does not happen in this network as this is a type of direct communication.</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09E632-B8AF-A7AB-018F-53BAB59F77E0}"/>
              </a:ext>
            </a:extLst>
          </p:cNvPr>
          <p:cNvSpPr txBox="1"/>
          <p:nvPr/>
        </p:nvSpPr>
        <p:spPr>
          <a:xfrm>
            <a:off x="681317" y="1737723"/>
            <a:ext cx="10829365" cy="4290726"/>
          </a:xfrm>
          <a:prstGeom prst="rect">
            <a:avLst/>
          </a:prstGeom>
          <a:noFill/>
        </p:spPr>
        <p:txBody>
          <a:bodyPr wrap="square">
            <a:spAutoFit/>
          </a:bodyPr>
          <a:lstStyle/>
          <a:p>
            <a:pPr marR="570865" lvl="0" algn="just">
              <a:lnSpc>
                <a:spcPct val="115000"/>
              </a:lnSpc>
              <a:spcBef>
                <a:spcPts val="840"/>
              </a:spcBef>
              <a:spcAft>
                <a:spcPts val="0"/>
              </a:spcAft>
              <a:tabLst>
                <a:tab pos="313690" algn="l"/>
              </a:tabLst>
            </a:pPr>
            <a:r>
              <a:rPr lang="en-US" sz="2000" b="1" dirty="0">
                <a:effectLst/>
                <a:latin typeface="Times New Roman" panose="02020603050405020304" pitchFamily="18" charset="0"/>
                <a:ea typeface="Times New Roman" panose="02020603050405020304" pitchFamily="18" charset="0"/>
              </a:rPr>
              <a:t>2. Chain</a:t>
            </a:r>
            <a:r>
              <a:rPr lang="en-US" sz="2000" b="1" spc="-4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Network</a:t>
            </a:r>
            <a:r>
              <a:rPr lang="en-US" sz="2000" dirty="0">
                <a:effectLst/>
                <a:latin typeface="Times New Roman" panose="02020603050405020304" pitchFamily="18" charset="0"/>
                <a:ea typeface="Times New Roman" panose="02020603050405020304" pitchFamily="18" charset="0"/>
              </a:rPr>
              <a: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network</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hierarchical</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follows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series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commands.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Here bottom to top communication does not happen. Superiors ordering the subordinates is the best example of this type of network. Also, the leader leading the group of people is an example of Chain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Network.</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message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reach</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from</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top-level</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bottom</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without</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any</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alteration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meaning</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words.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Care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should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taken</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avoid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same.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network</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fast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few</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people who don’t understand the message will remain in the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loop.</a:t>
            </a:r>
            <a:endParaRPr lang="en-IN" sz="2000" dirty="0">
              <a:effectLst/>
              <a:latin typeface="Times New Roman" panose="02020603050405020304" pitchFamily="18" charset="0"/>
              <a:ea typeface="Times New Roman" panose="02020603050405020304" pitchFamily="18" charset="0"/>
            </a:endParaRPr>
          </a:p>
          <a:p>
            <a:pPr marL="165100">
              <a:spcBef>
                <a:spcPts val="35"/>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R="565785" lvl="0" algn="just">
              <a:lnSpc>
                <a:spcPct val="115000"/>
              </a:lnSpc>
              <a:spcBef>
                <a:spcPts val="205"/>
              </a:spcBef>
              <a:spcAft>
                <a:spcPts val="0"/>
              </a:spcAft>
              <a:tabLst>
                <a:tab pos="321310" algn="l"/>
              </a:tabLst>
            </a:pPr>
            <a:r>
              <a:rPr lang="en-US" sz="2000" b="1" dirty="0">
                <a:latin typeface="Times New Roman" panose="02020603050405020304" pitchFamily="18" charset="0"/>
                <a:ea typeface="Times New Roman" panose="02020603050405020304" pitchFamily="18" charset="0"/>
              </a:rPr>
              <a:t>3. </a:t>
            </a:r>
            <a:r>
              <a:rPr lang="en-US" sz="2000" b="1" dirty="0">
                <a:effectLst/>
                <a:latin typeface="Times New Roman" panose="02020603050405020304" pitchFamily="18" charset="0"/>
                <a:ea typeface="Times New Roman" panose="02020603050405020304" pitchFamily="18" charset="0"/>
              </a:rPr>
              <a:t>Circuit Network: </a:t>
            </a:r>
            <a:r>
              <a:rPr lang="en-US" sz="2000" dirty="0">
                <a:effectLst/>
                <a:latin typeface="Times New Roman" panose="02020603050405020304" pitchFamily="18" charset="0"/>
                <a:ea typeface="Times New Roman" panose="02020603050405020304" pitchFamily="18" charset="0"/>
              </a:rPr>
              <a:t>When the communication between two people happens simultaneously in a circuit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called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Circuit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Network.</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Though</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like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Vertical</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Network,</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there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superiors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 subordinates or at least not considered like them. Here the communication is a two-way communication. The messaging or information reception is continuous and the people involved can be at the same hierarchical</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CD3D86-9792-4D0F-F5CB-95F2D88B32CE}"/>
              </a:ext>
            </a:extLst>
          </p:cNvPr>
          <p:cNvSpPr txBox="1"/>
          <p:nvPr/>
        </p:nvSpPr>
        <p:spPr>
          <a:xfrm>
            <a:off x="345142" y="1639915"/>
            <a:ext cx="11501716" cy="4644669"/>
          </a:xfrm>
          <a:prstGeom prst="rect">
            <a:avLst/>
          </a:prstGeom>
          <a:noFill/>
        </p:spPr>
        <p:txBody>
          <a:bodyPr wrap="square">
            <a:spAutoFit/>
          </a:bodyPr>
          <a:lstStyle/>
          <a:p>
            <a:pPr marR="569595" lvl="0" algn="just">
              <a:lnSpc>
                <a:spcPct val="115000"/>
              </a:lnSpc>
              <a:spcBef>
                <a:spcPts val="205"/>
              </a:spcBef>
              <a:spcAft>
                <a:spcPts val="0"/>
              </a:spcAft>
              <a:tabLst>
                <a:tab pos="348615" algn="l"/>
              </a:tabLst>
            </a:pPr>
            <a:r>
              <a:rPr lang="en-US" sz="2000" b="1" dirty="0">
                <a:effectLst/>
                <a:latin typeface="Times New Roman" panose="02020603050405020304" pitchFamily="18" charset="0"/>
                <a:ea typeface="Times New Roman" panose="02020603050405020304" pitchFamily="18" charset="0"/>
              </a:rPr>
              <a:t>4. Wheel or Spoke Network</a:t>
            </a:r>
            <a:r>
              <a:rPr lang="en-US" sz="2000" dirty="0">
                <a:effectLst/>
                <a:latin typeface="Times New Roman" panose="02020603050405020304" pitchFamily="18" charset="0"/>
                <a:ea typeface="Times New Roman" panose="02020603050405020304" pitchFamily="18" charset="0"/>
              </a:rPr>
              <a:t>: The commands or information is from a single superior and subordinates form a wheel in the network. The entire network is highly centralized format and expects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immediate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feedback</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once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message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given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receiver.</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due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call this communication as a type of micromanagement. This network is an improved form of Chain Network. Since the information is received directly from the central authority, there is no chance of miscommunication and the communication is very powerful. Startups mostly use this type of network.</a:t>
            </a:r>
            <a:endParaRPr lang="en-IN" sz="2000" dirty="0">
              <a:effectLst/>
              <a:latin typeface="Times New Roman" panose="02020603050405020304" pitchFamily="18" charset="0"/>
              <a:ea typeface="Times New Roman" panose="02020603050405020304" pitchFamily="18" charset="0"/>
            </a:endParaRPr>
          </a:p>
          <a:p>
            <a:pPr marL="165100">
              <a:spcBef>
                <a:spcPts val="35"/>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R="569595" lvl="0" algn="just">
              <a:lnSpc>
                <a:spcPct val="115000"/>
              </a:lnSpc>
              <a:spcBef>
                <a:spcPts val="205"/>
              </a:spcBef>
              <a:spcAft>
                <a:spcPts val="0"/>
              </a:spcAft>
              <a:tabLst>
                <a:tab pos="318135" algn="l"/>
              </a:tabLst>
            </a:pPr>
            <a:r>
              <a:rPr lang="en-US" sz="2000" b="1" dirty="0">
                <a:effectLst/>
                <a:latin typeface="Times New Roman" panose="02020603050405020304" pitchFamily="18" charset="0"/>
                <a:ea typeface="Times New Roman" panose="02020603050405020304" pitchFamily="18" charset="0"/>
              </a:rPr>
              <a:t>5. Star Network: </a:t>
            </a:r>
            <a:r>
              <a:rPr lang="en-US" sz="2000" dirty="0">
                <a:effectLst/>
                <a:latin typeface="Times New Roman" panose="02020603050405020304" pitchFamily="18" charset="0"/>
                <a:ea typeface="Times New Roman" panose="02020603050405020304" pitchFamily="18" charset="0"/>
              </a:rPr>
              <a:t>Several people are involved in this network and the process forms a star shape. This network enables people to communicate with each other or with people who are involved in the same process. This network can be considered as a development of a wheel network with no central person to control the way of communication. All are free to communicate with each</a:t>
            </a:r>
            <a:r>
              <a:rPr lang="en-US" sz="2000" spc="-1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other. No restrictions are present to block the communication between people in the process.</a:t>
            </a:r>
            <a:r>
              <a:rPr lang="en-US" sz="2000" spc="-10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Teamwork is built using this communication. A WhatsApp group which is related to work is a good</a:t>
            </a:r>
            <a:r>
              <a:rPr lang="en-US" sz="2000" spc="-1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example of Star</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Network.</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1BC089-89A2-BA11-2EDC-0A4713CB5500}"/>
              </a:ext>
            </a:extLst>
          </p:cNvPr>
          <p:cNvSpPr txBox="1"/>
          <p:nvPr/>
        </p:nvSpPr>
        <p:spPr>
          <a:xfrm>
            <a:off x="385482" y="1325474"/>
            <a:ext cx="11340353" cy="4731873"/>
          </a:xfrm>
          <a:prstGeom prst="rect">
            <a:avLst/>
          </a:prstGeom>
          <a:noFill/>
        </p:spPr>
        <p:txBody>
          <a:bodyPr wrap="square">
            <a:spAutoFit/>
          </a:bodyPr>
          <a:lstStyle/>
          <a:p>
            <a:pPr marL="2037715" marR="2214880" algn="ctr">
              <a:spcBef>
                <a:spcPts val="825"/>
              </a:spcBef>
              <a:spcAft>
                <a:spcPts val="0"/>
              </a:spcAft>
            </a:pPr>
            <a:r>
              <a:rPr lang="en-US" sz="2200" b="1" u="heavy" dirty="0">
                <a:effectLst/>
                <a:latin typeface="Times New Roman" panose="02020603050405020304" pitchFamily="18" charset="0"/>
                <a:ea typeface="Times New Roman" panose="02020603050405020304" pitchFamily="18" charset="0"/>
              </a:rPr>
              <a:t>Barriers of Communication:</a:t>
            </a:r>
            <a:endParaRPr lang="en-IN" sz="2200" dirty="0">
              <a:effectLst/>
              <a:latin typeface="Times New Roman" panose="02020603050405020304" pitchFamily="18" charset="0"/>
              <a:ea typeface="Times New Roman" panose="02020603050405020304" pitchFamily="18" charset="0"/>
            </a:endParaRPr>
          </a:p>
          <a:p>
            <a:pPr marL="742950" lvl="1" indent="-285750">
              <a:spcBef>
                <a:spcPts val="99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Semantic</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Barriers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Psychological</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Barriers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Organisational</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Barriers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Personal</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Barriers</a:t>
            </a:r>
          </a:p>
          <a:p>
            <a:pPr lvl="1">
              <a:spcBef>
                <a:spcPts val="205"/>
              </a:spcBef>
              <a:buSzPts val="1000"/>
              <a:tabLst>
                <a:tab pos="622300" algn="l"/>
                <a:tab pos="622935" algn="l"/>
              </a:tabLst>
            </a:pPr>
            <a:r>
              <a:rPr lang="en-IN" sz="2000" dirty="0">
                <a:latin typeface="Times New Roman" panose="02020603050405020304" pitchFamily="18" charset="0"/>
                <a:ea typeface="Times New Roman" panose="02020603050405020304" pitchFamily="18" charset="0"/>
              </a:rPr>
              <a:t>1. </a:t>
            </a:r>
            <a:r>
              <a:rPr lang="en-US" sz="2200" b="1" kern="0" spc="-20" dirty="0">
                <a:effectLst/>
                <a:latin typeface="Times New Roman" panose="02020603050405020304" pitchFamily="18" charset="0"/>
                <a:ea typeface="Times New Roman" panose="02020603050405020304" pitchFamily="18" charset="0"/>
              </a:rPr>
              <a:t>Semantic</a:t>
            </a:r>
            <a:r>
              <a:rPr lang="en-US" sz="2200" b="1" kern="0" spc="-15" dirty="0">
                <a:effectLst/>
                <a:latin typeface="Times New Roman" panose="02020603050405020304" pitchFamily="18" charset="0"/>
                <a:ea typeface="Times New Roman" panose="02020603050405020304" pitchFamily="18" charset="0"/>
              </a:rPr>
              <a:t> </a:t>
            </a:r>
            <a:r>
              <a:rPr lang="en-US" sz="2200" b="1" kern="0" spc="-20" dirty="0">
                <a:effectLst/>
                <a:latin typeface="Times New Roman" panose="02020603050405020304" pitchFamily="18" charset="0"/>
                <a:ea typeface="Times New Roman" panose="02020603050405020304" pitchFamily="18" charset="0"/>
              </a:rPr>
              <a:t>Barriers</a:t>
            </a:r>
            <a:endParaRPr lang="en-IN" sz="2200" b="1" kern="0" spc="-20" dirty="0">
              <a:effectLst/>
              <a:latin typeface="Times New Roman" panose="02020603050405020304" pitchFamily="18" charset="0"/>
              <a:ea typeface="Times New Roman" panose="02020603050405020304" pitchFamily="18" charset="0"/>
            </a:endParaRPr>
          </a:p>
          <a:p>
            <a:pPr marL="165100" marR="571500" algn="just">
              <a:lnSpc>
                <a:spcPct val="115000"/>
              </a:lnSpc>
              <a:spcBef>
                <a:spcPts val="370"/>
              </a:spcBef>
              <a:spcAft>
                <a:spcPts val="0"/>
              </a:spcAft>
            </a:pPr>
            <a:r>
              <a:rPr lang="en-US" sz="2000" dirty="0">
                <a:effectLst/>
                <a:latin typeface="Times New Roman" panose="02020603050405020304" pitchFamily="18" charset="0"/>
                <a:ea typeface="Times New Roman" panose="02020603050405020304" pitchFamily="18" charset="0"/>
              </a:rPr>
              <a:t>The branch of science that deals with the meaning of words and sentences is known as Semantic. The problems and obstructions in the process of encoding and decoding message into words or impressions is known as Semantic barriers. This barrier arises because different words mean different things to different people. A breakdown in communication can occur when two individuals attach different meanings to a word. For example, for organisations, ‘Profits’ may mean growth and efficiency, but for employees, it may mean excess funds generated by paying inadequate wages and benefits.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07331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3408</TotalTime>
  <Words>2181</Words>
  <Application>Microsoft Office PowerPoint</Application>
  <PresentationFormat>Widescreen</PresentationFormat>
  <Paragraphs>70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Rounded MT Bold</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222</cp:revision>
  <dcterms:created xsi:type="dcterms:W3CDTF">2023-04-01T04:44:33Z</dcterms:created>
  <dcterms:modified xsi:type="dcterms:W3CDTF">2023-07-14T10:36:03Z</dcterms:modified>
</cp:coreProperties>
</file>