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8"/>
  </p:notesMasterIdLst>
  <p:sldIdLst>
    <p:sldId id="504" r:id="rId2"/>
    <p:sldId id="513" r:id="rId3"/>
    <p:sldId id="514" r:id="rId4"/>
    <p:sldId id="515" r:id="rId5"/>
    <p:sldId id="516" r:id="rId6"/>
    <p:sldId id="512" r:id="rId7"/>
  </p:sldIdLst>
  <p:sldSz cx="13439775" cy="7559675"/>
  <p:notesSz cx="7559675" cy="10691813"/>
  <p:defaultTextStyle>
    <a:defPPr>
      <a:defRPr lang="en-GB"/>
    </a:defPPr>
    <a:lvl1pPr algn="l" defTabSz="44958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Noto Sans CJK SC Regular" charset="0"/>
        <a:cs typeface="Noto Sans CJK SC Regular" charset="0"/>
      </a:defRPr>
    </a:lvl1pPr>
    <a:lvl2pPr marL="742950" indent="-285750" algn="l" defTabSz="44958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Noto Sans CJK SC Regular" charset="0"/>
        <a:cs typeface="Noto Sans CJK SC Regular" charset="0"/>
      </a:defRPr>
    </a:lvl2pPr>
    <a:lvl3pPr marL="1143000" indent="-228600" algn="l" defTabSz="44958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Noto Sans CJK SC Regular" charset="0"/>
        <a:cs typeface="Noto Sans CJK SC Regular" charset="0"/>
      </a:defRPr>
    </a:lvl3pPr>
    <a:lvl4pPr marL="1600200" indent="-228600" algn="l" defTabSz="44958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Noto Sans CJK SC Regular" charset="0"/>
        <a:cs typeface="Noto Sans CJK SC Regular" charset="0"/>
      </a:defRPr>
    </a:lvl4pPr>
    <a:lvl5pPr marL="2057400" indent="-228600" algn="l" defTabSz="44958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Noto Sans CJK SC Regular" charset="0"/>
        <a:cs typeface="Noto Sans CJK SC Regular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Noto Sans CJK SC Regular" charset="0"/>
        <a:cs typeface="Noto Sans CJK SC Regular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Noto Sans CJK SC Regular" charset="0"/>
        <a:cs typeface="Noto Sans CJK SC Regular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Noto Sans CJK SC Regular" charset="0"/>
        <a:cs typeface="Noto Sans CJK SC Regular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Noto Sans CJK SC Regular" charset="0"/>
        <a:cs typeface="Noto Sans CJK SC Regular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1C1DFE56-42D8-48CA-9D5C-BD81D6D712FB}">
          <p14:sldIdLst>
            <p14:sldId id="504"/>
            <p14:sldId id="513"/>
            <p14:sldId id="514"/>
            <p14:sldId id="515"/>
            <p14:sldId id="516"/>
            <p14:sldId id="51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5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litha Edara" initials="LE" lastIdx="1" clrIdx="0"/>
  <p:cmAuthor id="2" name="Divya Chinni" initials="DC" lastIdx="1" clrIdx="1">
    <p:extLst>
      <p:ext uri="{19B8F6BF-5375-455C-9EA6-DF929625EA0E}">
        <p15:presenceInfo xmlns:p15="http://schemas.microsoft.com/office/powerpoint/2012/main" userId="c58864d2a3da7fa9" providerId="Windows Live"/>
      </p:ext>
    </p:extLst>
  </p:cmAuthor>
  <p:cmAuthor id="3" name="coke" initials="c" lastIdx="1" clrIdx="2">
    <p:extLst>
      <p:ext uri="{19B8F6BF-5375-455C-9EA6-DF929625EA0E}">
        <p15:presenceInfo xmlns:p15="http://schemas.microsoft.com/office/powerpoint/2012/main" userId="coke" providerId="None"/>
      </p:ext>
    </p:extLst>
  </p:cmAuthor>
  <p:cmAuthor id="4" name="DIVYA" initials="D" lastIdx="1" clrIdx="3">
    <p:extLst>
      <p:ext uri="{19B8F6BF-5375-455C-9EA6-DF929625EA0E}">
        <p15:presenceInfo xmlns:p15="http://schemas.microsoft.com/office/powerpoint/2012/main" userId="55d92505a275c90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7E5E8"/>
    <a:srgbClr val="DACDB0"/>
    <a:srgbClr val="788975"/>
    <a:srgbClr val="BEB7A5"/>
    <a:srgbClr val="2B2B2B"/>
    <a:srgbClr val="FFCBFF"/>
    <a:srgbClr val="BAA488"/>
    <a:srgbClr val="E6E3DE"/>
    <a:srgbClr val="FCCEC8"/>
    <a:srgbClr val="FE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771" autoAdjust="0"/>
    <p:restoredTop sz="95196" autoAdjust="0"/>
  </p:normalViewPr>
  <p:slideViewPr>
    <p:cSldViewPr>
      <p:cViewPr>
        <p:scale>
          <a:sx n="66" d="100"/>
          <a:sy n="66" d="100"/>
        </p:scale>
        <p:origin x="912" y="283"/>
      </p:cViewPr>
      <p:guideLst>
        <p:guide orient="horz" pos="2151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74" d="100"/>
        <a:sy n="174" d="100"/>
      </p:scale>
      <p:origin x="0" y="-75202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IN" altLang="en-US"/>
          </a:p>
        </p:txBody>
      </p:sp>
      <p:sp>
        <p:nvSpPr>
          <p:cNvPr id="71683" name="AutoShape 2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IN" altLang="en-US"/>
          </a:p>
        </p:txBody>
      </p:sp>
      <p:sp>
        <p:nvSpPr>
          <p:cNvPr id="71684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19075" y="812800"/>
            <a:ext cx="7115175" cy="400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</p:sp>
      <p:sp>
        <p:nvSpPr>
          <p:cNvPr id="2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3613" cy="4806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/>
          <a:p>
            <a:pPr lvl="0"/>
            <a:endParaRPr lang="en-US" noProof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hdr"/>
          </p:nvPr>
        </p:nvSpPr>
        <p:spPr bwMode="auto">
          <a:xfrm>
            <a:off x="1511300" y="5880100"/>
            <a:ext cx="6043613" cy="4806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dt"/>
          </p:nvPr>
        </p:nvSpPr>
        <p:spPr bwMode="auto">
          <a:xfrm>
            <a:off x="0" y="10156825"/>
            <a:ext cx="3276600" cy="5302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>
            <a:lvl1pPr algn="r"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0" y="0"/>
            <a:ext cx="3276600" cy="5302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/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0"/>
            <a:ext cx="3276600" cy="5302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/>
          <a:lstStyle>
            <a:lvl1pPr algn="r" eaLnBrk="1">
              <a:lnSpc>
                <a:spcPct val="93000"/>
              </a:lnSpc>
              <a:buSzPct val="10000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7C33051F-75D2-4A6A-91FE-0AB1373EC108}" type="slidenum">
              <a:rPr lang="en-US" altLang="en-US"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0507" y="1236672"/>
            <a:ext cx="10078773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80507" y="3970347"/>
            <a:ext cx="10078773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9D2833-D325-41AA-B5E1-5729BDC772D2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F3A05-6EE1-4DE5-A087-DC05876595CD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8017" y="301634"/>
            <a:ext cx="3020245" cy="5846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0931" y="301634"/>
            <a:ext cx="8863902" cy="584676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5CCC0-CE16-4453-86ED-F5AC800DB85A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0FDDF-0706-4F17-B3E9-53DAA9EE596A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6447" y="1884372"/>
            <a:ext cx="11592070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6447" y="5059372"/>
            <a:ext cx="11592070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5A74E8-0C9F-4D85-A47F-7313C6D326EC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0931" y="1768478"/>
            <a:ext cx="5941015" cy="43799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15130" y="1768478"/>
            <a:ext cx="5943132" cy="43799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F581A-5688-4AFA-841B-157B3F1AC644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4913" y="403225"/>
            <a:ext cx="11592070" cy="14605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4911" y="1852613"/>
            <a:ext cx="5687035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4911" y="2760663"/>
            <a:ext cx="5687035" cy="40624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04548" y="1852613"/>
            <a:ext cx="5712433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804548" y="2760663"/>
            <a:ext cx="5712433" cy="40624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1C009-931C-4132-978B-D830C42DB4E1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066C4D-CD24-42B5-8634-793334BF623C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38E30-BF8A-491B-8753-247192FA5C50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4911" y="503238"/>
            <a:ext cx="4334592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556" y="1089025"/>
            <a:ext cx="6802431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4911" y="2268547"/>
            <a:ext cx="4334592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121D2-2EF6-4D47-8158-B82F4861B421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4911" y="503238"/>
            <a:ext cx="4334592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714556" y="1089025"/>
            <a:ext cx="6802431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IN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4911" y="2268547"/>
            <a:ext cx="4334592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51AF1-D237-47A0-B784-1EEA9FD7475D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32" y="30168"/>
            <a:ext cx="1307362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70931" y="301625"/>
            <a:ext cx="12087331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0" tIns="0" rIns="0" bIns="0" numCol="1" anchor="ctr" anchorCtr="0" compatLnSpc="1"/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0931" y="1768478"/>
            <a:ext cx="12087331" cy="437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0" tIns="28440" rIns="0" bIns="0" numCol="1" anchor="t" anchorCtr="0" compatLnSpc="1"/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597044" y="6886575"/>
            <a:ext cx="4254165" cy="5159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9636431" y="6886575"/>
            <a:ext cx="4254165" cy="5159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>
            <a:lvl1pPr algn="ctr"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670931" y="6886575"/>
            <a:ext cx="3123954" cy="5159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>
            <a:lvl1pPr algn="r" eaLnBrk="1">
              <a:lnSpc>
                <a:spcPct val="93000"/>
              </a:lnSpc>
              <a:buSzPct val="100000"/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5B4B3E78-632A-4CDB-A3AB-BBB5CB64C4C2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58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58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2pPr>
      <a:lvl3pPr algn="ctr" defTabSz="44958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3pPr>
      <a:lvl4pPr algn="ctr" defTabSz="44958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4pPr>
      <a:lvl5pPr algn="ctr" defTabSz="44958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5pPr>
      <a:lvl6pPr marL="2514600" indent="-228600" algn="ctr" defTabSz="44958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6pPr>
      <a:lvl7pPr marL="2971800" indent="-228600" algn="ctr" defTabSz="44958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7pPr>
      <a:lvl8pPr marL="3429000" indent="-228600" algn="ctr" defTabSz="44958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8pPr>
      <a:lvl9pPr marL="3886200" indent="-228600" algn="ctr" defTabSz="44958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9pPr>
    </p:titleStyle>
    <p:bodyStyle>
      <a:lvl1pPr marL="342900" indent="-342900" algn="l" defTabSz="449580" rtl="0" eaLnBrk="1" fontAlgn="base" hangingPunct="1">
        <a:lnSpc>
          <a:spcPct val="93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580" rtl="0" eaLnBrk="1" fontAlgn="base" hangingPunct="1">
        <a:lnSpc>
          <a:spcPct val="93000"/>
        </a:lnSpc>
        <a:spcBef>
          <a:spcPts val="114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580" rtl="0" eaLnBrk="1" fontAlgn="base" hangingPunct="1">
        <a:lnSpc>
          <a:spcPct val="93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580" rtl="0" eaLnBrk="1" fontAlgn="base" hangingPunct="1">
        <a:lnSpc>
          <a:spcPct val="93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580" rtl="0" eaLnBrk="1" fontAlgn="base" hangingPunct="1">
        <a:lnSpc>
          <a:spcPct val="93000"/>
        </a:lnSpc>
        <a:spcBef>
          <a:spcPts val="29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54224FA-8469-CD96-2EE6-3DC8F64F9E4E}"/>
              </a:ext>
            </a:extLst>
          </p:cNvPr>
          <p:cNvSpPr txBox="1"/>
          <p:nvPr/>
        </p:nvSpPr>
        <p:spPr>
          <a:xfrm>
            <a:off x="3119487" y="1873076"/>
            <a:ext cx="672084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N" sz="32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Nutrient</a:t>
            </a:r>
            <a:r>
              <a:rPr lang="en-IN" sz="3200" b="1" spc="19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N" sz="32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Elements</a:t>
            </a:r>
            <a:r>
              <a:rPr lang="en-IN" sz="3200" b="1" spc="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N" sz="32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and</a:t>
            </a:r>
            <a:r>
              <a:rPr lang="en-IN" sz="3200" b="1" spc="195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N" sz="32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Their</a:t>
            </a:r>
            <a:r>
              <a:rPr lang="en-IN" sz="3200" b="1" spc="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N" sz="32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Importance</a:t>
            </a:r>
            <a:endParaRPr lang="en-IN" sz="3200" b="1" dirty="0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7450266-D649-F80A-D598-93A061505C43}"/>
              </a:ext>
            </a:extLst>
          </p:cNvPr>
          <p:cNvSpPr txBox="1"/>
          <p:nvPr/>
        </p:nvSpPr>
        <p:spPr>
          <a:xfrm>
            <a:off x="2183383" y="5147989"/>
            <a:ext cx="10513168" cy="5837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3200" kern="1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Lecture 25: </a:t>
            </a:r>
            <a:r>
              <a:rPr lang="en-IN" sz="2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Functions of mineral elements in plants</a:t>
            </a:r>
            <a:r>
              <a:rPr lang="en-IN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IN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064C74C-E9EA-891A-663B-DE6B461F25DF}"/>
              </a:ext>
            </a:extLst>
          </p:cNvPr>
          <p:cNvSpPr txBox="1"/>
          <p:nvPr/>
        </p:nvSpPr>
        <p:spPr>
          <a:xfrm>
            <a:off x="2975471" y="1619597"/>
            <a:ext cx="9289032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i="0" dirty="0">
                <a:solidFill>
                  <a:srgbClr val="4241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mineral elements, when present as ions or as constituents or organic molecules, perform several important functions in plants in a number of different ways</a:t>
            </a:r>
          </a:p>
          <a:p>
            <a:endParaRPr lang="en-US" sz="2400" i="0" dirty="0">
              <a:solidFill>
                <a:srgbClr val="42414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i="0" dirty="0">
                <a:solidFill>
                  <a:srgbClr val="4241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 the Formation of Plant Body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i="0" dirty="0">
                <a:solidFill>
                  <a:srgbClr val="4241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Osmotic Potential of Cells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i="0" dirty="0">
                <a:solidFill>
                  <a:srgbClr val="4241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Acidity and Buffer Action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i="0" dirty="0">
                <a:solidFill>
                  <a:srgbClr val="4241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Influence on Permeability of Cytoplasmic Membranes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i="0" dirty="0">
                <a:solidFill>
                  <a:srgbClr val="4241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Catalytic Effects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i="0" dirty="0">
                <a:solidFill>
                  <a:srgbClr val="4241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Toxic Effects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i="0" dirty="0">
                <a:solidFill>
                  <a:srgbClr val="4241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Balancing Effects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i="0" dirty="0">
                <a:solidFill>
                  <a:srgbClr val="4241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Antagonistic Effects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i="0" dirty="0">
                <a:solidFill>
                  <a:srgbClr val="4241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Maintenance of Electrostatic Neutrality </a:t>
            </a:r>
            <a:endParaRPr lang="en-US" sz="2400" dirty="0">
              <a:solidFill>
                <a:srgbClr val="4241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i="0" dirty="0">
                <a:solidFill>
                  <a:srgbClr val="4241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Phloem Transport.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7487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052529F-803B-9506-D078-2B789D513B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3420773"/>
              </p:ext>
            </p:extLst>
          </p:nvPr>
        </p:nvGraphicFramePr>
        <p:xfrm>
          <a:off x="3047479" y="627119"/>
          <a:ext cx="9145016" cy="6305435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1915110">
                  <a:extLst>
                    <a:ext uri="{9D8B030D-6E8A-4147-A177-3AD203B41FA5}">
                      <a16:colId xmlns:a16="http://schemas.microsoft.com/office/drawing/2014/main" val="258603338"/>
                    </a:ext>
                  </a:extLst>
                </a:gridCol>
                <a:gridCol w="7229906">
                  <a:extLst>
                    <a:ext uri="{9D8B030D-6E8A-4147-A177-3AD203B41FA5}">
                      <a16:colId xmlns:a16="http://schemas.microsoft.com/office/drawing/2014/main" val="308363411"/>
                    </a:ext>
                  </a:extLst>
                </a:gridCol>
              </a:tblGrid>
              <a:tr h="204759"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Nutrient</a:t>
                      </a:r>
                      <a:endParaRPr lang="en-IN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Function</a:t>
                      </a:r>
                      <a:endParaRPr lang="en-IN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4448518"/>
                  </a:ext>
                </a:extLst>
              </a:tr>
              <a:tr h="6142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Carbon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Basic molecular component of carbohydrates, proteins, lipids, and nucleic acids.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71320851"/>
                  </a:ext>
                </a:extLst>
              </a:tr>
              <a:tr h="6142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Oxygen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Oxygen is somewhat like carbon in that it occurs in virtually all organic compounds of living organisms.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517702029"/>
                  </a:ext>
                </a:extLst>
              </a:tr>
              <a:tr h="1023794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Hydrogen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Hydrogen plays a central role in plant metabolism. Important in ionic balance and as main reducing agent and plays a key role in energy relations of cells.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891979735"/>
                  </a:ext>
                </a:extLst>
              </a:tr>
              <a:tr h="819035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Nitrogen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Nitrogen is a component of many important organic compounds ranging from proteins to nucleic acids.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742538787"/>
                  </a:ext>
                </a:extLst>
              </a:tr>
              <a:tr h="40951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Phosphorus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Central role in plants is in energy transfer and protein metabolism.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298846203"/>
                  </a:ext>
                </a:extLst>
              </a:tr>
              <a:tr h="1023794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Potassium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Helps in osmotic and ionic regulation.</a:t>
                      </a:r>
                    </a:p>
                    <a:p>
                      <a:pPr algn="l"/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Potassium functions as a cofactor or activator for many enzymes of carbohydrate and protein metabolism.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371001641"/>
                  </a:ext>
                </a:extLst>
              </a:tr>
              <a:tr h="61427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Calcium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Calcium is involved in cell division and plays a major role in the maintenance of membrane integrity. 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7734327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0590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6870D8E-088F-CFBF-56C1-9CF3AB005A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1736214"/>
              </p:ext>
            </p:extLst>
          </p:nvPr>
        </p:nvGraphicFramePr>
        <p:xfrm>
          <a:off x="3047479" y="1718152"/>
          <a:ext cx="9505056" cy="4803186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1736669">
                  <a:extLst>
                    <a:ext uri="{9D8B030D-6E8A-4147-A177-3AD203B41FA5}">
                      <a16:colId xmlns:a16="http://schemas.microsoft.com/office/drawing/2014/main" val="4286403558"/>
                    </a:ext>
                  </a:extLst>
                </a:gridCol>
                <a:gridCol w="7768387">
                  <a:extLst>
                    <a:ext uri="{9D8B030D-6E8A-4147-A177-3AD203B41FA5}">
                      <a16:colId xmlns:a16="http://schemas.microsoft.com/office/drawing/2014/main" val="2627103078"/>
                    </a:ext>
                  </a:extLst>
                </a:gridCol>
              </a:tblGrid>
              <a:tr h="62570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IN" sz="2400" b="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Magnesium</a:t>
                      </a:r>
                      <a:endParaRPr lang="en-IN" sz="2400" b="0" kern="120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4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Component of chlorophyll and a cofactor for many enzymatic reactions.</a:t>
                      </a:r>
                      <a:endParaRPr lang="en-US" sz="2400" b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502995197"/>
                  </a:ext>
                </a:extLst>
              </a:tr>
              <a:tr h="62570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IN" sz="24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Sulphur</a:t>
                      </a:r>
                      <a:endParaRPr lang="en-IN" sz="2400" b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4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Sulphur is somewhat like phosphorus in that it is involved in plant cell energetic.</a:t>
                      </a:r>
                      <a:endParaRPr lang="en-US" sz="2400" b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784011598"/>
                  </a:ext>
                </a:extLst>
              </a:tr>
              <a:tr h="187710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IN" sz="24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Iron</a:t>
                      </a:r>
                      <a:endParaRPr lang="en-IN" sz="2400" b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4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 essential component of many heme and nonheme Fe enzymes and carries, including the cytochromes (respiratory electron carriers) and the ferredoxins. 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24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latter are involved in key metabolic function such as N fixation, photosynthesis, and electron transfer.</a:t>
                      </a:r>
                      <a:endParaRPr lang="en-US" sz="2400" b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772504297"/>
                  </a:ext>
                </a:extLst>
              </a:tr>
              <a:tr h="125140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IN" sz="2400" b="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Zinc</a:t>
                      </a:r>
                      <a:endParaRPr lang="en-IN" sz="2400" b="0" kern="120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IN" sz="24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Essential component of several dehydrogenases, and peptidases, including carbonic anhydrase, alcohol dehydrogenase, glutamic dehydrogenase, and malic dehydrogenase, among others.</a:t>
                      </a:r>
                      <a:endParaRPr lang="en-IN" sz="2400" b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1675834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1129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BB77DD5-C19A-00FE-3A9B-44ABEE680D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4828822"/>
              </p:ext>
            </p:extLst>
          </p:nvPr>
        </p:nvGraphicFramePr>
        <p:xfrm>
          <a:off x="2903463" y="1351022"/>
          <a:ext cx="9865096" cy="4594618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1753795">
                  <a:extLst>
                    <a:ext uri="{9D8B030D-6E8A-4147-A177-3AD203B41FA5}">
                      <a16:colId xmlns:a16="http://schemas.microsoft.com/office/drawing/2014/main" val="3687786775"/>
                    </a:ext>
                  </a:extLst>
                </a:gridCol>
                <a:gridCol w="8111301">
                  <a:extLst>
                    <a:ext uri="{9D8B030D-6E8A-4147-A177-3AD203B41FA5}">
                      <a16:colId xmlns:a16="http://schemas.microsoft.com/office/drawing/2014/main" val="1787969669"/>
                    </a:ext>
                  </a:extLst>
                </a:gridCol>
              </a:tblGrid>
              <a:tr h="834269">
                <a:tc>
                  <a:txBody>
                    <a:bodyPr/>
                    <a:lstStyle/>
                    <a:p>
                      <a:pPr algn="ctr"/>
                      <a:r>
                        <a:rPr lang="en-IN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Manganese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Involved in the O2 – evolving system of photosynthesis and is a component of the enzymes arginase and phospho transferases.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409491638"/>
                  </a:ext>
                </a:extLst>
              </a:tr>
              <a:tr h="834269">
                <a:tc>
                  <a:txBody>
                    <a:bodyPr/>
                    <a:lstStyle/>
                    <a:p>
                      <a:pPr algn="ctr"/>
                      <a:r>
                        <a:rPr lang="en-IN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Copper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Constituent of a number of important enzymes, including cytochrome oxidize, ascorbic acid oxidase, and laccase.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527497885"/>
                  </a:ext>
                </a:extLst>
              </a:tr>
              <a:tr h="625702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Boron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Involved in carbohydrate metabolism and synthesis of cell wall components.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628881904"/>
                  </a:ext>
                </a:extLst>
              </a:tr>
              <a:tr h="1042836">
                <a:tc>
                  <a:txBody>
                    <a:bodyPr/>
                    <a:lstStyle/>
                    <a:p>
                      <a:pPr algn="ctr"/>
                      <a:r>
                        <a:rPr lang="en-IN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Molybdenum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Required for the normal assimilation of N in plants. An essential component of nitrate reductase as well as nitrogenase (N2 fixation enzyme)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24090381"/>
                  </a:ext>
                </a:extLst>
              </a:tr>
              <a:tr h="1042836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Chlorine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Essential for photosynthesis and as an activator of enzymes involved in splitting water. It also functions in osmoregulation of plants growing on saline soils.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3281973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3862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93A1AE5-9ED3-7B6E-4CFA-AA2108C730AE}"/>
              </a:ext>
            </a:extLst>
          </p:cNvPr>
          <p:cNvSpPr txBox="1"/>
          <p:nvPr/>
        </p:nvSpPr>
        <p:spPr>
          <a:xfrm>
            <a:off x="3335511" y="2555701"/>
            <a:ext cx="79928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  <a:endParaRPr lang="en-IN" sz="8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4554068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Noto Sans CJK SC Regular"/>
        <a:cs typeface="Noto Sans CJK SC Regular"/>
      </a:majorFont>
      <a:minorFont>
        <a:latin typeface="Arial"/>
        <a:ea typeface="Noto Sans CJK SC Regular"/>
        <a:cs typeface="Noto Sans CJK SC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4189</TotalTime>
  <Words>426</Words>
  <Application>Microsoft Office PowerPoint</Application>
  <PresentationFormat>Custom</PresentationFormat>
  <Paragraphs>51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Times New Roman</vt:lpstr>
      <vt:lpstr>Wingdings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years Perspective Plan  (2018-23)</dc:title>
  <dc:creator>Chandrika Roy</dc:creator>
  <cp:lastModifiedBy>Dell</cp:lastModifiedBy>
  <cp:revision>514</cp:revision>
  <cp:lastPrinted>2113-01-01T00:00:00Z</cp:lastPrinted>
  <dcterms:created xsi:type="dcterms:W3CDTF">2018-01-17T07:28:00Z</dcterms:created>
  <dcterms:modified xsi:type="dcterms:W3CDTF">2023-07-05T12:11:53Z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5CB481E023B540ADB9DE8C42095B7FE9</vt:lpwstr>
  </property>
  <property fmtid="{D5CDD505-2E9C-101B-9397-08002B2CF9AE}" pid="3" name="KSOProductBuildVer">
    <vt:lpwstr>1033-11.2.0.11380</vt:lpwstr>
  </property>
</Properties>
</file>