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74" r:id="rId5"/>
    <p:sldId id="278" r:id="rId6"/>
    <p:sldId id="279" r:id="rId7"/>
    <p:sldId id="280" r:id="rId8"/>
    <p:sldId id="276" r:id="rId9"/>
    <p:sldId id="277"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4660"/>
  </p:normalViewPr>
  <p:slideViewPr>
    <p:cSldViewPr snapToGrid="0">
      <p:cViewPr varScale="1">
        <p:scale>
          <a:sx n="97" d="100"/>
          <a:sy n="97" d="100"/>
        </p:scale>
        <p:origin x="984"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07-Jul-23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07-Jul-23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07-Jul-23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07-Jul-23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07-Jul-23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07-Jul-23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3047707"/>
            <a:ext cx="7627374" cy="2462213"/>
          </a:xfrm>
          <a:prstGeom prst="rect">
            <a:avLst/>
          </a:prstGeom>
          <a:noFill/>
        </p:spPr>
        <p:txBody>
          <a:bodyPr wrap="square">
            <a:spAutoFit/>
          </a:bodyPr>
          <a:lstStyle/>
          <a:p>
            <a:pPr algn="ctr"/>
            <a:r>
              <a:rPr lang="en-US" altLang="en-US" sz="3000" b="1" dirty="0">
                <a:latin typeface="Times New Roman" panose="02020603050405020304" pitchFamily="18" charset="0"/>
                <a:cs typeface="Times New Roman" pitchFamily="18" charset="0"/>
              </a:rPr>
              <a:t>Lecture-26</a:t>
            </a:r>
          </a:p>
          <a:p>
            <a:pPr algn="ctr"/>
            <a:r>
              <a:rPr lang="en-US" sz="3000" b="1" dirty="0">
                <a:effectLst/>
                <a:latin typeface="Times New Roman" panose="02020603050405020304" pitchFamily="18" charset="0"/>
                <a:cs typeface="Times New Roman" panose="02020603050405020304" pitchFamily="18" charset="0"/>
              </a:rPr>
              <a:t>Agricultural Journalism - Meaning, Scope and Importance, characteristics</a:t>
            </a:r>
            <a:endParaRPr lang="en-US" sz="3000" b="1" dirty="0">
              <a:effectLst/>
              <a:latin typeface="Times New Roman" panose="02020603050405020304" pitchFamily="18" charset="0"/>
              <a:ea typeface="SimSun" panose="02010600030101010101" pitchFamily="2" charset="-122"/>
              <a:cs typeface="Times New Roman" panose="02020603050405020304" pitchFamily="18" charset="0"/>
            </a:endParaRPr>
          </a:p>
          <a:p>
            <a:pPr algn="ctr"/>
            <a:r>
              <a:rPr lang="en-US" altLang="en-US" sz="3000" b="1" dirty="0">
                <a:latin typeface="Times New Roman" panose="02020603050405020304" pitchFamily="18" charset="0"/>
                <a:cs typeface="Times New Roman" pitchFamily="18" charset="0"/>
              </a:rPr>
              <a:t> </a:t>
            </a:r>
          </a:p>
          <a:p>
            <a:pPr algn="ctr"/>
            <a:endParaRPr lang="en-US" altLang="en-US" sz="3000" b="1"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5AAC27-81F9-3294-6D82-DE73888D2D9F}"/>
              </a:ext>
            </a:extLst>
          </p:cNvPr>
          <p:cNvSpPr txBox="1"/>
          <p:nvPr/>
        </p:nvSpPr>
        <p:spPr>
          <a:xfrm>
            <a:off x="884903" y="1818969"/>
            <a:ext cx="9674942" cy="4197559"/>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Principles of Farm Journalism</a:t>
            </a:r>
            <a:r>
              <a:rPr lang="en-US" dirty="0">
                <a:solidFill>
                  <a:srgbClr val="000000"/>
                </a:solidFill>
                <a:latin typeface="Times New Roman" panose="02020603050405020304" pitchFamily="18" charset="0"/>
                <a:cs typeface="Times New Roman" panose="02020603050405020304" pitchFamily="18" charset="0"/>
              </a:rPr>
              <a:t>- </a:t>
            </a:r>
            <a:r>
              <a:rPr lang="en-US" b="0" i="0" dirty="0">
                <a:solidFill>
                  <a:srgbClr val="000000"/>
                </a:solidFill>
                <a:effectLst/>
                <a:latin typeface="Times New Roman" panose="02020603050405020304" pitchFamily="18" charset="0"/>
                <a:cs typeface="Times New Roman" panose="02020603050405020304" pitchFamily="18" charset="0"/>
              </a:rPr>
              <a:t>Our purpose in writing is to communicate information. Therefore, our first consideration is our reader audience. If you were writing for a scientific paper, you would use a vocabulary and style different from what you would use when writing for the general public.</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How clearly you communicate information to average readers depends on how well you select, sift and sort your facts.</a:t>
            </a:r>
          </a:p>
          <a:p>
            <a:pPr marL="342900" indent="-342900" algn="just">
              <a:lnSpc>
                <a:spcPct val="150000"/>
              </a:lnSpc>
              <a:buFont typeface="+mj-lt"/>
              <a:buAutoNum type="arabicPeriod"/>
            </a:pPr>
            <a:r>
              <a:rPr lang="en-US" i="0" dirty="0">
                <a:solidFill>
                  <a:srgbClr val="000000"/>
                </a:solidFill>
                <a:effectLst/>
                <a:latin typeface="Times New Roman" panose="02020603050405020304" pitchFamily="18" charset="0"/>
                <a:cs typeface="Times New Roman" panose="02020603050405020304" pitchFamily="18" charset="0"/>
              </a:rPr>
              <a:t>Select Facts</a:t>
            </a:r>
          </a:p>
          <a:p>
            <a:pPr marL="342900" indent="-342900" algn="just">
              <a:lnSpc>
                <a:spcPct val="150000"/>
              </a:lnSpc>
              <a:buFont typeface="+mj-lt"/>
              <a:buAutoNum type="arabicPeriod"/>
            </a:pPr>
            <a:r>
              <a:rPr lang="en-US" i="0" dirty="0">
                <a:solidFill>
                  <a:srgbClr val="000000"/>
                </a:solidFill>
                <a:effectLst/>
                <a:latin typeface="Times New Roman" panose="02020603050405020304" pitchFamily="18" charset="0"/>
                <a:cs typeface="Times New Roman" panose="02020603050405020304" pitchFamily="18" charset="0"/>
              </a:rPr>
              <a:t>Sift Facts</a:t>
            </a:r>
            <a:endParaRPr lang="en-US"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US" i="0" dirty="0">
                <a:solidFill>
                  <a:srgbClr val="000000"/>
                </a:solidFill>
                <a:effectLst/>
                <a:latin typeface="Times New Roman" panose="02020603050405020304" pitchFamily="18" charset="0"/>
                <a:cs typeface="Times New Roman" panose="02020603050405020304" pitchFamily="18" charset="0"/>
              </a:rPr>
              <a:t>Sort Facts</a:t>
            </a:r>
          </a:p>
          <a:p>
            <a:pPr marL="342900" indent="-342900" algn="just">
              <a:lnSpc>
                <a:spcPct val="150000"/>
              </a:lnSpc>
              <a:buFont typeface="+mj-lt"/>
              <a:buAutoNum type="arabicPeriod"/>
            </a:pPr>
            <a:r>
              <a:rPr lang="en-US" i="0" dirty="0">
                <a:solidFill>
                  <a:srgbClr val="000000"/>
                </a:solidFill>
                <a:effectLst/>
                <a:latin typeface="Times New Roman" panose="02020603050405020304" pitchFamily="18" charset="0"/>
                <a:cs typeface="Times New Roman" panose="02020603050405020304" pitchFamily="18" charset="0"/>
              </a:rPr>
              <a:t>ABC's of Journalism</a:t>
            </a:r>
            <a:endParaRPr lang="en-US" dirty="0">
              <a:solidFill>
                <a:srgbClr val="000000"/>
              </a:solidFill>
              <a:latin typeface="Times New Roman" panose="02020603050405020304" pitchFamily="18" charset="0"/>
              <a:cs typeface="Times New Roman" panose="02020603050405020304" pitchFamily="18" charset="0"/>
            </a:endParaRPr>
          </a:p>
          <a:p>
            <a:pPr marL="342900" indent="-342900" algn="just">
              <a:lnSpc>
                <a:spcPct val="150000"/>
              </a:lnSpc>
              <a:buFont typeface="+mj-lt"/>
              <a:buAutoNum type="arabicPeriod"/>
            </a:pPr>
            <a:r>
              <a:rPr lang="en-US" i="0" dirty="0">
                <a:solidFill>
                  <a:srgbClr val="000000"/>
                </a:solidFill>
                <a:effectLst/>
                <a:latin typeface="Times New Roman" panose="02020603050405020304" pitchFamily="18" charset="0"/>
                <a:cs typeface="Times New Roman" panose="02020603050405020304" pitchFamily="18" charset="0"/>
              </a:rPr>
              <a:t>Adopt the following Tips for Readability</a:t>
            </a:r>
          </a:p>
        </p:txBody>
      </p:sp>
    </p:spTree>
    <p:extLst>
      <p:ext uri="{BB962C8B-B14F-4D97-AF65-F5344CB8AC3E}">
        <p14:creationId xmlns:p14="http://schemas.microsoft.com/office/powerpoint/2010/main" val="2623510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2874F9-77ED-BB30-520C-35C0E6465B70}"/>
              </a:ext>
            </a:extLst>
          </p:cNvPr>
          <p:cNvSpPr txBox="1"/>
          <p:nvPr/>
        </p:nvSpPr>
        <p:spPr>
          <a:xfrm>
            <a:off x="580102" y="1986117"/>
            <a:ext cx="10628671" cy="212006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Agricultural journalism- </a:t>
            </a:r>
            <a:r>
              <a:rPr lang="en-US" b="0" i="0" dirty="0">
                <a:solidFill>
                  <a:srgbClr val="000000"/>
                </a:solidFill>
                <a:effectLst/>
                <a:latin typeface="Times New Roman" panose="02020603050405020304" pitchFamily="18" charset="0"/>
                <a:cs typeface="Times New Roman" panose="02020603050405020304" pitchFamily="18" charset="0"/>
              </a:rPr>
              <a:t>Agricultural journalism is a specialized branch of journalism which deals with the techniques of receiving, writing, editing and reporting from information through the media like newspapers, periodicals, radio, TV, advertising etc. and the management processes connected with such production.</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It is the timely reporting and editing with words and photography of agricultural news and information for newspaper, magazine, radio and television.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84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C1D365-303F-F1A7-19EA-4B731BAA14FB}"/>
              </a:ext>
            </a:extLst>
          </p:cNvPr>
          <p:cNvSpPr txBox="1"/>
          <p:nvPr/>
        </p:nvSpPr>
        <p:spPr>
          <a:xfrm>
            <a:off x="884904" y="1592826"/>
            <a:ext cx="10225548" cy="4613058"/>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Importance</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The mass media are capable of reaching vast widespread audiences, thanks to fast moving newspapers/radio broadcasts, TV telecast and the celluloid films. A single broadcasting network today can reach millions of people at the same time. The world stands of the threshold of new communication systems which enable large number of citizens to regularly and effectively interact with each other. To make full use of the interactive information systems made possible by the computer technology, citizens can remain so well informed that they will be able to perform their duty adequately and efficiently and accelerate the process of development in different social fields.</a:t>
            </a:r>
          </a:p>
          <a:p>
            <a:pPr algn="just">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        Modern communication systems reflect the philosophy and achievements of society in all spheres by fast flow and pave the way for the homogeneity of culture-not only with in its geographical unit but also beyond.</a:t>
            </a:r>
          </a:p>
        </p:txBody>
      </p:sp>
    </p:spTree>
    <p:extLst>
      <p:ext uri="{BB962C8B-B14F-4D97-AF65-F5344CB8AC3E}">
        <p14:creationId xmlns:p14="http://schemas.microsoft.com/office/powerpoint/2010/main" val="266823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0FE78B-0223-F168-CF02-3C674E596CA6}"/>
              </a:ext>
            </a:extLst>
          </p:cNvPr>
          <p:cNvSpPr txBox="1"/>
          <p:nvPr/>
        </p:nvSpPr>
        <p:spPr>
          <a:xfrm>
            <a:off x="1115961" y="2359742"/>
            <a:ext cx="9960078" cy="2535566"/>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Scope</a:t>
            </a:r>
            <a:r>
              <a:rPr lang="en-US" dirty="0">
                <a:solidFill>
                  <a:srgbClr val="000000"/>
                </a:solidFill>
                <a:latin typeface="Times New Roman" panose="02020603050405020304" pitchFamily="18" charset="0"/>
                <a:cs typeface="Times New Roman" panose="02020603050405020304" pitchFamily="18" charset="0"/>
              </a:rPr>
              <a:t>- </a:t>
            </a:r>
            <a:r>
              <a:rPr lang="en-US" b="0" i="0" dirty="0">
                <a:solidFill>
                  <a:srgbClr val="000000"/>
                </a:solidFill>
                <a:effectLst/>
                <a:latin typeface="Times New Roman" panose="02020603050405020304" pitchFamily="18" charset="0"/>
                <a:cs typeface="Times New Roman" panose="02020603050405020304" pitchFamily="18" charset="0"/>
              </a:rPr>
              <a:t>The farmers are information hungry and present public extension system is not able to meet the demand of the farmers for information. The farmer and extension worker ratio is widening. On the other side, communication tools development is enormous. Private extension is also coming into picture. Today, journalism in India has got lot of scope with media barons opening new channels or newspapers or publishing houses on a regular basis. The competition is so rife that each channel or newspaper tires to produce something exclusive, which in turn has given the audience a great deal of variety.</a:t>
            </a:r>
          </a:p>
        </p:txBody>
      </p:sp>
    </p:spTree>
    <p:extLst>
      <p:ext uri="{BB962C8B-B14F-4D97-AF65-F5344CB8AC3E}">
        <p14:creationId xmlns:p14="http://schemas.microsoft.com/office/powerpoint/2010/main" val="122228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A4CAEC-DAED-4FBC-C780-840AE494F90A}"/>
              </a:ext>
            </a:extLst>
          </p:cNvPr>
          <p:cNvSpPr txBox="1"/>
          <p:nvPr/>
        </p:nvSpPr>
        <p:spPr>
          <a:xfrm>
            <a:off x="503902" y="1597005"/>
            <a:ext cx="12268200" cy="5028556"/>
          </a:xfrm>
          <a:prstGeom prst="rect">
            <a:avLst/>
          </a:prstGeom>
          <a:noFill/>
        </p:spPr>
        <p:txBody>
          <a:bodyPr wrap="square">
            <a:spAutoFit/>
          </a:bodyPr>
          <a:lstStyle/>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Sources of News</a:t>
            </a:r>
            <a:endParaRPr lang="en-US" b="0" i="0" dirty="0">
              <a:solidFill>
                <a:srgbClr val="000000"/>
              </a:solidFill>
              <a:effectLst/>
              <a:latin typeface="Times New Roman" panose="02020603050405020304" pitchFamily="18" charset="0"/>
              <a:cs typeface="Times New Roman" panose="02020603050405020304" pitchFamily="18" charset="0"/>
            </a:endParaRPr>
          </a:p>
          <a:p>
            <a:pPr>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1. Result demonstrations</a:t>
            </a:r>
          </a:p>
          <a:p>
            <a:pPr>
              <a:lnSpc>
                <a:spcPct val="150000"/>
              </a:lnSpc>
            </a:pPr>
            <a:r>
              <a:rPr lang="en-US" b="0" i="0" dirty="0">
                <a:solidFill>
                  <a:srgbClr val="000000"/>
                </a:solidFill>
                <a:effectLst/>
                <a:latin typeface="Times New Roman" panose="02020603050405020304" pitchFamily="18" charset="0"/>
                <a:cs typeface="Times New Roman" panose="02020603050405020304" pitchFamily="18" charset="0"/>
              </a:rPr>
              <a:t>2. Research Stations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3. Research publications – Annual reports, highlights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4. Kisan melas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5. Farmers fields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6. Agricultural Universities / State Departments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7. Other extension activities like field days/training </a:t>
            </a:r>
            <a:r>
              <a:rPr lang="en-US" b="0" i="0" dirty="0" err="1">
                <a:solidFill>
                  <a:srgbClr val="000000"/>
                </a:solidFill>
                <a:effectLst/>
                <a:latin typeface="Times New Roman" panose="02020603050405020304" pitchFamily="18" charset="0"/>
                <a:cs typeface="Times New Roman" panose="02020603050405020304" pitchFamily="18" charset="0"/>
              </a:rPr>
              <a:t>programmes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rythu</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sadassus</a:t>
            </a:r>
            <a:r>
              <a:rPr lang="en-US" b="0" i="0" dirty="0">
                <a:solidFill>
                  <a:srgbClr val="000000"/>
                </a:solidFill>
                <a:effectLst/>
                <a:latin typeface="Times New Roman" panose="02020603050405020304" pitchFamily="18" charset="0"/>
                <a:cs typeface="Times New Roman" panose="02020603050405020304" pitchFamily="18" charset="0"/>
              </a:rPr>
              <a:t> </a:t>
            </a:r>
            <a:r>
              <a:rPr lang="en-US" b="0" i="0" dirty="0" err="1">
                <a:solidFill>
                  <a:srgbClr val="000000"/>
                </a:solidFill>
                <a:effectLst/>
                <a:latin typeface="Times New Roman" panose="02020603050405020304" pitchFamily="18" charset="0"/>
                <a:cs typeface="Times New Roman" panose="02020603050405020304" pitchFamily="18" charset="0"/>
              </a:rPr>
              <a:t>etc</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8. Plan estimates related to agriculture and allied activities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9. Agriculture finance institutions</a:t>
            </a:r>
            <a:br>
              <a:rPr lang="en-US" b="0" i="0" dirty="0">
                <a:solidFill>
                  <a:srgbClr val="000000"/>
                </a:solidFill>
                <a:effectLst/>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10. Agriculture input agencies</a:t>
            </a:r>
            <a:br>
              <a:rPr lang="en-US" b="0" i="0" dirty="0">
                <a:solidFill>
                  <a:srgbClr val="000000"/>
                </a:solidFill>
                <a:effectLst/>
                <a:latin typeface="Times New Roman" panose="02020603050405020304" pitchFamily="18" charset="0"/>
                <a:cs typeface="Times New Roman" panose="02020603050405020304" pitchFamily="18" charset="0"/>
              </a:rPr>
            </a:br>
            <a:endParaRPr lang="en-US"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44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6532EA-C967-2155-1127-42196D5BF0B0}"/>
              </a:ext>
            </a:extLst>
          </p:cNvPr>
          <p:cNvSpPr txBox="1"/>
          <p:nvPr/>
        </p:nvSpPr>
        <p:spPr>
          <a:xfrm>
            <a:off x="1369143" y="2855875"/>
            <a:ext cx="6120580" cy="1709892"/>
          </a:xfrm>
          <a:prstGeom prst="rect">
            <a:avLst/>
          </a:prstGeom>
          <a:noFill/>
        </p:spPr>
        <p:txBody>
          <a:bodyPr wrap="square">
            <a:spAutoFit/>
          </a:bodyPr>
          <a:lstStyle/>
          <a:p>
            <a:pPr>
              <a:lnSpc>
                <a:spcPct val="150000"/>
              </a:lnSpc>
            </a:pPr>
            <a:r>
              <a:rPr lang="en-US" b="0" i="0">
                <a:solidFill>
                  <a:srgbClr val="000000"/>
                </a:solidFill>
                <a:effectLst/>
                <a:latin typeface="Times New Roman" panose="02020603050405020304" pitchFamily="18" charset="0"/>
                <a:cs typeface="Times New Roman" panose="02020603050405020304" pitchFamily="18" charset="0"/>
              </a:rPr>
              <a:t>11. Agriculture Market committees</a:t>
            </a:r>
            <a:br>
              <a:rPr lang="en-US" b="0" i="0">
                <a:solidFill>
                  <a:srgbClr val="000000"/>
                </a:solidFill>
                <a:effectLst/>
                <a:latin typeface="Times New Roman" panose="02020603050405020304" pitchFamily="18" charset="0"/>
                <a:cs typeface="Times New Roman" panose="02020603050405020304" pitchFamily="18" charset="0"/>
              </a:rPr>
            </a:br>
            <a:r>
              <a:rPr lang="en-US" b="0" i="0">
                <a:solidFill>
                  <a:srgbClr val="000000"/>
                </a:solidFill>
                <a:effectLst/>
                <a:latin typeface="Times New Roman" panose="02020603050405020304" pitchFamily="18" charset="0"/>
                <a:cs typeface="Times New Roman" panose="02020603050405020304" pitchFamily="18" charset="0"/>
              </a:rPr>
              <a:t>12. Electricity and irrigation sectors</a:t>
            </a:r>
            <a:br>
              <a:rPr lang="en-US" b="0" i="0">
                <a:solidFill>
                  <a:srgbClr val="000000"/>
                </a:solidFill>
                <a:effectLst/>
                <a:latin typeface="Times New Roman" panose="02020603050405020304" pitchFamily="18" charset="0"/>
                <a:cs typeface="Times New Roman" panose="02020603050405020304" pitchFamily="18" charset="0"/>
              </a:rPr>
            </a:br>
            <a:r>
              <a:rPr lang="en-US" b="0" i="0">
                <a:solidFill>
                  <a:srgbClr val="000000"/>
                </a:solidFill>
                <a:effectLst/>
                <a:latin typeface="Times New Roman" panose="02020603050405020304" pitchFamily="18" charset="0"/>
                <a:cs typeface="Times New Roman" panose="02020603050405020304" pitchFamily="18" charset="0"/>
              </a:rPr>
              <a:t>13. Farmers committees and associations</a:t>
            </a:r>
            <a:br>
              <a:rPr lang="en-US" b="0" i="0">
                <a:solidFill>
                  <a:srgbClr val="000000"/>
                </a:solidFill>
                <a:effectLst/>
                <a:latin typeface="Times New Roman" panose="02020603050405020304" pitchFamily="18" charset="0"/>
                <a:cs typeface="Times New Roman" panose="02020603050405020304" pitchFamily="18" charset="0"/>
              </a:rPr>
            </a:br>
            <a:r>
              <a:rPr lang="en-US" b="0" i="0">
                <a:solidFill>
                  <a:srgbClr val="000000"/>
                </a:solidFill>
                <a:effectLst/>
                <a:latin typeface="Times New Roman" panose="02020603050405020304" pitchFamily="18" charset="0"/>
                <a:cs typeface="Times New Roman" panose="02020603050405020304" pitchFamily="18" charset="0"/>
              </a:rPr>
              <a:t>14. NGOs etc.</a:t>
            </a:r>
            <a:endParaRPr lang="en-US" dirty="0"/>
          </a:p>
        </p:txBody>
      </p:sp>
      <p:sp>
        <p:nvSpPr>
          <p:cNvPr id="5" name="TextBox 4">
            <a:extLst>
              <a:ext uri="{FF2B5EF4-FFF2-40B4-BE49-F238E27FC236}">
                <a16:creationId xmlns:a16="http://schemas.microsoft.com/office/drawing/2014/main" id="{F2B718DA-19C8-4463-F7DF-82F01AA9F577}"/>
              </a:ext>
            </a:extLst>
          </p:cNvPr>
          <p:cNvSpPr txBox="1"/>
          <p:nvPr/>
        </p:nvSpPr>
        <p:spPr>
          <a:xfrm>
            <a:off x="1133169" y="1813655"/>
            <a:ext cx="6120580" cy="46166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Cont.</a:t>
            </a:r>
          </a:p>
        </p:txBody>
      </p:sp>
    </p:spTree>
    <p:extLst>
      <p:ext uri="{BB962C8B-B14F-4D97-AF65-F5344CB8AC3E}">
        <p14:creationId xmlns:p14="http://schemas.microsoft.com/office/powerpoint/2010/main" val="332934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332E07-5D3C-4A20-7C4C-CD46062EA0FA}"/>
              </a:ext>
            </a:extLst>
          </p:cNvPr>
          <p:cNvSpPr txBox="1"/>
          <p:nvPr/>
        </p:nvSpPr>
        <p:spPr>
          <a:xfrm>
            <a:off x="624348" y="2673766"/>
            <a:ext cx="10785987" cy="1704569"/>
          </a:xfrm>
          <a:prstGeom prst="rect">
            <a:avLst/>
          </a:prstGeom>
          <a:noFill/>
        </p:spPr>
        <p:txBody>
          <a:bodyPr wrap="square">
            <a:spAutoFit/>
          </a:bodyPr>
          <a:lstStyle/>
          <a:p>
            <a:pPr algn="just">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Purposes of Journalism</a:t>
            </a:r>
            <a:endParaRPr lang="en-US" b="0" i="0" dirty="0">
              <a:solidFill>
                <a:srgbClr val="000000"/>
              </a:solidFill>
              <a:effectLst/>
              <a:latin typeface="Times New Roman" panose="02020603050405020304" pitchFamily="18" charset="0"/>
              <a:cs typeface="Times New Roman" panose="02020603050405020304" pitchFamily="18" charset="0"/>
            </a:endParaRPr>
          </a:p>
          <a:p>
            <a:pPr algn="just">
              <a:lnSpc>
                <a:spcPct val="150000"/>
              </a:lnSpc>
              <a:buFont typeface="+mj-lt"/>
              <a:buAutoNum type="arabicPeriod"/>
            </a:pPr>
            <a:r>
              <a:rPr lang="en-US" b="0" i="0" dirty="0">
                <a:solidFill>
                  <a:srgbClr val="000000"/>
                </a:solidFill>
                <a:effectLst/>
                <a:latin typeface="Times New Roman" panose="02020603050405020304" pitchFamily="18" charset="0"/>
                <a:cs typeface="Times New Roman" panose="02020603050405020304" pitchFamily="18" charset="0"/>
              </a:rPr>
              <a:t>They may inform, disseminate news and miscellaneous non-news items.</a:t>
            </a:r>
          </a:p>
          <a:p>
            <a:pPr algn="just">
              <a:lnSpc>
                <a:spcPct val="150000"/>
              </a:lnSpc>
              <a:buFont typeface="+mj-lt"/>
              <a:buAutoNum type="arabicPeriod"/>
            </a:pPr>
            <a:r>
              <a:rPr lang="en-US" b="0" i="0" dirty="0">
                <a:solidFill>
                  <a:srgbClr val="000000"/>
                </a:solidFill>
                <a:effectLst/>
                <a:latin typeface="Times New Roman" panose="02020603050405020304" pitchFamily="18" charset="0"/>
                <a:cs typeface="Times New Roman" panose="02020603050405020304" pitchFamily="18" charset="0"/>
              </a:rPr>
              <a:t>They may influence, giving the public either a social or commercial message.</a:t>
            </a:r>
          </a:p>
          <a:p>
            <a:pPr algn="just">
              <a:lnSpc>
                <a:spcPct val="150000"/>
              </a:lnSpc>
              <a:buFont typeface="+mj-lt"/>
              <a:buAutoNum type="arabicPeriod"/>
            </a:pPr>
            <a:r>
              <a:rPr lang="en-US" b="0" i="0" dirty="0">
                <a:solidFill>
                  <a:srgbClr val="000000"/>
                </a:solidFill>
                <a:effectLst/>
                <a:latin typeface="Times New Roman" panose="02020603050405020304" pitchFamily="18" charset="0"/>
                <a:cs typeface="Times New Roman" panose="02020603050405020304" pitchFamily="18" charset="0"/>
              </a:rPr>
              <a:t>They may be entertaining, presenting features, fiction, humor, comics and similar methods</a:t>
            </a:r>
            <a:r>
              <a:rPr lang="en-US" dirty="0">
                <a:solidFill>
                  <a:srgbClr val="000000"/>
                </a:solidFill>
                <a:latin typeface="Times New Roman" panose="02020603050405020304" pitchFamily="18" charset="0"/>
                <a:cs typeface="Times New Roman" panose="02020603050405020304" pitchFamily="18" charset="0"/>
              </a:rPr>
              <a:t>.</a:t>
            </a:r>
            <a:endParaRPr lang="en-US"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142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963884-2127-281C-1B8A-70BC498D3A1D}"/>
              </a:ext>
            </a:extLst>
          </p:cNvPr>
          <p:cNvSpPr txBox="1"/>
          <p:nvPr/>
        </p:nvSpPr>
        <p:spPr>
          <a:xfrm>
            <a:off x="319548" y="1946786"/>
            <a:ext cx="11415252" cy="3782061"/>
          </a:xfrm>
          <a:prstGeom prst="rect">
            <a:avLst/>
          </a:prstGeom>
          <a:noFill/>
        </p:spPr>
        <p:txBody>
          <a:bodyPr wrap="square">
            <a:spAutoFit/>
          </a:bodyPr>
          <a:lstStyle/>
          <a:p>
            <a:pPr algn="ct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Functions of Journalism</a:t>
            </a:r>
          </a:p>
          <a:p>
            <a:pPr algn="just">
              <a:lnSpc>
                <a:spcPct val="150000"/>
              </a:lnSpc>
            </a:pPr>
            <a:br>
              <a:rPr lang="en-US"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1.News function- </a:t>
            </a:r>
            <a:r>
              <a:rPr lang="en-US" b="0" i="0" dirty="0">
                <a:solidFill>
                  <a:srgbClr val="000000"/>
                </a:solidFill>
                <a:effectLst/>
                <a:latin typeface="Times New Roman" panose="02020603050405020304" pitchFamily="18" charset="0"/>
                <a:cs typeface="Times New Roman" panose="02020603050405020304" pitchFamily="18" charset="0"/>
              </a:rPr>
              <a:t>The primary function of press is to inform. Examining the glut of public occurrences, ideas and situation, newspapermen must determine which will interest the public. Apart from factual presentation of news, for the complex situation the interpretation and explanation are also required.</a:t>
            </a:r>
            <a:br>
              <a:rPr lang="en-US" dirty="0">
                <a:latin typeface="Times New Roman" panose="02020603050405020304" pitchFamily="18" charset="0"/>
                <a:cs typeface="Times New Roman" panose="02020603050405020304" pitchFamily="18" charset="0"/>
              </a:rPr>
            </a:br>
            <a:r>
              <a:rPr lang="en-US" b="1" i="0" dirty="0">
                <a:solidFill>
                  <a:srgbClr val="000000"/>
                </a:solidFill>
                <a:effectLst/>
                <a:latin typeface="Times New Roman" panose="02020603050405020304" pitchFamily="18" charset="0"/>
                <a:cs typeface="Times New Roman" panose="02020603050405020304" pitchFamily="18" charset="0"/>
              </a:rPr>
              <a:t>2. The opinion function- </a:t>
            </a:r>
            <a:r>
              <a:rPr lang="en-US" b="0" i="0" dirty="0">
                <a:solidFill>
                  <a:srgbClr val="000000"/>
                </a:solidFill>
                <a:effectLst/>
                <a:latin typeface="Times New Roman" panose="02020603050405020304" pitchFamily="18" charset="0"/>
                <a:cs typeface="Times New Roman" panose="02020603050405020304" pitchFamily="18" charset="0"/>
              </a:rPr>
              <a:t>Modern man frequently finds himself in the midst of confusion which product to purchase? What decision to take? Whom to vote? He requires a medium of communication, which will guide him to understand the positive and negative points of the situations because of logical arguments.  Thus, the modern press has to be both a daily teacher and a daily tribute. Therefore, the editorial is the only means of building public opinion.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905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376888-B01B-366A-BF09-70B0EF1E7339}"/>
              </a:ext>
            </a:extLst>
          </p:cNvPr>
          <p:cNvSpPr txBox="1"/>
          <p:nvPr/>
        </p:nvSpPr>
        <p:spPr>
          <a:xfrm>
            <a:off x="796413" y="2202425"/>
            <a:ext cx="10766322" cy="1709892"/>
          </a:xfrm>
          <a:prstGeom prst="rect">
            <a:avLst/>
          </a:prstGeom>
          <a:noFill/>
        </p:spPr>
        <p:txBody>
          <a:bodyPr wrap="square">
            <a:spAutoFit/>
          </a:bodyPr>
          <a:lstStyle/>
          <a:p>
            <a:pPr>
              <a:lnSpc>
                <a:spcPct val="150000"/>
              </a:lnSpc>
            </a:pPr>
            <a:r>
              <a:rPr lang="en-US" b="1" i="0" dirty="0">
                <a:solidFill>
                  <a:srgbClr val="000000"/>
                </a:solidFill>
                <a:effectLst/>
                <a:latin typeface="Times New Roman" panose="02020603050405020304" pitchFamily="18" charset="0"/>
                <a:cs typeface="Times New Roman" panose="02020603050405020304" pitchFamily="18" charset="0"/>
              </a:rPr>
              <a:t> The Entertainment function</a:t>
            </a:r>
            <a:br>
              <a:rPr lang="en-US" dirty="0">
                <a:latin typeface="Times New Roman" panose="02020603050405020304" pitchFamily="18" charset="0"/>
                <a:cs typeface="Times New Roman" panose="02020603050405020304" pitchFamily="18" charset="0"/>
              </a:rPr>
            </a:br>
            <a:r>
              <a:rPr lang="en-US" b="0" i="0" dirty="0">
                <a:solidFill>
                  <a:srgbClr val="000000"/>
                </a:solidFill>
                <a:effectLst/>
                <a:latin typeface="Times New Roman" panose="02020603050405020304" pitchFamily="18" charset="0"/>
                <a:cs typeface="Times New Roman" panose="02020603050405020304" pitchFamily="18" charset="0"/>
              </a:rPr>
              <a:t>Entertaining the public is the function and a business too. Since it is too big a job for the local staff, newspaper relies upon syndicated materials. Entertainment is where you find it. It pops up in human-interest stories and news features. Public interest in various features, comics in particular sometimes determine the choice of a newspaper</a:t>
            </a:r>
            <a:endParaRPr lang="en-US" dirty="0"/>
          </a:p>
        </p:txBody>
      </p:sp>
    </p:spTree>
    <p:extLst>
      <p:ext uri="{BB962C8B-B14F-4D97-AF65-F5344CB8AC3E}">
        <p14:creationId xmlns:p14="http://schemas.microsoft.com/office/powerpoint/2010/main" val="3676992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2732</TotalTime>
  <Words>793</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413</cp:revision>
  <dcterms:created xsi:type="dcterms:W3CDTF">2023-04-01T04:44:33Z</dcterms:created>
  <dcterms:modified xsi:type="dcterms:W3CDTF">2023-07-07T04:55:32Z</dcterms:modified>
</cp:coreProperties>
</file>