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11"/>
  </p:notesMasterIdLst>
  <p:sldIdLst>
    <p:sldId id="504" r:id="rId2"/>
    <p:sldId id="513" r:id="rId3"/>
    <p:sldId id="514" r:id="rId4"/>
    <p:sldId id="515" r:id="rId5"/>
    <p:sldId id="516" r:id="rId6"/>
    <p:sldId id="517" r:id="rId7"/>
    <p:sldId id="518" r:id="rId8"/>
    <p:sldId id="519" r:id="rId9"/>
    <p:sldId id="512" r:id="rId10"/>
  </p:sldIdLst>
  <p:sldSz cx="13439775" cy="7559675"/>
  <p:notesSz cx="7559675" cy="10691813"/>
  <p:defaultTextStyle>
    <a:defPPr>
      <a:defRPr lang="en-GB"/>
    </a:defPPr>
    <a:lvl1pPr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1pPr>
    <a:lvl2pPr marL="742950" indent="-28575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2pPr>
    <a:lvl3pPr marL="11430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3pPr>
    <a:lvl4pPr marL="16002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4pPr>
    <a:lvl5pPr marL="20574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5pPr>
    <a:lvl6pPr marL="22860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6pPr>
    <a:lvl7pPr marL="27432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7pPr>
    <a:lvl8pPr marL="32004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8pPr>
    <a:lvl9pPr marL="36576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9pPr>
  </p:defaultTextStyle>
  <p:extLst>
    <p:ext uri="{521415D9-36F7-43E2-AB2F-B90AF26B5E84}">
      <p14:sectionLst xmlns:p14="http://schemas.microsoft.com/office/powerpoint/2010/main">
        <p14:section name="Default Section" id="{1C1DFE56-42D8-48CA-9D5C-BD81D6D712FB}">
          <p14:sldIdLst>
            <p14:sldId id="504"/>
            <p14:sldId id="513"/>
            <p14:sldId id="514"/>
            <p14:sldId id="515"/>
            <p14:sldId id="516"/>
            <p14:sldId id="517"/>
            <p14:sldId id="518"/>
            <p14:sldId id="519"/>
            <p14:sldId id="512"/>
          </p14:sldIdLst>
        </p14:section>
      </p14:sectionLst>
    </p:ext>
    <p:ext uri="{EFAFB233-063F-42B5-8137-9DF3F51BA10A}">
      <p15:sldGuideLst xmlns:p15="http://schemas.microsoft.com/office/powerpoint/2012/main">
        <p15:guide id="1" orient="horz" pos="215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litha Edara" initials="LE" lastIdx="1" clrIdx="0"/>
  <p:cmAuthor id="2" name="Divya Chinni" initials="DC" lastIdx="1" clrIdx="1">
    <p:extLst>
      <p:ext uri="{19B8F6BF-5375-455C-9EA6-DF929625EA0E}">
        <p15:presenceInfo xmlns:p15="http://schemas.microsoft.com/office/powerpoint/2012/main" userId="c58864d2a3da7fa9" providerId="Windows Live"/>
      </p:ext>
    </p:extLst>
  </p:cmAuthor>
  <p:cmAuthor id="3" name="coke" initials="c" lastIdx="1" clrIdx="2">
    <p:extLst>
      <p:ext uri="{19B8F6BF-5375-455C-9EA6-DF929625EA0E}">
        <p15:presenceInfo xmlns:p15="http://schemas.microsoft.com/office/powerpoint/2012/main" userId="coke" providerId="None"/>
      </p:ext>
    </p:extLst>
  </p:cmAuthor>
  <p:cmAuthor id="4" name="DIVYA" initials="D" lastIdx="1" clrIdx="3">
    <p:extLst>
      <p:ext uri="{19B8F6BF-5375-455C-9EA6-DF929625EA0E}">
        <p15:presenceInfo xmlns:p15="http://schemas.microsoft.com/office/powerpoint/2012/main" userId="55d92505a275c9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5E8"/>
    <a:srgbClr val="DACDB0"/>
    <a:srgbClr val="788975"/>
    <a:srgbClr val="BEB7A5"/>
    <a:srgbClr val="2B2B2B"/>
    <a:srgbClr val="FFCBFF"/>
    <a:srgbClr val="BAA488"/>
    <a:srgbClr val="E6E3DE"/>
    <a:srgbClr val="FCCEC8"/>
    <a:srgbClr val="FE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5196" autoAdjust="0"/>
  </p:normalViewPr>
  <p:slideViewPr>
    <p:cSldViewPr>
      <p:cViewPr varScale="1">
        <p:scale>
          <a:sx n="75" d="100"/>
          <a:sy n="75" d="100"/>
        </p:scale>
        <p:origin x="523" y="62"/>
      </p:cViewPr>
      <p:guideLst>
        <p:guide orient="horz" pos="2151"/>
        <p:guide pos="384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74" d="100"/>
        <a:sy n="174" d="100"/>
      </p:scale>
      <p:origin x="0" y="-7520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IN" altLang="en-US"/>
          </a:p>
        </p:txBody>
      </p:sp>
      <p:sp>
        <p:nvSpPr>
          <p:cNvPr id="71683" name="AutoShape 2"/>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IN" altLang="en-US"/>
          </a:p>
        </p:txBody>
      </p:sp>
      <p:sp>
        <p:nvSpPr>
          <p:cNvPr id="71684" name="Rectangle 3"/>
          <p:cNvSpPr>
            <a:spLocks noGrp="1" noRot="1" noChangeAspect="1" noChangeArrowheads="1"/>
          </p:cNvSpPr>
          <p:nvPr>
            <p:ph type="sldImg"/>
          </p:nvPr>
        </p:nvSpPr>
        <p:spPr bwMode="auto">
          <a:xfrm>
            <a:off x="219075" y="812800"/>
            <a:ext cx="71151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p:spPr>
        <p:txBody>
          <a:bodyPr vert="horz" wrap="square" lIns="0" tIns="0" rIns="0" bIns="0" numCol="1" anchor="t" anchorCtr="0" compatLnSpc="1"/>
          <a:lstStyle/>
          <a:p>
            <a:pPr lvl="0"/>
            <a:endParaRPr lang="en-US" noProof="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p:spPr>
        <p:txBody>
          <a:bodyPr vert="horz" wrap="square" lIns="0" tIns="0" rIns="0" bIns="0" numCol="1" anchor="t"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p:spPr>
        <p:txBody>
          <a:bodyPr vert="horz" wrap="square" lIns="0" tIns="0" rIns="0" bIns="0" numCol="1" anchor="t" anchorCtr="0" compatLnSpc="1"/>
          <a:lstStyle>
            <a:lvl1pPr algn="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p:spPr>
        <p:txBody>
          <a:bodyPr vert="horz" wrap="square" lIns="0" tIns="0" rIns="0" bIns="0" numCol="1" anchor="b"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p:spPr>
        <p:txBody>
          <a:bodyPr vert="horz" wrap="square" lIns="0" tIns="0" rIns="0" bIns="0" numCol="1" anchor="b" anchorCtr="0" compatLnSpc="1"/>
          <a:lstStyle>
            <a:lvl1pPr algn="r" eaLnBrk="1">
              <a:lnSpc>
                <a:spcPct val="93000"/>
              </a:lnSpc>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fld id="{7C33051F-75D2-4A6A-91FE-0AB1373EC108}"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80507" y="1236672"/>
            <a:ext cx="10078773" cy="2632075"/>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680507" y="3970347"/>
            <a:ext cx="1007877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3A9D2833-D325-41AA-B5E1-5729BDC772D2}" type="slidenum">
              <a:rPr lang="en-US" altLang="en-US" smtClean="0"/>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162F3A05-6EE1-4DE5-A087-DC05876595CD}" type="slidenum">
              <a:rPr lang="en-US" altLang="en-US" smtClean="0"/>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8017" y="301634"/>
            <a:ext cx="3020245" cy="5846763"/>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70931" y="301634"/>
            <a:ext cx="8863902" cy="5846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3DC5CCC0-CE16-4453-86ED-F5AC800DB85A}" type="slidenum">
              <a:rPr lang="en-US" altLang="en-US" smtClean="0"/>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DF20FDDF-0706-4F17-B3E9-53DAA9EE596A}" type="slidenum">
              <a:rPr lang="en-US" altLang="en-US" smtClean="0"/>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6447" y="1884372"/>
            <a:ext cx="11592070" cy="31448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916447" y="5059372"/>
            <a:ext cx="11592070"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A95A74E8-0C9F-4D85-A47F-7313C6D326EC}" type="slidenum">
              <a:rPr lang="en-US" altLang="en-US" smtClean="0"/>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70931" y="1768478"/>
            <a:ext cx="5941015" cy="4379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815130" y="1768478"/>
            <a:ext cx="5943132" cy="4379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199F581A-5688-4AFA-841B-157B3F1AC644}" type="slidenum">
              <a:rPr lang="en-US" altLang="en-US" smtClean="0"/>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4913" y="403225"/>
            <a:ext cx="11592070" cy="1460500"/>
          </a:xfrm>
        </p:spPr>
        <p:txBody>
          <a:bodyPr/>
          <a:lstStyle/>
          <a:p>
            <a:r>
              <a:rPr lang="en-US"/>
              <a:t>Click to edit Master title style</a:t>
            </a:r>
            <a:endParaRPr lang="en-IN"/>
          </a:p>
        </p:txBody>
      </p:sp>
      <p:sp>
        <p:nvSpPr>
          <p:cNvPr id="3" name="Text Placeholder 2"/>
          <p:cNvSpPr>
            <a:spLocks noGrp="1"/>
          </p:cNvSpPr>
          <p:nvPr>
            <p:ph type="body" idx="1"/>
          </p:nvPr>
        </p:nvSpPr>
        <p:spPr>
          <a:xfrm>
            <a:off x="924911" y="1852613"/>
            <a:ext cx="568703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24911" y="2760663"/>
            <a:ext cx="5687035"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804548" y="1852613"/>
            <a:ext cx="571243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04548" y="2760663"/>
            <a:ext cx="5712433"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idx="10"/>
          </p:nvPr>
        </p:nvSpPr>
        <p:spPr/>
        <p:txBody>
          <a:bodyPr/>
          <a:lstStyle>
            <a:lvl1pPr>
              <a:defRPr/>
            </a:lvl1pPr>
          </a:lstStyle>
          <a:p>
            <a:pPr>
              <a:defRPr/>
            </a:pPr>
            <a:endParaRPr lang="en-US"/>
          </a:p>
        </p:txBody>
      </p:sp>
      <p:sp>
        <p:nvSpPr>
          <p:cNvPr id="8" name="Rectangle 5"/>
          <p:cNvSpPr>
            <a:spLocks noGrp="1" noChangeArrowheads="1"/>
          </p:cNvSpPr>
          <p:nvPr>
            <p:ph type="ftr" idx="11"/>
          </p:nvPr>
        </p:nvSpPr>
        <p:spPr/>
        <p:txBody>
          <a:bodyPr/>
          <a:lstStyle>
            <a:lvl1pPr>
              <a:defRPr/>
            </a:lvl1pPr>
          </a:lstStyle>
          <a:p>
            <a:pPr>
              <a:defRPr/>
            </a:pPr>
            <a:endParaRPr lang="en-US"/>
          </a:p>
        </p:txBody>
      </p:sp>
      <p:sp>
        <p:nvSpPr>
          <p:cNvPr id="9" name="Rectangle 6"/>
          <p:cNvSpPr>
            <a:spLocks noGrp="1" noChangeArrowheads="1"/>
          </p:cNvSpPr>
          <p:nvPr>
            <p:ph type="sldNum" idx="12"/>
          </p:nvPr>
        </p:nvSpPr>
        <p:spPr/>
        <p:txBody>
          <a:bodyPr/>
          <a:lstStyle>
            <a:lvl1pPr>
              <a:defRPr/>
            </a:lvl1pPr>
          </a:lstStyle>
          <a:p>
            <a:pPr>
              <a:defRPr/>
            </a:pPr>
            <a:fld id="{E761C009-931C-4132-978B-D830C42DB4E1}" type="slidenum">
              <a:rPr lang="en-US" altLang="en-US" smtClean="0"/>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idx="10"/>
          </p:nvPr>
        </p:nvSpPr>
        <p:spPr/>
        <p:txBody>
          <a:bodyPr/>
          <a:lstStyle>
            <a:lvl1pPr>
              <a:defRPr/>
            </a:lvl1pPr>
          </a:lstStyle>
          <a:p>
            <a:pPr>
              <a:defRPr/>
            </a:pPr>
            <a:endParaRPr lang="en-US"/>
          </a:p>
        </p:txBody>
      </p:sp>
      <p:sp>
        <p:nvSpPr>
          <p:cNvPr id="4" name="Rectangle 5"/>
          <p:cNvSpPr>
            <a:spLocks noGrp="1" noChangeArrowheads="1"/>
          </p:cNvSpPr>
          <p:nvPr>
            <p:ph type="ftr" idx="11"/>
          </p:nvPr>
        </p:nvSpPr>
        <p:spPr/>
        <p:txBody>
          <a:bodyPr/>
          <a:lstStyle>
            <a:lvl1pPr>
              <a:defRPr/>
            </a:lvl1pPr>
          </a:lstStyle>
          <a:p>
            <a:pPr>
              <a:defRPr/>
            </a:pPr>
            <a:endParaRPr lang="en-US"/>
          </a:p>
        </p:txBody>
      </p:sp>
      <p:sp>
        <p:nvSpPr>
          <p:cNvPr id="5" name="Rectangle 6"/>
          <p:cNvSpPr>
            <a:spLocks noGrp="1" noChangeArrowheads="1"/>
          </p:cNvSpPr>
          <p:nvPr>
            <p:ph type="sldNum" idx="12"/>
          </p:nvPr>
        </p:nvSpPr>
        <p:spPr/>
        <p:txBody>
          <a:bodyPr/>
          <a:lstStyle>
            <a:lvl1pPr>
              <a:defRPr/>
            </a:lvl1pPr>
          </a:lstStyle>
          <a:p>
            <a:pPr>
              <a:defRPr/>
            </a:pPr>
            <a:fld id="{D4066C4D-CD24-42B5-8634-793334BF623C}" type="slidenum">
              <a:rPr lang="en-US" altLang="en-US" smtClean="0"/>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p:txBody>
          <a:bodyPr/>
          <a:lstStyle>
            <a:lvl1pPr>
              <a:defRPr/>
            </a:lvl1pPr>
          </a:lstStyle>
          <a:p>
            <a:pPr>
              <a:defRPr/>
            </a:pPr>
            <a:endParaRPr lang="en-US"/>
          </a:p>
        </p:txBody>
      </p:sp>
      <p:sp>
        <p:nvSpPr>
          <p:cNvPr id="3" name="Rectangle 5"/>
          <p:cNvSpPr>
            <a:spLocks noGrp="1" noChangeArrowheads="1"/>
          </p:cNvSpPr>
          <p:nvPr>
            <p:ph type="ftr" idx="11"/>
          </p:nvPr>
        </p:nvSpPr>
        <p:spPr/>
        <p:txBody>
          <a:bodyPr/>
          <a:lstStyle>
            <a:lvl1pPr>
              <a:defRPr/>
            </a:lvl1pPr>
          </a:lstStyle>
          <a:p>
            <a:pPr>
              <a:defRPr/>
            </a:pPr>
            <a:endParaRPr lang="en-US"/>
          </a:p>
        </p:txBody>
      </p:sp>
      <p:sp>
        <p:nvSpPr>
          <p:cNvPr id="4" name="Rectangle 6"/>
          <p:cNvSpPr>
            <a:spLocks noGrp="1" noChangeArrowheads="1"/>
          </p:cNvSpPr>
          <p:nvPr>
            <p:ph type="sldNum" idx="12"/>
          </p:nvPr>
        </p:nvSpPr>
        <p:spPr/>
        <p:txBody>
          <a:bodyPr/>
          <a:lstStyle>
            <a:lvl1pPr>
              <a:defRPr/>
            </a:lvl1pPr>
          </a:lstStyle>
          <a:p>
            <a:pPr>
              <a:defRPr/>
            </a:pPr>
            <a:fld id="{17A38E30-BF8A-491B-8753-247192FA5C50}" type="slidenum">
              <a:rPr lang="en-US" altLang="en-US" smtClean="0"/>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911" y="503238"/>
            <a:ext cx="4334592" cy="17653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714556" y="1089025"/>
            <a:ext cx="6802431"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924911" y="2268547"/>
            <a:ext cx="433459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031121D2-2EF6-4D47-8158-B82F4861B421}" type="slidenum">
              <a:rPr lang="en-US" altLang="en-US" smtClean="0"/>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911" y="503238"/>
            <a:ext cx="4334592" cy="17653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714556" y="1089025"/>
            <a:ext cx="6802431"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dirty="0"/>
          </a:p>
        </p:txBody>
      </p:sp>
      <p:sp>
        <p:nvSpPr>
          <p:cNvPr id="4" name="Text Placeholder 3"/>
          <p:cNvSpPr>
            <a:spLocks noGrp="1"/>
          </p:cNvSpPr>
          <p:nvPr>
            <p:ph type="body" sz="half" idx="2"/>
          </p:nvPr>
        </p:nvSpPr>
        <p:spPr>
          <a:xfrm>
            <a:off x="924911" y="2268547"/>
            <a:ext cx="433459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CB551AF1-D237-47A0-B784-1EEA9FD7475D}" type="slidenum">
              <a:rPr lang="en-US" altLang="en-US" smtClean="0"/>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332" y="30168"/>
            <a:ext cx="13073620"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1027" name="Rectangle 2"/>
          <p:cNvSpPr>
            <a:spLocks noGrp="1" noChangeArrowheads="1"/>
          </p:cNvSpPr>
          <p:nvPr>
            <p:ph type="title"/>
          </p:nvPr>
        </p:nvSpPr>
        <p:spPr bwMode="auto">
          <a:xfrm>
            <a:off x="670931" y="301625"/>
            <a:ext cx="12087331"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lvl="0"/>
            <a:r>
              <a:rPr lang="en-GB" altLang="en-US"/>
              <a:t>Click to edit the title text format</a:t>
            </a:r>
          </a:p>
        </p:txBody>
      </p:sp>
      <p:sp>
        <p:nvSpPr>
          <p:cNvPr id="1028" name="Rectangle 3"/>
          <p:cNvSpPr>
            <a:spLocks noGrp="1" noChangeArrowheads="1"/>
          </p:cNvSpPr>
          <p:nvPr>
            <p:ph type="body" idx="1"/>
          </p:nvPr>
        </p:nvSpPr>
        <p:spPr bwMode="auto">
          <a:xfrm>
            <a:off x="670931" y="1768478"/>
            <a:ext cx="12087331"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0" tIns="28440" rIns="0" bIns="0" numCol="1" anchor="t" anchorCtr="0" compatLnSpc="1"/>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4"/>
          <p:cNvSpPr>
            <a:spLocks noGrp="1" noChangeArrowheads="1"/>
          </p:cNvSpPr>
          <p:nvPr>
            <p:ph type="dt"/>
          </p:nvPr>
        </p:nvSpPr>
        <p:spPr bwMode="auto">
          <a:xfrm>
            <a:off x="4597044" y="6886575"/>
            <a:ext cx="4254165" cy="515938"/>
          </a:xfrm>
          <a:prstGeom prst="rect">
            <a:avLst/>
          </a:prstGeom>
          <a:noFill/>
          <a:ln>
            <a:noFill/>
          </a:ln>
          <a:effectLst/>
        </p:spPr>
        <p:txBody>
          <a:bodyPr vert="horz" wrap="square" lIns="0" tIns="0" rIns="0" bIns="0" numCol="1" anchor="t"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9636431" y="6886575"/>
            <a:ext cx="4254165" cy="515938"/>
          </a:xfrm>
          <a:prstGeom prst="rect">
            <a:avLst/>
          </a:prstGeom>
          <a:noFill/>
          <a:ln>
            <a:noFill/>
          </a:ln>
          <a:effectLst/>
        </p:spPr>
        <p:txBody>
          <a:bodyPr vert="horz" wrap="square" lIns="0" tIns="0" rIns="0" bIns="0" numCol="1" anchor="t" anchorCtr="0" compatLnSpc="1"/>
          <a:lstStyle>
            <a:lvl1pPr algn="ct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670931" y="6886575"/>
            <a:ext cx="3123954" cy="515938"/>
          </a:xfrm>
          <a:prstGeom prst="rect">
            <a:avLst/>
          </a:prstGeom>
          <a:noFill/>
          <a:ln>
            <a:noFill/>
          </a:ln>
          <a:effectLst/>
        </p:spPr>
        <p:txBody>
          <a:bodyPr vert="horz" wrap="square" lIns="0" tIns="0" rIns="0" bIns="0" numCol="1" anchor="t" anchorCtr="0" compatLnSpc="1"/>
          <a:lstStyle>
            <a:lvl1pPr algn="r" eaLnBrk="1">
              <a:lnSpc>
                <a:spcPct val="93000"/>
              </a:lnSpc>
              <a:buSzPct val="100000"/>
              <a:defRPr sz="1400">
                <a:solidFill>
                  <a:srgbClr val="000000"/>
                </a:solidFill>
                <a:latin typeface="Times New Roman" panose="02020603050405020304" pitchFamily="18" charset="0"/>
                <a:ea typeface="DejaVu Sans" charset="0"/>
                <a:cs typeface="DejaVu Sans" charset="0"/>
              </a:defRPr>
            </a:lvl1pPr>
          </a:lstStyle>
          <a:p>
            <a:pPr>
              <a:defRPr/>
            </a:pPr>
            <a:fld id="{5B4B3E78-632A-4CDB-A3AB-BBB5CB64C4C2}"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2pPr>
      <a:lvl3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3pPr>
      <a:lvl4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4pPr>
      <a:lvl5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580" rtl="0" eaLnBrk="1" fontAlgn="base" hangingPunct="1">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580" rtl="0" eaLnBrk="1" fontAlgn="base" hangingPunct="1">
        <a:lnSpc>
          <a:spcPct val="93000"/>
        </a:lnSpc>
        <a:spcBef>
          <a:spcPts val="114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580" rtl="0" eaLnBrk="1" fontAlgn="base" hangingPunct="1">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580" rtl="0" eaLnBrk="1" fontAlgn="base" hangingPunct="1">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580" rtl="0" eaLnBrk="1" fontAlgn="base" hangingPunct="1">
        <a:lnSpc>
          <a:spcPct val="93000"/>
        </a:lnSpc>
        <a:spcBef>
          <a:spcPts val="29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224FA-8469-CD96-2EE6-3DC8F64F9E4E}"/>
              </a:ext>
            </a:extLst>
          </p:cNvPr>
          <p:cNvSpPr txBox="1"/>
          <p:nvPr/>
        </p:nvSpPr>
        <p:spPr>
          <a:xfrm>
            <a:off x="3263503" y="1907629"/>
            <a:ext cx="6720840" cy="584775"/>
          </a:xfrm>
          <a:prstGeom prst="rect">
            <a:avLst/>
          </a:prstGeom>
          <a:noFill/>
        </p:spPr>
        <p:txBody>
          <a:bodyPr wrap="square">
            <a:spAutoFit/>
          </a:bodyPr>
          <a:lstStyle/>
          <a:p>
            <a:pPr algn="ctr"/>
            <a:r>
              <a:rPr lang="en-IN"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Nutrient</a:t>
            </a:r>
            <a:r>
              <a:rPr lang="en-IN" sz="3200" b="1" spc="19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Acquisition</a:t>
            </a:r>
            <a:endParaRPr lang="en-IN" sz="48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70B6836-79F9-344C-38E6-632EFEE12645}"/>
              </a:ext>
            </a:extLst>
          </p:cNvPr>
          <p:cNvSpPr txBox="1"/>
          <p:nvPr/>
        </p:nvSpPr>
        <p:spPr>
          <a:xfrm>
            <a:off x="2327399" y="4211885"/>
            <a:ext cx="10201110" cy="1808187"/>
          </a:xfrm>
          <a:prstGeom prst="rect">
            <a:avLst/>
          </a:prstGeom>
          <a:noFill/>
        </p:spPr>
        <p:txBody>
          <a:bodyPr wrap="square">
            <a:spAutoFit/>
          </a:bodyPr>
          <a:lstStyle/>
          <a:p>
            <a:pPr>
              <a:lnSpc>
                <a:spcPts val="870"/>
              </a:lnSpc>
              <a:spcBef>
                <a:spcPts val="250"/>
              </a:spcBef>
            </a:pPr>
            <a:r>
              <a:rPr lang="en-IN"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ts val="870"/>
              </a:lnSpc>
              <a:spcBef>
                <a:spcPts val="250"/>
              </a:spcBef>
            </a:pPr>
            <a:r>
              <a:rPr lang="en-IN"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Lecture 27: </a:t>
            </a: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Mechanism</a:t>
            </a:r>
            <a:r>
              <a:rPr lang="en-US" sz="2400" b="1" spc="255"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of</a:t>
            </a:r>
            <a:r>
              <a:rPr lang="en-US" sz="2400" b="1" spc="26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mineral</a:t>
            </a:r>
            <a:r>
              <a:rPr lang="en-US" sz="2400" b="1" spc="26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uptake</a:t>
            </a:r>
            <a:r>
              <a:rPr lang="en-US" sz="2400" b="1" spc="26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and</a:t>
            </a:r>
            <a:r>
              <a:rPr lang="en-US" sz="2400" b="1" spc="255"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translocation;</a:t>
            </a:r>
          </a:p>
          <a:p>
            <a:pPr>
              <a:lnSpc>
                <a:spcPts val="870"/>
              </a:lnSpc>
              <a:spcBef>
                <a:spcPts val="250"/>
              </a:spcBef>
            </a:pPr>
            <a:endPar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p>
            <a:pPr>
              <a:lnSpc>
                <a:spcPts val="870"/>
              </a:lnSpc>
              <a:spcBef>
                <a:spcPts val="250"/>
              </a:spcBef>
            </a:pPr>
            <a:r>
              <a:rPr lang="en-US" sz="2400" b="1" spc="26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endParaRPr lang="en-IN"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p>
            <a:pPr>
              <a:lnSpc>
                <a:spcPts val="870"/>
              </a:lnSpc>
              <a:spcBef>
                <a:spcPts val="250"/>
              </a:spcBef>
            </a:pP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Ion</a:t>
            </a:r>
            <a:r>
              <a:rPr lang="en-US" sz="2400" b="1" spc="26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transporters;</a:t>
            </a:r>
          </a:p>
          <a:p>
            <a:pPr>
              <a:lnSpc>
                <a:spcPts val="870"/>
              </a:lnSpc>
              <a:spcBef>
                <a:spcPts val="250"/>
              </a:spcBef>
            </a:pPr>
            <a:endPar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p>
            <a:pPr>
              <a:lnSpc>
                <a:spcPts val="870"/>
              </a:lnSpc>
              <a:spcBef>
                <a:spcPts val="250"/>
              </a:spcBef>
            </a:pPr>
            <a:r>
              <a:rPr lang="en-US" sz="2400" b="1" spc="26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endParaRPr lang="en-IN"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p>
            <a:pPr>
              <a:lnSpc>
                <a:spcPts val="870"/>
              </a:lnSpc>
              <a:spcBef>
                <a:spcPts val="250"/>
              </a:spcBef>
            </a:pP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Genes</a:t>
            </a:r>
            <a:r>
              <a:rPr lang="en-US" sz="2400" b="1" spc="255"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encoding for  </a:t>
            </a:r>
            <a:r>
              <a:rPr lang="en-US" sz="2400" b="1" spc="35"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ion  </a:t>
            </a:r>
            <a:r>
              <a:rPr lang="en-US" sz="2400" b="1" spc="35"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transporters;</a:t>
            </a:r>
          </a:p>
          <a:p>
            <a:pPr>
              <a:lnSpc>
                <a:spcPts val="870"/>
              </a:lnSpc>
              <a:spcBef>
                <a:spcPts val="250"/>
              </a:spcBef>
            </a:pPr>
            <a:r>
              <a:rPr lang="en-US" sz="2400" b="1" spc="40"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rPr>
              <a:t> </a:t>
            </a:r>
            <a:endParaRPr lang="en-IN" sz="2400" b="1" dirty="0">
              <a:solidFill>
                <a:schemeClr val="tx1"/>
              </a:solidFill>
              <a:effectLst/>
              <a:latin typeface="Times New Roman" panose="02020603050405020304" pitchFamily="18" charset="0"/>
              <a:ea typeface="Georgia" panose="02040502050405020303" pitchFamily="18" charset="0"/>
              <a:cs typeface="Times New Roman" panose="02020603050405020304" pitchFamily="18" charset="0"/>
            </a:endParaRPr>
          </a:p>
          <a:p>
            <a:r>
              <a:rPr lang="en-I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Localization  </a:t>
            </a:r>
            <a:r>
              <a:rPr lang="en-IN" sz="2400" b="1" spc="3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  </a:t>
            </a:r>
            <a:r>
              <a:rPr lang="en-IN" sz="2400" b="1" spc="3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transporters;</a:t>
            </a:r>
            <a:endParaRPr lang="en-IN"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E933F4-97FD-3D39-114F-DB95F4751E2B}"/>
              </a:ext>
            </a:extLst>
          </p:cNvPr>
          <p:cNvSpPr txBox="1"/>
          <p:nvPr/>
        </p:nvSpPr>
        <p:spPr>
          <a:xfrm>
            <a:off x="3047479" y="2555701"/>
            <a:ext cx="9073008" cy="2677656"/>
          </a:xfrm>
          <a:prstGeom prst="rect">
            <a:avLst/>
          </a:prstGeom>
          <a:noFill/>
        </p:spPr>
        <p:txBody>
          <a:bodyPr wrap="square">
            <a:spAutoFit/>
          </a:bodyPr>
          <a:lstStyle/>
          <a:p>
            <a:pPr marL="342900" indent="-342900" algn="just">
              <a:buFont typeface="Arial" panose="020B0604020202020204" pitchFamily="34" charset="0"/>
              <a:buChar char="•"/>
            </a:pPr>
            <a:r>
              <a:rPr lang="en-IN" sz="2400" dirty="0">
                <a:solidFill>
                  <a:schemeClr val="tx1"/>
                </a:solidFill>
                <a:latin typeface="Times New Roman" panose="02020603050405020304" pitchFamily="18" charset="0"/>
                <a:cs typeface="Times New Roman" panose="02020603050405020304" pitchFamily="18" charset="0"/>
              </a:rPr>
              <a:t>Mineral nutrients are found either as soluble fractions of soil solution or as adsorbed ions on the surface of colloidal particles. </a:t>
            </a:r>
          </a:p>
          <a:p>
            <a:pPr marL="342900" indent="-342900" algn="just">
              <a:buFont typeface="Arial" panose="020B0604020202020204" pitchFamily="34" charset="0"/>
              <a:buChar char="•"/>
            </a:pPr>
            <a:endParaRPr lang="en-IN"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400" dirty="0">
                <a:solidFill>
                  <a:schemeClr val="tx1"/>
                </a:solidFill>
                <a:latin typeface="Times New Roman" panose="02020603050405020304" pitchFamily="18" charset="0"/>
                <a:cs typeface="Times New Roman" panose="02020603050405020304" pitchFamily="18" charset="0"/>
              </a:rPr>
              <a:t>Various theories proposed to explain the mechanism of mineral salt absorption can be placed in two broad categories: </a:t>
            </a:r>
          </a:p>
          <a:p>
            <a:pPr algn="ctr"/>
            <a:r>
              <a:rPr lang="en-IN" sz="2400" dirty="0" err="1">
                <a:solidFill>
                  <a:schemeClr val="accent6">
                    <a:lumMod val="50000"/>
                  </a:schemeClr>
                </a:solidFill>
                <a:latin typeface="Times New Roman" panose="02020603050405020304" pitchFamily="18" charset="0"/>
                <a:cs typeface="Times New Roman" panose="02020603050405020304" pitchFamily="18" charset="0"/>
              </a:rPr>
              <a:t>i</a:t>
            </a:r>
            <a:r>
              <a:rPr lang="en-IN" sz="2400" dirty="0">
                <a:solidFill>
                  <a:schemeClr val="accent6">
                    <a:lumMod val="50000"/>
                  </a:schemeClr>
                </a:solidFill>
                <a:latin typeface="Times New Roman" panose="02020603050405020304" pitchFamily="18" charset="0"/>
                <a:cs typeface="Times New Roman" panose="02020603050405020304" pitchFamily="18" charset="0"/>
              </a:rPr>
              <a:t>)Passive Absorption</a:t>
            </a:r>
          </a:p>
          <a:p>
            <a:pPr algn="ctr"/>
            <a:r>
              <a:rPr lang="en-IN" sz="2400" dirty="0">
                <a:solidFill>
                  <a:schemeClr val="accent6">
                    <a:lumMod val="50000"/>
                  </a:schemeClr>
                </a:solidFill>
                <a:latin typeface="Times New Roman" panose="02020603050405020304" pitchFamily="18" charset="0"/>
                <a:cs typeface="Times New Roman" panose="02020603050405020304" pitchFamily="18" charset="0"/>
              </a:rPr>
              <a:t>ii) Active Absorption</a:t>
            </a:r>
            <a:endParaRPr lang="en-IN" sz="2400" dirty="0">
              <a:solidFill>
                <a:schemeClr val="accent6">
                  <a:lumMod val="50000"/>
                </a:schemeClr>
              </a:solidFill>
            </a:endParaRPr>
          </a:p>
        </p:txBody>
      </p:sp>
    </p:spTree>
    <p:extLst>
      <p:ext uri="{BB962C8B-B14F-4D97-AF65-F5344CB8AC3E}">
        <p14:creationId xmlns:p14="http://schemas.microsoft.com/office/powerpoint/2010/main" val="208002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DBF664-0F01-C3D7-B932-41B1DFF6CD63}"/>
              </a:ext>
            </a:extLst>
          </p:cNvPr>
          <p:cNvSpPr txBox="1"/>
          <p:nvPr/>
        </p:nvSpPr>
        <p:spPr>
          <a:xfrm>
            <a:off x="3047479" y="1475581"/>
            <a:ext cx="9264123" cy="4893647"/>
          </a:xfrm>
          <a:prstGeom prst="rect">
            <a:avLst/>
          </a:prstGeom>
          <a:noFill/>
        </p:spPr>
        <p:txBody>
          <a:bodyPr wrap="square">
            <a:spAutoFit/>
          </a:bodyPr>
          <a:lstStyle/>
          <a:p>
            <a:pPr algn="just"/>
            <a:r>
              <a:rPr lang="en-IN" sz="2400" b="1" dirty="0">
                <a:solidFill>
                  <a:schemeClr val="tx1"/>
                </a:solidFill>
                <a:latin typeface="Times New Roman" panose="02020603050405020304" pitchFamily="18" charset="0"/>
                <a:cs typeface="Times New Roman" panose="02020603050405020304" pitchFamily="18" charset="0"/>
              </a:rPr>
              <a:t>Passive transport: </a:t>
            </a:r>
            <a:r>
              <a:rPr lang="en-IN" sz="2400" dirty="0">
                <a:solidFill>
                  <a:schemeClr val="tx1"/>
                </a:solidFill>
                <a:latin typeface="Times New Roman" panose="02020603050405020304" pitchFamily="18" charset="0"/>
                <a:cs typeface="Times New Roman" panose="02020603050405020304" pitchFamily="18" charset="0"/>
              </a:rPr>
              <a:t>Movement of ions and other atomic or molecular substances across cell membranes without need of energy input.</a:t>
            </a:r>
          </a:p>
          <a:p>
            <a:pPr algn="just"/>
            <a:endParaRPr lang="en-IN" sz="2400" dirty="0">
              <a:solidFill>
                <a:schemeClr val="tx1"/>
              </a:solidFill>
              <a:latin typeface="Times New Roman" panose="02020603050405020304" pitchFamily="18" charset="0"/>
              <a:cs typeface="Times New Roman" panose="02020603050405020304" pitchFamily="18" charset="0"/>
            </a:endParaRPr>
          </a:p>
          <a:p>
            <a:pPr algn="just"/>
            <a:r>
              <a:rPr lang="en-IN" sz="2400" b="1" dirty="0">
                <a:solidFill>
                  <a:schemeClr val="tx1"/>
                </a:solidFill>
                <a:latin typeface="Times New Roman" panose="02020603050405020304" pitchFamily="18" charset="0"/>
                <a:cs typeface="Times New Roman" panose="02020603050405020304" pitchFamily="18" charset="0"/>
              </a:rPr>
              <a:t>1.Simple diffusion: </a:t>
            </a:r>
            <a:r>
              <a:rPr lang="en-IN" sz="2400" dirty="0">
                <a:solidFill>
                  <a:schemeClr val="tx1"/>
                </a:solidFill>
                <a:latin typeface="Times New Roman" panose="02020603050405020304" pitchFamily="18" charset="0"/>
                <a:cs typeface="Times New Roman" panose="02020603050405020304" pitchFamily="18" charset="0"/>
              </a:rPr>
              <a:t>It occurs with small, non-polar molecules (O2, CO2, NH3) appear to traverse membranes by simple diffusion through the lipid bilayer.</a:t>
            </a:r>
          </a:p>
          <a:p>
            <a:pPr algn="just"/>
            <a:endParaRPr lang="en-IN" sz="2400" dirty="0">
              <a:solidFill>
                <a:schemeClr val="tx1"/>
              </a:solidFill>
              <a:latin typeface="Times New Roman" panose="02020603050405020304" pitchFamily="18" charset="0"/>
              <a:cs typeface="Times New Roman" panose="02020603050405020304" pitchFamily="18" charset="0"/>
            </a:endParaRPr>
          </a:p>
          <a:p>
            <a:pPr algn="just" eaLnBrk="1" hangingPunct="1">
              <a:lnSpc>
                <a:spcPct val="100000"/>
              </a:lnSpc>
              <a:spcBef>
                <a:spcPct val="0"/>
              </a:spcBef>
              <a:buClrTx/>
              <a:buSzTx/>
            </a:pPr>
            <a:r>
              <a:rPr lang="en-IN" sz="2400" b="1" dirty="0">
                <a:solidFill>
                  <a:schemeClr val="tx1"/>
                </a:solidFill>
                <a:latin typeface="Times New Roman" panose="02020603050405020304" pitchFamily="18" charset="0"/>
                <a:cs typeface="Times New Roman" panose="02020603050405020304" pitchFamily="18" charset="0"/>
              </a:rPr>
              <a:t>2.Facilitated diffusion: </a:t>
            </a:r>
            <a:r>
              <a:rPr lang="en-IN" sz="2400" dirty="0">
                <a:solidFill>
                  <a:schemeClr val="tx1"/>
                </a:solidFill>
                <a:latin typeface="Times New Roman" panose="02020603050405020304" pitchFamily="18" charset="0"/>
                <a:cs typeface="Times New Roman" panose="02020603050405020304" pitchFamily="18" charset="0"/>
              </a:rPr>
              <a:t>Specific Transport proteins </a:t>
            </a:r>
            <a:r>
              <a:rPr lang="en-IN" sz="2400" i="1" dirty="0">
                <a:solidFill>
                  <a:schemeClr val="tx1"/>
                </a:solidFill>
                <a:latin typeface="Times New Roman" panose="02020603050405020304" pitchFamily="18" charset="0"/>
                <a:cs typeface="Times New Roman" panose="02020603050405020304" pitchFamily="18" charset="0"/>
              </a:rPr>
              <a:t>facilitate </a:t>
            </a:r>
            <a:r>
              <a:rPr lang="en-IN" sz="2400" dirty="0">
                <a:solidFill>
                  <a:schemeClr val="tx1"/>
                </a:solidFill>
                <a:latin typeface="Times New Roman" panose="02020603050405020304" pitchFamily="18" charset="0"/>
                <a:cs typeface="Times New Roman" panose="02020603050405020304" pitchFamily="18" charset="0"/>
              </a:rPr>
              <a:t>the diffusion of solutes, especially charged solutes or ions, into the cell by effectively overcoming the solubility problem.</a:t>
            </a:r>
            <a:r>
              <a:rPr lang="en-IN" sz="2400" b="1" dirty="0">
                <a:solidFill>
                  <a:schemeClr val="tx1"/>
                </a:solidFill>
                <a:latin typeface="Times New Roman" panose="02020603050405020304" pitchFamily="18" charset="0"/>
                <a:cs typeface="Times New Roman" panose="02020603050405020304" pitchFamily="18" charset="0"/>
              </a:rPr>
              <a:t> </a:t>
            </a:r>
          </a:p>
          <a:p>
            <a:pPr algn="just" eaLnBrk="1" hangingPunct="1">
              <a:lnSpc>
                <a:spcPct val="100000"/>
              </a:lnSpc>
              <a:spcBef>
                <a:spcPct val="0"/>
              </a:spcBef>
              <a:buClrTx/>
              <a:buSzTx/>
            </a:pPr>
            <a:endParaRPr lang="en-IN" sz="2400" b="1" dirty="0">
              <a:solidFill>
                <a:schemeClr val="tx1"/>
              </a:solidFill>
              <a:latin typeface="Times New Roman" panose="02020603050405020304" pitchFamily="18" charset="0"/>
              <a:cs typeface="Times New Roman" panose="02020603050405020304" pitchFamily="18" charset="0"/>
            </a:endParaRPr>
          </a:p>
          <a:p>
            <a:pPr algn="just" eaLnBrk="1" hangingPunct="1">
              <a:lnSpc>
                <a:spcPct val="100000"/>
              </a:lnSpc>
              <a:spcBef>
                <a:spcPct val="0"/>
              </a:spcBef>
              <a:buClrTx/>
              <a:buSzTx/>
            </a:pPr>
            <a:r>
              <a:rPr lang="en-IN" sz="2400" dirty="0">
                <a:solidFill>
                  <a:schemeClr val="tx1"/>
                </a:solidFill>
                <a:latin typeface="Times New Roman" panose="02020603050405020304" pitchFamily="18" charset="0"/>
                <a:cs typeface="Times New Roman" panose="02020603050405020304" pitchFamily="18" charset="0"/>
              </a:rPr>
              <a:t>The term </a:t>
            </a:r>
            <a:r>
              <a:rPr lang="en-IN" sz="2400" b="1" dirty="0">
                <a:solidFill>
                  <a:schemeClr val="tx1"/>
                </a:solidFill>
                <a:latin typeface="Times New Roman" panose="02020603050405020304" pitchFamily="18" charset="0"/>
                <a:cs typeface="Times New Roman" panose="02020603050405020304" pitchFamily="18" charset="0"/>
              </a:rPr>
              <a:t>facilitated diffusion was coined to </a:t>
            </a:r>
            <a:r>
              <a:rPr lang="en-IN" sz="2400" dirty="0">
                <a:solidFill>
                  <a:schemeClr val="tx1"/>
                </a:solidFill>
                <a:latin typeface="Times New Roman" panose="02020603050405020304" pitchFamily="18" charset="0"/>
                <a:cs typeface="Times New Roman" panose="02020603050405020304" pitchFamily="18" charset="0"/>
              </a:rPr>
              <a:t>describe this rapid, assisted diffusion of solutes across the membrane </a:t>
            </a:r>
          </a:p>
        </p:txBody>
      </p:sp>
    </p:spTree>
    <p:extLst>
      <p:ext uri="{BB962C8B-B14F-4D97-AF65-F5344CB8AC3E}">
        <p14:creationId xmlns:p14="http://schemas.microsoft.com/office/powerpoint/2010/main" val="116389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FA95CC-794A-4892-BDF3-11378A623C01}"/>
              </a:ext>
            </a:extLst>
          </p:cNvPr>
          <p:cNvSpPr txBox="1"/>
          <p:nvPr/>
        </p:nvSpPr>
        <p:spPr>
          <a:xfrm>
            <a:off x="3263503" y="1691605"/>
            <a:ext cx="8496944" cy="4524315"/>
          </a:xfrm>
          <a:prstGeom prst="rect">
            <a:avLst/>
          </a:prstGeom>
          <a:noFill/>
        </p:spPr>
        <p:txBody>
          <a:bodyPr wrap="square">
            <a:spAutoFit/>
          </a:bodyPr>
          <a:lstStyle/>
          <a:p>
            <a:pPr algn="just"/>
            <a:r>
              <a:rPr lang="en-IN" sz="2400" b="1" dirty="0">
                <a:solidFill>
                  <a:schemeClr val="tx1"/>
                </a:solidFill>
                <a:latin typeface="Times New Roman" panose="02020603050405020304" pitchFamily="18" charset="0"/>
                <a:cs typeface="Times New Roman" panose="02020603050405020304" pitchFamily="18" charset="0"/>
              </a:rPr>
              <a:t>Active transport:</a:t>
            </a:r>
          </a:p>
          <a:p>
            <a:pPr marL="342900" indent="-342900" algn="just">
              <a:buFont typeface="Arial" panose="020B0604020202020204" pitchFamily="34" charset="0"/>
              <a:buChar char="•"/>
            </a:pPr>
            <a:r>
              <a:rPr lang="en-IN" sz="2400" dirty="0">
                <a:solidFill>
                  <a:schemeClr val="tx1"/>
                </a:solidFill>
                <a:latin typeface="Times New Roman" panose="02020603050405020304" pitchFamily="18" charset="0"/>
                <a:cs typeface="Times New Roman" panose="02020603050405020304" pitchFamily="18" charset="0"/>
              </a:rPr>
              <a:t>The movement of substances against the electrochemical gradient</a:t>
            </a:r>
          </a:p>
          <a:p>
            <a:pPr marL="342900" indent="-342900" algn="just">
              <a:buFont typeface="Arial" panose="020B0604020202020204" pitchFamily="34" charset="0"/>
              <a:buChar char="•"/>
            </a:pPr>
            <a:endParaRPr lang="en-IN" sz="2400" b="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400" dirty="0">
                <a:solidFill>
                  <a:schemeClr val="tx1"/>
                </a:solidFill>
                <a:latin typeface="Times New Roman" panose="02020603050405020304" pitchFamily="18" charset="0"/>
                <a:cs typeface="Times New Roman" panose="02020603050405020304" pitchFamily="18" charset="0"/>
              </a:rPr>
              <a:t>Large or more charged molecules have great difficulty in moving across plasma membrane requiring active transport mechanism.</a:t>
            </a:r>
          </a:p>
          <a:p>
            <a:pPr algn="just"/>
            <a:r>
              <a:rPr lang="en-IN" sz="2400" dirty="0">
                <a:solidFill>
                  <a:schemeClr val="tx1"/>
                </a:solidFill>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IN" sz="2400" dirty="0">
                <a:solidFill>
                  <a:schemeClr val="tx1"/>
                </a:solidFill>
                <a:latin typeface="Times New Roman" panose="02020603050405020304" pitchFamily="18" charset="0"/>
                <a:cs typeface="Times New Roman" panose="02020603050405020304" pitchFamily="18" charset="0"/>
              </a:rPr>
              <a:t>Active transport across a selectively permeable membrane occurs through </a:t>
            </a:r>
            <a:r>
              <a:rPr lang="en-IN" sz="2400" b="1" dirty="0">
                <a:solidFill>
                  <a:schemeClr val="tx1"/>
                </a:solidFill>
                <a:latin typeface="Times New Roman" panose="02020603050405020304" pitchFamily="18" charset="0"/>
                <a:cs typeface="Times New Roman" panose="02020603050405020304" pitchFamily="18" charset="0"/>
              </a:rPr>
              <a:t>ATP powered pumps </a:t>
            </a:r>
            <a:r>
              <a:rPr lang="en-IN" sz="2400" dirty="0">
                <a:solidFill>
                  <a:schemeClr val="tx1"/>
                </a:solidFill>
                <a:latin typeface="Times New Roman" panose="02020603050405020304" pitchFamily="18" charset="0"/>
                <a:cs typeface="Times New Roman" panose="02020603050405020304" pitchFamily="18" charset="0"/>
              </a:rPr>
              <a:t>that transport ions against their concentration gradient. </a:t>
            </a:r>
          </a:p>
          <a:p>
            <a:pPr algn="just"/>
            <a:endParaRPr lang="en-IN"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IN" sz="2400" dirty="0">
                <a:solidFill>
                  <a:schemeClr val="tx1"/>
                </a:solidFill>
                <a:latin typeface="Times New Roman" panose="02020603050405020304" pitchFamily="18" charset="0"/>
                <a:cs typeface="Times New Roman" panose="02020603050405020304" pitchFamily="18" charset="0"/>
              </a:rPr>
              <a:t>This mechanism </a:t>
            </a:r>
            <a:r>
              <a:rPr lang="en-IN" sz="2400" b="1" dirty="0">
                <a:solidFill>
                  <a:schemeClr val="tx1"/>
                </a:solidFill>
                <a:latin typeface="Times New Roman" panose="02020603050405020304" pitchFamily="18" charset="0"/>
                <a:cs typeface="Times New Roman" panose="02020603050405020304" pitchFamily="18" charset="0"/>
              </a:rPr>
              <a:t>utilises energy released by hydrolysis of ATP</a:t>
            </a: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4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1A8427-091E-6675-3EA9-E2AB82F84127}"/>
              </a:ext>
            </a:extLst>
          </p:cNvPr>
          <p:cNvPicPr>
            <a:picLocks noChangeAspect="1"/>
          </p:cNvPicPr>
          <p:nvPr/>
        </p:nvPicPr>
        <p:blipFill>
          <a:blip r:embed="rId2"/>
          <a:stretch>
            <a:fillRect/>
          </a:stretch>
        </p:blipFill>
        <p:spPr>
          <a:xfrm>
            <a:off x="3407519" y="866013"/>
            <a:ext cx="8333836" cy="5827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172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6AE2F2-40BA-D0C2-BCB2-1DB747F218B4}"/>
              </a:ext>
            </a:extLst>
          </p:cNvPr>
          <p:cNvSpPr txBox="1"/>
          <p:nvPr/>
        </p:nvSpPr>
        <p:spPr>
          <a:xfrm>
            <a:off x="3263503" y="2123653"/>
            <a:ext cx="8616051" cy="3046988"/>
          </a:xfrm>
          <a:prstGeom prst="rect">
            <a:avLst/>
          </a:prstGeom>
          <a:noFill/>
        </p:spPr>
        <p:txBody>
          <a:bodyPr wrap="square">
            <a:spAutoFit/>
          </a:bodyPr>
          <a:lstStyle/>
          <a:p>
            <a:pPr algn="just"/>
            <a:r>
              <a:rPr lang="en-IN" sz="2400" b="1" dirty="0">
                <a:solidFill>
                  <a:schemeClr val="tx1"/>
                </a:solidFill>
                <a:latin typeface="Times New Roman" panose="02020603050405020304" pitchFamily="18" charset="0"/>
                <a:cs typeface="Times New Roman" panose="02020603050405020304" pitchFamily="18" charset="0"/>
              </a:rPr>
              <a:t>Carrier proteins/ Transporters : </a:t>
            </a:r>
            <a:r>
              <a:rPr lang="en-IN" sz="2400" dirty="0">
                <a:solidFill>
                  <a:schemeClr val="tx1"/>
                </a:solidFill>
                <a:latin typeface="Times New Roman" panose="02020603050405020304" pitchFamily="18" charset="0"/>
                <a:cs typeface="Times New Roman" panose="02020603050405020304" pitchFamily="18" charset="0"/>
              </a:rPr>
              <a:t>Bind only one or a few substrate molecule at time. After binding a molecule or ion, the carrier protein undergoes a structural change specific to specific ion or molecule  which delivers the solute to the other side of the membrane. </a:t>
            </a:r>
          </a:p>
          <a:p>
            <a:pPr algn="just"/>
            <a:endParaRPr lang="en-IN" sz="2400" dirty="0">
              <a:solidFill>
                <a:schemeClr val="tx1"/>
              </a:solidFill>
              <a:latin typeface="Times New Roman" panose="02020603050405020304" pitchFamily="18" charset="0"/>
              <a:cs typeface="Times New Roman" panose="02020603050405020304" pitchFamily="18" charset="0"/>
            </a:endParaRPr>
          </a:p>
          <a:p>
            <a:pPr algn="just"/>
            <a:r>
              <a:rPr lang="en-IN" sz="2400" dirty="0">
                <a:solidFill>
                  <a:schemeClr val="tx1"/>
                </a:solidFill>
                <a:latin typeface="Times New Roman" panose="02020603050405020304" pitchFamily="18" charset="0"/>
                <a:cs typeface="Times New Roman" panose="02020603050405020304" pitchFamily="18" charset="0"/>
              </a:rPr>
              <a:t>Release of the solute at the other surface of the membrane completes the transport and the protein then reverts to its original conformation, ready to pick up another solute</a:t>
            </a:r>
          </a:p>
        </p:txBody>
      </p:sp>
    </p:spTree>
    <p:extLst>
      <p:ext uri="{BB962C8B-B14F-4D97-AF65-F5344CB8AC3E}">
        <p14:creationId xmlns:p14="http://schemas.microsoft.com/office/powerpoint/2010/main" val="223568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FE9B87-877D-D22B-E84F-05872A44BFB9}"/>
              </a:ext>
            </a:extLst>
          </p:cNvPr>
          <p:cNvSpPr txBox="1"/>
          <p:nvPr/>
        </p:nvSpPr>
        <p:spPr>
          <a:xfrm>
            <a:off x="3263503" y="1517679"/>
            <a:ext cx="8832075" cy="5632311"/>
          </a:xfrm>
          <a:prstGeom prst="rect">
            <a:avLst/>
          </a:prstGeom>
          <a:noFill/>
        </p:spPr>
        <p:txBody>
          <a:bodyPr wrap="square">
            <a:spAutoFit/>
          </a:bodyPr>
          <a:lstStyle/>
          <a:p>
            <a:r>
              <a:rPr lang="en-IN" sz="2400" b="1" dirty="0">
                <a:solidFill>
                  <a:srgbClr val="FF0000"/>
                </a:solidFill>
                <a:latin typeface="Times New Roman" panose="02020603050405020304" pitchFamily="18" charset="0"/>
                <a:cs typeface="Times New Roman" panose="02020603050405020304" pitchFamily="18" charset="0"/>
              </a:rPr>
              <a:t>Types:</a:t>
            </a:r>
          </a:p>
          <a:p>
            <a:pPr algn="ctr"/>
            <a:r>
              <a:rPr lang="en-IN" sz="2400" b="1" dirty="0">
                <a:solidFill>
                  <a:srgbClr val="FF0000"/>
                </a:solidFill>
                <a:latin typeface="Times New Roman" panose="02020603050405020304" pitchFamily="18" charset="0"/>
                <a:cs typeface="Times New Roman" panose="02020603050405020304" pitchFamily="18" charset="0"/>
              </a:rPr>
              <a:t> </a:t>
            </a:r>
          </a:p>
          <a:p>
            <a:pPr algn="just"/>
            <a:r>
              <a:rPr lang="en-IN" sz="2400" b="1" dirty="0">
                <a:solidFill>
                  <a:schemeClr val="tx1"/>
                </a:solidFill>
                <a:latin typeface="Times New Roman" panose="02020603050405020304" pitchFamily="18" charset="0"/>
                <a:cs typeface="Times New Roman" panose="02020603050405020304" pitchFamily="18" charset="0"/>
              </a:rPr>
              <a:t>Uniporter: </a:t>
            </a:r>
            <a:r>
              <a:rPr lang="en-IN" sz="2400" dirty="0">
                <a:solidFill>
                  <a:schemeClr val="tx1"/>
                </a:solidFill>
                <a:latin typeface="Times New Roman" panose="02020603050405020304" pitchFamily="18" charset="0"/>
                <a:cs typeface="Times New Roman" panose="02020603050405020304" pitchFamily="18" charset="0"/>
              </a:rPr>
              <a:t>Transport only one molecule at a time down a concentration gradient.</a:t>
            </a:r>
          </a:p>
          <a:p>
            <a:pPr algn="just"/>
            <a:r>
              <a:rPr lang="en-IN" sz="2400" dirty="0">
                <a:solidFill>
                  <a:schemeClr val="tx1"/>
                </a:solidFill>
                <a:latin typeface="Times New Roman" panose="02020603050405020304" pitchFamily="18" charset="0"/>
                <a:cs typeface="Times New Roman" panose="02020603050405020304" pitchFamily="18" charset="0"/>
              </a:rPr>
              <a:t>  </a:t>
            </a:r>
          </a:p>
          <a:p>
            <a:pPr algn="just"/>
            <a:r>
              <a:rPr lang="en-IN" sz="2400" b="1" dirty="0">
                <a:solidFill>
                  <a:schemeClr val="tx1"/>
                </a:solidFill>
                <a:latin typeface="Times New Roman" panose="02020603050405020304" pitchFamily="18" charset="0"/>
                <a:cs typeface="Times New Roman" panose="02020603050405020304" pitchFamily="18" charset="0"/>
              </a:rPr>
              <a:t>Antiporter: </a:t>
            </a:r>
            <a:r>
              <a:rPr lang="en-IN" sz="2400" dirty="0">
                <a:solidFill>
                  <a:schemeClr val="tx1"/>
                </a:solidFill>
                <a:latin typeface="Times New Roman" panose="02020603050405020304" pitchFamily="18" charset="0"/>
                <a:cs typeface="Times New Roman" panose="02020603050405020304" pitchFamily="18" charset="0"/>
              </a:rPr>
              <a:t>An antiporter is a integral membrane protein involved in secondary active transport of two or more different molecules or ions across the plasma membrane in opposite directions.</a:t>
            </a:r>
          </a:p>
          <a:p>
            <a:pPr algn="just"/>
            <a:endParaRPr lang="en-IN" sz="2400" dirty="0">
              <a:solidFill>
                <a:schemeClr val="tx1"/>
              </a:solidFill>
              <a:latin typeface="Times New Roman" panose="02020603050405020304" pitchFamily="18" charset="0"/>
              <a:cs typeface="Times New Roman" panose="02020603050405020304" pitchFamily="18" charset="0"/>
            </a:endParaRPr>
          </a:p>
          <a:p>
            <a:pPr algn="just"/>
            <a:r>
              <a:rPr lang="en-IN" sz="2400" b="1" dirty="0">
                <a:solidFill>
                  <a:schemeClr val="tx1"/>
                </a:solidFill>
                <a:latin typeface="Times New Roman" panose="02020603050405020304" pitchFamily="18" charset="0"/>
                <a:cs typeface="Times New Roman" panose="02020603050405020304" pitchFamily="18" charset="0"/>
              </a:rPr>
              <a:t>Symporter : </a:t>
            </a:r>
            <a:r>
              <a:rPr lang="en-IN" sz="2400" dirty="0">
                <a:solidFill>
                  <a:schemeClr val="tx1"/>
                </a:solidFill>
                <a:latin typeface="Times New Roman" panose="02020603050405020304" pitchFamily="18" charset="0"/>
                <a:cs typeface="Times New Roman" panose="02020603050405020304" pitchFamily="18" charset="0"/>
              </a:rPr>
              <a:t>A symporter is an integral membrane protein that is involved in the transport of many differing types of molecules across the cell membrane. The symporter works in the plasma membrane and molecules are transported across the cell membrane at the same direction.</a:t>
            </a:r>
          </a:p>
          <a:p>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87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FDFDB8-8EC0-C1D0-13D6-95CE01BA0A4B}"/>
              </a:ext>
            </a:extLst>
          </p:cNvPr>
          <p:cNvPicPr>
            <a:picLocks noChangeAspect="1"/>
          </p:cNvPicPr>
          <p:nvPr/>
        </p:nvPicPr>
        <p:blipFill>
          <a:blip r:embed="rId2"/>
          <a:stretch>
            <a:fillRect/>
          </a:stretch>
        </p:blipFill>
        <p:spPr>
          <a:xfrm>
            <a:off x="3407519" y="683493"/>
            <a:ext cx="8096250" cy="529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13803047-A5CE-6C73-F200-59433551BC9C}"/>
              </a:ext>
            </a:extLst>
          </p:cNvPr>
          <p:cNvSpPr txBox="1"/>
          <p:nvPr/>
        </p:nvSpPr>
        <p:spPr>
          <a:xfrm>
            <a:off x="4631655" y="6386730"/>
            <a:ext cx="5472608" cy="461665"/>
          </a:xfrm>
          <a:prstGeom prst="rect">
            <a:avLst/>
          </a:prstGeom>
          <a:noFill/>
        </p:spPr>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Fig. </a:t>
            </a:r>
            <a:r>
              <a:rPr lang="en-I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Localization  </a:t>
            </a:r>
            <a:r>
              <a:rPr lang="en-IN" sz="2400" b="1" spc="3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  </a:t>
            </a:r>
            <a:r>
              <a:rPr lang="en-IN" sz="2400" b="1" spc="3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transporters</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34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3A1AE5-9ED3-7B6E-4CFA-AA2108C730AE}"/>
              </a:ext>
            </a:extLst>
          </p:cNvPr>
          <p:cNvSpPr txBox="1"/>
          <p:nvPr/>
        </p:nvSpPr>
        <p:spPr>
          <a:xfrm>
            <a:off x="3335511" y="2555701"/>
            <a:ext cx="7992888" cy="1323439"/>
          </a:xfrm>
          <a:prstGeom prst="rect">
            <a:avLst/>
          </a:prstGeom>
          <a:noFill/>
        </p:spPr>
        <p:txBody>
          <a:bodyPr wrap="square" rtlCol="0">
            <a:spAutoFit/>
          </a:bodyPr>
          <a:lstStyle/>
          <a:p>
            <a:pPr algn="ctr"/>
            <a:r>
              <a:rPr lang="en-US" sz="8000" dirty="0">
                <a:solidFill>
                  <a:schemeClr val="tx2"/>
                </a:solidFill>
                <a:latin typeface="Times New Roman" panose="02020603050405020304" pitchFamily="18" charset="0"/>
                <a:cs typeface="Times New Roman" panose="02020603050405020304" pitchFamily="18" charset="0"/>
              </a:rPr>
              <a:t>THANK YOU</a:t>
            </a:r>
            <a:endParaRPr lang="en-IN" sz="8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554068"/>
      </p:ext>
    </p:extLst>
  </p:cSld>
  <p:clrMapOvr>
    <a:masterClrMapping/>
  </p:clrMapOvr>
</p:sld>
</file>

<file path=ppt/theme/theme1.xml><?xml version="1.0" encoding="utf-8"?>
<a:theme xmlns:a="http://schemas.openxmlformats.org/drawingml/2006/main" name="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4304</TotalTime>
  <Words>419</Words>
  <Application>Microsoft Office PowerPoint</Application>
  <PresentationFormat>Custom</PresentationFormat>
  <Paragraphs>43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Chandrika Roy</dc:creator>
  <cp:lastModifiedBy>Dell</cp:lastModifiedBy>
  <cp:revision>518</cp:revision>
  <cp:lastPrinted>2113-01-01T00:00:00Z</cp:lastPrinted>
  <dcterms:created xsi:type="dcterms:W3CDTF">2018-01-17T07:28:00Z</dcterms:created>
  <dcterms:modified xsi:type="dcterms:W3CDTF">2023-07-06T06:41:55Z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5CB481E023B540ADB9DE8C42095B7FE9</vt:lpwstr>
  </property>
  <property fmtid="{D5CDD505-2E9C-101B-9397-08002B2CF9AE}" pid="3" name="KSOProductBuildVer">
    <vt:lpwstr>1033-11.2.0.11380</vt:lpwstr>
  </property>
</Properties>
</file>