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3" r:id="rId3"/>
    <p:sldId id="272" r:id="rId4"/>
    <p:sldId id="274" r:id="rId5"/>
    <p:sldId id="276" r:id="rId6"/>
    <p:sldId id="275" r:id="rId7"/>
    <p:sldId id="277" r:id="rId8"/>
    <p:sldId id="278"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21168"/>
            <a:ext cx="7627374" cy="1077218"/>
          </a:xfrm>
          <a:prstGeom prst="rect">
            <a:avLst/>
          </a:prstGeom>
          <a:noFill/>
        </p:spPr>
        <p:txBody>
          <a:bodyPr wrap="square">
            <a:spAutoFit/>
          </a:bodyPr>
          <a:lstStyle/>
          <a:p>
            <a:pPr algn="ctr"/>
            <a:r>
              <a:rPr lang="en-US" altLang="en-US" sz="3200" b="1" dirty="0">
                <a:latin typeface="Times New Roman" panose="02020603050405020304" pitchFamily="18" charset="0"/>
                <a:cs typeface="Times New Roman" pitchFamily="18" charset="0"/>
              </a:rPr>
              <a:t>Lecture- 27</a:t>
            </a:r>
          </a:p>
          <a:p>
            <a:pPr algn="ctr"/>
            <a:r>
              <a:rPr lang="en-US" sz="3200" b="1" dirty="0">
                <a:solidFill>
                  <a:srgbClr val="000000"/>
                </a:solidFill>
                <a:effectLst/>
                <a:latin typeface="Times New Roman" panose="02020603050405020304" pitchFamily="18" charset="0"/>
                <a:ea typeface="SimSun" panose="02010600030101010101" pitchFamily="2" charset="-122"/>
              </a:rPr>
              <a:t>Diffusion and Adoption of Innovations</a:t>
            </a:r>
            <a:endParaRPr lang="en-US" altLang="en-US" sz="3200" b="1"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14C594-B75E-F303-7A59-8CD623276273}"/>
              </a:ext>
            </a:extLst>
          </p:cNvPr>
          <p:cNvSpPr txBox="1"/>
          <p:nvPr/>
        </p:nvSpPr>
        <p:spPr>
          <a:xfrm>
            <a:off x="700548" y="1621373"/>
            <a:ext cx="10537723" cy="4613058"/>
          </a:xfrm>
          <a:prstGeom prst="rect">
            <a:avLst/>
          </a:prstGeom>
          <a:noFill/>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What is diffusion? </a:t>
            </a:r>
          </a:p>
          <a:p>
            <a:pPr algn="just">
              <a:lnSpc>
                <a:spcPct val="150000"/>
              </a:lnSpc>
            </a:pPr>
            <a:r>
              <a:rPr lang="en-US" dirty="0">
                <a:latin typeface="Times New Roman" panose="02020603050405020304" pitchFamily="18" charset="0"/>
                <a:cs typeface="Times New Roman" panose="02020603050405020304" pitchFamily="18" charset="0"/>
              </a:rPr>
              <a:t>•The process by which an innovation is communicated through certain channels over time among the members of a social system.</a:t>
            </a:r>
          </a:p>
          <a:p>
            <a:pPr algn="just">
              <a:lnSpc>
                <a:spcPct val="150000"/>
              </a:lnSpc>
            </a:pPr>
            <a:r>
              <a:rPr lang="en-US" dirty="0">
                <a:latin typeface="Times New Roman" panose="02020603050405020304" pitchFamily="18" charset="0"/>
                <a:cs typeface="Times New Roman" panose="02020603050405020304" pitchFamily="18" charset="0"/>
              </a:rPr>
              <a:t>•Diffusion is a special type of communication in which the messages are about a new idea. </a:t>
            </a:r>
          </a:p>
          <a:p>
            <a:pPr algn="just">
              <a:lnSpc>
                <a:spcPct val="150000"/>
              </a:lnSpc>
            </a:pPr>
            <a:r>
              <a:rPr lang="en-US" dirty="0">
                <a:latin typeface="Times New Roman" panose="02020603050405020304" pitchFamily="18" charset="0"/>
                <a:cs typeface="Times New Roman" panose="02020603050405020304" pitchFamily="18" charset="0"/>
              </a:rPr>
              <a:t>•The newness of the idea gives diffusion its special character –it ensures that a degree of uncertainty is involved in diffusion.</a:t>
            </a:r>
          </a:p>
          <a:p>
            <a:pPr algn="just">
              <a:lnSpc>
                <a:spcPct val="150000"/>
              </a:lnSpc>
            </a:pPr>
            <a:r>
              <a:rPr lang="en-US" dirty="0">
                <a:latin typeface="Times New Roman" panose="02020603050405020304" pitchFamily="18" charset="0"/>
                <a:cs typeface="Times New Roman" panose="02020603050405020304" pitchFamily="18" charset="0"/>
              </a:rPr>
              <a:t>•Uncertainty –the degree to which a range of alternatives are perceived with regard to the occurrence of an event. Uncertainty implies lack of predictability and therefore of information.</a:t>
            </a:r>
          </a:p>
          <a:p>
            <a:pPr algn="just">
              <a:lnSpc>
                <a:spcPct val="150000"/>
              </a:lnSpc>
            </a:pPr>
            <a:r>
              <a:rPr lang="en-US" dirty="0">
                <a:latin typeface="Times New Roman" panose="02020603050405020304" pitchFamily="18" charset="0"/>
                <a:cs typeface="Times New Roman" panose="02020603050405020304" pitchFamily="18" charset="0"/>
              </a:rPr>
              <a:t>•Thus information becomes a means of reducing uncertainty. </a:t>
            </a:r>
          </a:p>
          <a:p>
            <a:pPr algn="just">
              <a:lnSpc>
                <a:spcPct val="150000"/>
              </a:lnSpc>
            </a:pPr>
            <a:r>
              <a:rPr lang="en-US" dirty="0">
                <a:latin typeface="Times New Roman" panose="02020603050405020304" pitchFamily="18" charset="0"/>
                <a:cs typeface="Times New Roman" panose="02020603050405020304" pitchFamily="18" charset="0"/>
              </a:rPr>
              <a:t>•Any technological innovation embodies information and thus reduces uncertainty about cause-effect relationships in problem solving.</a:t>
            </a:r>
          </a:p>
        </p:txBody>
      </p:sp>
    </p:spTree>
    <p:extLst>
      <p:ext uri="{BB962C8B-B14F-4D97-AF65-F5344CB8AC3E}">
        <p14:creationId xmlns:p14="http://schemas.microsoft.com/office/powerpoint/2010/main" val="4237753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D9F058-86F1-5F80-4CA4-7E6477BCA62A}"/>
              </a:ext>
            </a:extLst>
          </p:cNvPr>
          <p:cNvSpPr txBox="1"/>
          <p:nvPr/>
        </p:nvSpPr>
        <p:spPr>
          <a:xfrm>
            <a:off x="1258528" y="2241755"/>
            <a:ext cx="9232491" cy="3032266"/>
          </a:xfrm>
          <a:prstGeom prst="rect">
            <a:avLst/>
          </a:prstGeom>
          <a:noFill/>
        </p:spPr>
        <p:txBody>
          <a:bodyPr wrap="square">
            <a:spAutoFit/>
          </a:bodyPr>
          <a:lstStyle/>
          <a:p>
            <a:pPr>
              <a:lnSpc>
                <a:spcPct val="150000"/>
              </a:lnSpc>
            </a:pPr>
            <a:r>
              <a:rPr lang="en-US" b="1" dirty="0">
                <a:latin typeface="Times New Roman" panose="02020603050405020304" pitchFamily="18" charset="0"/>
                <a:cs typeface="Times New Roman" panose="02020603050405020304" pitchFamily="18" charset="0"/>
              </a:rPr>
              <a:t>Four Elements in Diffusion of Innovations</a:t>
            </a:r>
            <a:r>
              <a:rPr lang="en-US" dirty="0">
                <a:latin typeface="Times New Roman" panose="02020603050405020304" pitchFamily="18" charset="0"/>
                <a:cs typeface="Times New Roman" panose="02020603050405020304" pitchFamily="18" charset="0"/>
              </a:rPr>
              <a:t>:</a:t>
            </a:r>
          </a:p>
          <a:p>
            <a:pPr>
              <a:lnSpc>
                <a:spcPct val="150000"/>
              </a:lnSpc>
            </a:pPr>
            <a:r>
              <a:rPr lang="en-US" dirty="0">
                <a:latin typeface="Times New Roman" panose="02020603050405020304" pitchFamily="18" charset="0"/>
                <a:cs typeface="Times New Roman" panose="02020603050405020304" pitchFamily="18" charset="0"/>
              </a:rPr>
              <a:t>•An innovation </a:t>
            </a:r>
          </a:p>
          <a:p>
            <a:pPr>
              <a:lnSpc>
                <a:spcPct val="150000"/>
              </a:lnSpc>
            </a:pPr>
            <a:r>
              <a:rPr lang="en-US" dirty="0">
                <a:latin typeface="Times New Roman" panose="02020603050405020304" pitchFamily="18" charset="0"/>
                <a:cs typeface="Times New Roman" panose="02020603050405020304" pitchFamily="18" charset="0"/>
              </a:rPr>
              <a:t>•Is communicated through certain channels </a:t>
            </a:r>
          </a:p>
          <a:p>
            <a:pPr>
              <a:lnSpc>
                <a:spcPct val="150000"/>
              </a:lnSpc>
            </a:pPr>
            <a:r>
              <a:rPr lang="en-US" dirty="0">
                <a:latin typeface="Times New Roman" panose="02020603050405020304" pitchFamily="18" charset="0"/>
                <a:cs typeface="Times New Roman" panose="02020603050405020304" pitchFamily="18" charset="0"/>
              </a:rPr>
              <a:t>•Over time </a:t>
            </a:r>
          </a:p>
          <a:p>
            <a:pPr>
              <a:lnSpc>
                <a:spcPct val="150000"/>
              </a:lnSpc>
            </a:pPr>
            <a:r>
              <a:rPr lang="en-US" dirty="0">
                <a:latin typeface="Times New Roman" panose="02020603050405020304" pitchFamily="18" charset="0"/>
                <a:cs typeface="Times New Roman" panose="02020603050405020304" pitchFamily="18" charset="0"/>
              </a:rPr>
              <a:t>•Among members of a social system.</a:t>
            </a:r>
          </a:p>
          <a:p>
            <a:pPr>
              <a:lnSpc>
                <a:spcPct val="150000"/>
              </a:lnSpc>
            </a:pPr>
            <a:r>
              <a:rPr lang="en-US" b="1" dirty="0">
                <a:latin typeface="Times New Roman" panose="02020603050405020304" pitchFamily="18" charset="0"/>
                <a:cs typeface="Times New Roman" panose="02020603050405020304" pitchFamily="18" charset="0"/>
              </a:rPr>
              <a:t>The Innovation</a:t>
            </a:r>
            <a:r>
              <a:rPr lang="en-US" dirty="0">
                <a:latin typeface="Times New Roman" panose="02020603050405020304" pitchFamily="18" charset="0"/>
                <a:cs typeface="Times New Roman" panose="02020603050405020304" pitchFamily="18" charset="0"/>
              </a:rPr>
              <a:t>-</a:t>
            </a:r>
          </a:p>
          <a:p>
            <a:pPr>
              <a:lnSpc>
                <a:spcPct val="150000"/>
              </a:lnSpc>
            </a:pPr>
            <a:r>
              <a:rPr lang="en-US" dirty="0">
                <a:latin typeface="Times New Roman" panose="02020603050405020304" pitchFamily="18" charset="0"/>
                <a:cs typeface="Times New Roman" panose="02020603050405020304" pitchFamily="18" charset="0"/>
              </a:rPr>
              <a:t>•An idea, practice or object that is perceived as new by an individual or other unit of adoption.</a:t>
            </a:r>
          </a:p>
        </p:txBody>
      </p:sp>
    </p:spTree>
    <p:extLst>
      <p:ext uri="{BB962C8B-B14F-4D97-AF65-F5344CB8AC3E}">
        <p14:creationId xmlns:p14="http://schemas.microsoft.com/office/powerpoint/2010/main" val="693552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05DEB2-A6F2-6BE9-B86E-45DBED6EBB2F}"/>
              </a:ext>
            </a:extLst>
          </p:cNvPr>
          <p:cNvSpPr txBox="1"/>
          <p:nvPr/>
        </p:nvSpPr>
        <p:spPr>
          <a:xfrm>
            <a:off x="432620" y="1730477"/>
            <a:ext cx="11130116" cy="4197559"/>
          </a:xfrm>
          <a:prstGeom prst="rect">
            <a:avLst/>
          </a:prstGeom>
          <a:noFill/>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Characteristics of Innovation</a:t>
            </a:r>
            <a:r>
              <a:rPr lang="en-US" dirty="0">
                <a:latin typeface="Times New Roman" panose="02020603050405020304" pitchFamily="18" charset="0"/>
                <a:cs typeface="Times New Roman" panose="02020603050405020304" pitchFamily="18" charset="0"/>
              </a:rPr>
              <a:t>-</a:t>
            </a:r>
          </a:p>
          <a:p>
            <a:pPr algn="just">
              <a:lnSpc>
                <a:spcPct val="150000"/>
              </a:lnSpc>
            </a:pPr>
            <a:r>
              <a:rPr lang="en-US" dirty="0">
                <a:latin typeface="Times New Roman" panose="02020603050405020304" pitchFamily="18" charset="0"/>
                <a:cs typeface="Times New Roman" panose="02020603050405020304" pitchFamily="18" charset="0"/>
              </a:rPr>
              <a:t>•Relative Advantage </a:t>
            </a:r>
          </a:p>
          <a:p>
            <a:pPr algn="just">
              <a:lnSpc>
                <a:spcPct val="150000"/>
              </a:lnSpc>
            </a:pPr>
            <a:r>
              <a:rPr lang="en-US" dirty="0">
                <a:latin typeface="Times New Roman" panose="02020603050405020304" pitchFamily="18" charset="0"/>
                <a:cs typeface="Times New Roman" panose="02020603050405020304" pitchFamily="18" charset="0"/>
              </a:rPr>
              <a:t>•Compatibility </a:t>
            </a:r>
          </a:p>
          <a:p>
            <a:pPr algn="just">
              <a:lnSpc>
                <a:spcPct val="150000"/>
              </a:lnSpc>
            </a:pPr>
            <a:r>
              <a:rPr lang="en-US" dirty="0">
                <a:latin typeface="Times New Roman" panose="02020603050405020304" pitchFamily="18" charset="0"/>
                <a:cs typeface="Times New Roman" panose="02020603050405020304" pitchFamily="18" charset="0"/>
              </a:rPr>
              <a:t>•Complexity </a:t>
            </a:r>
          </a:p>
          <a:p>
            <a:pPr algn="just">
              <a:lnSpc>
                <a:spcPct val="150000"/>
              </a:lnSpc>
            </a:pPr>
            <a:r>
              <a:rPr lang="en-US" dirty="0">
                <a:latin typeface="Times New Roman" panose="02020603050405020304" pitchFamily="18" charset="0"/>
                <a:cs typeface="Times New Roman" panose="02020603050405020304" pitchFamily="18" charset="0"/>
              </a:rPr>
              <a:t>•Trialability </a:t>
            </a:r>
          </a:p>
          <a:p>
            <a:pPr algn="just">
              <a:lnSpc>
                <a:spcPct val="150000"/>
              </a:lnSpc>
            </a:pPr>
            <a:r>
              <a:rPr lang="en-US" dirty="0">
                <a:latin typeface="Times New Roman" panose="02020603050405020304" pitchFamily="18" charset="0"/>
                <a:cs typeface="Times New Roman" panose="02020603050405020304" pitchFamily="18" charset="0"/>
              </a:rPr>
              <a:t>•Observability</a:t>
            </a:r>
          </a:p>
          <a:p>
            <a:pPr algn="just">
              <a:lnSpc>
                <a:spcPct val="150000"/>
              </a:lnSpc>
            </a:pPr>
            <a:r>
              <a:rPr lang="en-US" b="1" dirty="0">
                <a:latin typeface="Times New Roman" panose="02020603050405020304" pitchFamily="18" charset="0"/>
                <a:cs typeface="Times New Roman" panose="02020603050405020304" pitchFamily="18" charset="0"/>
              </a:rPr>
              <a:t>Relative Advantage </a:t>
            </a:r>
            <a:r>
              <a:rPr lang="en-US" dirty="0">
                <a:latin typeface="Times New Roman" panose="02020603050405020304" pitchFamily="18" charset="0"/>
                <a:cs typeface="Times New Roman" panose="02020603050405020304" pitchFamily="18" charset="0"/>
              </a:rPr>
              <a:t>–over existing technologies -can be perceived, may be measured in economic terms, social prestige, convenience and satisfaction. </a:t>
            </a:r>
          </a:p>
          <a:p>
            <a:pPr algn="just">
              <a:lnSpc>
                <a:spcPct val="150000"/>
              </a:lnSpc>
            </a:pP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Compatibility</a:t>
            </a:r>
            <a:r>
              <a:rPr lang="en-US" dirty="0">
                <a:latin typeface="Times New Roman" panose="02020603050405020304" pitchFamily="18" charset="0"/>
                <a:cs typeface="Times New Roman" panose="02020603050405020304" pitchFamily="18" charset="0"/>
              </a:rPr>
              <a:t> –with existing values, past experiences, needs of potential adopters (and their social system) </a:t>
            </a:r>
          </a:p>
          <a:p>
            <a:pPr algn="just">
              <a:lnSpc>
                <a:spcPct val="150000"/>
              </a:lnSpc>
            </a:pP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Complexity</a:t>
            </a:r>
            <a:r>
              <a:rPr lang="en-US" dirty="0">
                <a:latin typeface="Times New Roman" panose="02020603050405020304" pitchFamily="18" charset="0"/>
                <a:cs typeface="Times New Roman" panose="02020603050405020304" pitchFamily="18" charset="0"/>
              </a:rPr>
              <a:t> -degree to which an innovation is perceived as difficult to understand and use.</a:t>
            </a:r>
          </a:p>
        </p:txBody>
      </p:sp>
    </p:spTree>
    <p:extLst>
      <p:ext uri="{BB962C8B-B14F-4D97-AF65-F5344CB8AC3E}">
        <p14:creationId xmlns:p14="http://schemas.microsoft.com/office/powerpoint/2010/main" val="2161611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C2FC1C-1DF1-32C8-CD7D-D2C5570204D7}"/>
              </a:ext>
            </a:extLst>
          </p:cNvPr>
          <p:cNvSpPr txBox="1"/>
          <p:nvPr/>
        </p:nvSpPr>
        <p:spPr>
          <a:xfrm>
            <a:off x="855406" y="2359743"/>
            <a:ext cx="11031794" cy="2951064"/>
          </a:xfrm>
          <a:prstGeom prst="rect">
            <a:avLst/>
          </a:prstGeom>
          <a:noFill/>
        </p:spPr>
        <p:txBody>
          <a:bodyPr wrap="square">
            <a:spAutoFit/>
          </a:bodyPr>
          <a:lstStyle/>
          <a:p>
            <a:pPr>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ADOPTER CATEGORIES</a:t>
            </a:r>
            <a:br>
              <a:rPr lang="en-US" dirty="0">
                <a:latin typeface="Times New Roman" panose="02020603050405020304" pitchFamily="18" charset="0"/>
                <a:cs typeface="Times New Roman" panose="02020603050405020304" pitchFamily="18" charset="0"/>
              </a:rPr>
            </a:br>
            <a:r>
              <a:rPr lang="en-US" b="1" i="0" dirty="0">
                <a:solidFill>
                  <a:srgbClr val="333333"/>
                </a:solidFill>
                <a:effectLst/>
                <a:latin typeface="Times New Roman" panose="02020603050405020304" pitchFamily="18" charset="0"/>
                <a:cs typeface="Times New Roman" panose="02020603050405020304" pitchFamily="18" charset="0"/>
              </a:rPr>
              <a:t>          </a:t>
            </a:r>
            <a:r>
              <a:rPr lang="en-US" b="0" i="0" dirty="0">
                <a:solidFill>
                  <a:srgbClr val="333333"/>
                </a:solidFill>
                <a:effectLst/>
                <a:latin typeface="Times New Roman" panose="02020603050405020304" pitchFamily="18" charset="0"/>
                <a:cs typeface="Times New Roman" panose="02020603050405020304" pitchFamily="18" charset="0"/>
              </a:rPr>
              <a:t>There are different categories of farmers. According to Rogers (1971), the farmers based on their innovativeness can be classified as</a:t>
            </a:r>
            <a:br>
              <a:rPr lang="en-US" dirty="0">
                <a:latin typeface="Times New Roman" panose="02020603050405020304" pitchFamily="18" charset="0"/>
                <a:cs typeface="Times New Roman" panose="02020603050405020304" pitchFamily="18" charset="0"/>
              </a:rPr>
            </a:br>
            <a:r>
              <a:rPr lang="en-US" b="0" i="0" dirty="0">
                <a:solidFill>
                  <a:srgbClr val="333333"/>
                </a:solidFill>
                <a:effectLst/>
                <a:latin typeface="Times New Roman" panose="02020603050405020304" pitchFamily="18" charset="0"/>
                <a:cs typeface="Times New Roman" panose="02020603050405020304" pitchFamily="18" charset="0"/>
              </a:rPr>
              <a:t>1. Innovators (Venturesome)</a:t>
            </a:r>
            <a:br>
              <a:rPr lang="en-US" dirty="0">
                <a:latin typeface="Times New Roman" panose="02020603050405020304" pitchFamily="18" charset="0"/>
                <a:cs typeface="Times New Roman" panose="02020603050405020304" pitchFamily="18" charset="0"/>
              </a:rPr>
            </a:br>
            <a:r>
              <a:rPr lang="en-US" b="0" i="0" dirty="0">
                <a:solidFill>
                  <a:srgbClr val="333333"/>
                </a:solidFill>
                <a:effectLst/>
                <a:latin typeface="Times New Roman" panose="02020603050405020304" pitchFamily="18" charset="0"/>
                <a:cs typeface="Times New Roman" panose="02020603050405020304" pitchFamily="18" charset="0"/>
              </a:rPr>
              <a:t>2. Early adopters (Respectable)</a:t>
            </a:r>
            <a:br>
              <a:rPr lang="en-US" dirty="0">
                <a:latin typeface="Times New Roman" panose="02020603050405020304" pitchFamily="18" charset="0"/>
                <a:cs typeface="Times New Roman" panose="02020603050405020304" pitchFamily="18" charset="0"/>
              </a:rPr>
            </a:br>
            <a:r>
              <a:rPr lang="en-US" b="0" i="0" dirty="0">
                <a:solidFill>
                  <a:srgbClr val="333333"/>
                </a:solidFill>
                <a:effectLst/>
                <a:latin typeface="Times New Roman" panose="02020603050405020304" pitchFamily="18" charset="0"/>
                <a:cs typeface="Times New Roman" panose="02020603050405020304" pitchFamily="18" charset="0"/>
              </a:rPr>
              <a:t>3. Early majority (Deliberate)</a:t>
            </a:r>
            <a:br>
              <a:rPr lang="en-US" dirty="0">
                <a:latin typeface="Times New Roman" panose="02020603050405020304" pitchFamily="18" charset="0"/>
                <a:cs typeface="Times New Roman" panose="02020603050405020304" pitchFamily="18" charset="0"/>
              </a:rPr>
            </a:br>
            <a:r>
              <a:rPr lang="en-US" b="0" i="0" dirty="0">
                <a:solidFill>
                  <a:srgbClr val="333333"/>
                </a:solidFill>
                <a:effectLst/>
                <a:latin typeface="Times New Roman" panose="02020603050405020304" pitchFamily="18" charset="0"/>
                <a:cs typeface="Times New Roman" panose="02020603050405020304" pitchFamily="18" charset="0"/>
              </a:rPr>
              <a:t>4. Late majority (Skeptical)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984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0F6DCB-ACB0-D260-0DC6-6D2328B19FAA}"/>
              </a:ext>
            </a:extLst>
          </p:cNvPr>
          <p:cNvSpPr txBox="1"/>
          <p:nvPr/>
        </p:nvSpPr>
        <p:spPr>
          <a:xfrm>
            <a:off x="727587" y="1858297"/>
            <a:ext cx="10825316" cy="1704569"/>
          </a:xfrm>
          <a:prstGeom prst="rect">
            <a:avLst/>
          </a:prstGeom>
          <a:noFill/>
        </p:spPr>
        <p:txBody>
          <a:bodyPr wrap="square">
            <a:spAutoFit/>
          </a:bodyPr>
          <a:lstStyle/>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The adoption of innovation means an innovation has ceased to be “innovative.” It means that a method, technology, or approach to a problem has moved from the experimental edges of an organization to the core of its work: no longer a novelty, but something normal and institutionalized.</a:t>
            </a:r>
          </a:p>
          <a:p>
            <a:pPr algn="just">
              <a:lnSpc>
                <a:spcPct val="150000"/>
              </a:lnSpc>
            </a:pPr>
            <a:endParaRPr lang="en-US" dirty="0">
              <a:latin typeface="Times New Roman" panose="02020603050405020304" pitchFamily="18" charset="0"/>
              <a:cs typeface="Times New Roman" panose="02020603050405020304" pitchFamily="18" charset="0"/>
            </a:endParaRPr>
          </a:p>
        </p:txBody>
      </p:sp>
      <p:pic>
        <p:nvPicPr>
          <p:cNvPr id="1026" name="Picture 2">
            <a:extLst>
              <a:ext uri="{FF2B5EF4-FFF2-40B4-BE49-F238E27FC236}">
                <a16:creationId xmlns:a16="http://schemas.microsoft.com/office/drawing/2014/main" id="{4469FAF3-0ED9-6CD9-A88E-56319F4F70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0852" y="3202858"/>
            <a:ext cx="6601974" cy="3060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70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D2E598-EF0C-5D1F-B70F-D7187CA44987}"/>
              </a:ext>
            </a:extLst>
          </p:cNvPr>
          <p:cNvSpPr txBox="1"/>
          <p:nvPr/>
        </p:nvSpPr>
        <p:spPr>
          <a:xfrm>
            <a:off x="698089" y="1897626"/>
            <a:ext cx="10707329" cy="3782061"/>
          </a:xfrm>
          <a:prstGeom prst="rect">
            <a:avLst/>
          </a:prstGeom>
          <a:noFill/>
        </p:spPr>
        <p:txBody>
          <a:bodyPr wrap="square">
            <a:spAutoFit/>
          </a:bodyPr>
          <a:lstStyle/>
          <a:p>
            <a:pPr algn="just">
              <a:lnSpc>
                <a:spcPct val="150000"/>
              </a:lnSpc>
            </a:pPr>
            <a:r>
              <a:rPr lang="en-US" b="0" i="0" dirty="0">
                <a:solidFill>
                  <a:srgbClr val="333333"/>
                </a:solidFill>
                <a:effectLst/>
                <a:latin typeface="Times New Roman" panose="02020603050405020304" pitchFamily="18" charset="0"/>
                <a:cs typeface="Times New Roman" panose="02020603050405020304" pitchFamily="18" charset="0"/>
              </a:rPr>
              <a:t>1.The distribution of adopters over time closely approaches normality, and may be explained by the statistical concept of normal curve. The distribution of the adopters  may be partitioned into five adopter categories by using the mean (x) and standard deviation. The area lying to the left of the mean time of adoption minus two standard deviations includes 2.5 per cent of the individuals who are the first to adopt an innovation and are known as innovators.</a:t>
            </a:r>
          </a:p>
          <a:p>
            <a:pPr algn="just">
              <a:lnSpc>
                <a:spcPct val="150000"/>
              </a:lnSpc>
            </a:pPr>
            <a:r>
              <a:rPr lang="en-US" dirty="0">
                <a:solidFill>
                  <a:srgbClr val="333333"/>
                </a:solidFill>
                <a:latin typeface="Times New Roman" panose="02020603050405020304" pitchFamily="18" charset="0"/>
                <a:cs typeface="Times New Roman" panose="02020603050405020304" pitchFamily="18" charset="0"/>
              </a:rPr>
              <a:t>2. </a:t>
            </a:r>
            <a:r>
              <a:rPr lang="en-US" b="0" i="0" dirty="0">
                <a:solidFill>
                  <a:srgbClr val="333333"/>
                </a:solidFill>
                <a:effectLst/>
                <a:latin typeface="Times New Roman" panose="02020603050405020304" pitchFamily="18" charset="0"/>
                <a:cs typeface="Times New Roman" panose="02020603050405020304" pitchFamily="18" charset="0"/>
              </a:rPr>
              <a:t>This interest leads them out of a local circle of peers and  into  more  cosmopolite  social  relationships. Communication patterns and friendships among a clique of innovators are common, </a:t>
            </a:r>
            <a:r>
              <a:rPr lang="en-US" b="0" i="0" dirty="0" err="1">
                <a:solidFill>
                  <a:srgbClr val="333333"/>
                </a:solidFill>
                <a:effectLst/>
                <a:latin typeface="Times New Roman" panose="02020603050405020304" pitchFamily="18" charset="0"/>
                <a:cs typeface="Times New Roman" panose="02020603050405020304" pitchFamily="18" charset="0"/>
              </a:rPr>
              <a:t>eventhough</a:t>
            </a:r>
            <a:r>
              <a:rPr lang="en-US" b="0" i="0" dirty="0">
                <a:solidFill>
                  <a:srgbClr val="333333"/>
                </a:solidFill>
                <a:effectLst/>
                <a:latin typeface="Times New Roman" panose="02020603050405020304" pitchFamily="18" charset="0"/>
                <a:cs typeface="Times New Roman" panose="02020603050405020304" pitchFamily="18" charset="0"/>
              </a:rPr>
              <a:t> the geographical distance between the innovators may be great. Being an innovator has several prerequisites. These include control of substantial financial resources to absorb the understand and apply complex technical knowledge.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2723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024BBD-AB41-1B07-6B06-9DD6D4D33888}"/>
              </a:ext>
            </a:extLst>
          </p:cNvPr>
          <p:cNvSpPr txBox="1"/>
          <p:nvPr/>
        </p:nvSpPr>
        <p:spPr>
          <a:xfrm>
            <a:off x="521109" y="2109511"/>
            <a:ext cx="11149782" cy="3366563"/>
          </a:xfrm>
          <a:prstGeom prst="rect">
            <a:avLst/>
          </a:prstGeom>
          <a:noFill/>
        </p:spPr>
        <p:txBody>
          <a:bodyPr wrap="square">
            <a:spAutoFit/>
          </a:bodyPr>
          <a:lstStyle/>
          <a:p>
            <a:pPr algn="just">
              <a:lnSpc>
                <a:spcPct val="150000"/>
              </a:lnSpc>
            </a:pPr>
            <a:r>
              <a:rPr lang="en-US" b="1" i="0" dirty="0">
                <a:effectLst/>
                <a:latin typeface="Times New Roman" panose="02020603050405020304" pitchFamily="18" charset="0"/>
                <a:cs typeface="Times New Roman" panose="02020603050405020304" pitchFamily="18" charset="0"/>
              </a:rPr>
              <a:t>Early Adopter: Respectable- </a:t>
            </a:r>
            <a:r>
              <a:rPr lang="en-US" b="0" i="0" dirty="0">
                <a:effectLst/>
                <a:latin typeface="Times New Roman" panose="02020603050405020304" pitchFamily="18" charset="0"/>
                <a:cs typeface="Times New Roman" panose="02020603050405020304" pitchFamily="18" charset="0"/>
              </a:rPr>
              <a:t>Early adopters are a more integrated part of the local social system than are innovators. Whereas innovators are cosmopolites, early adopters are localities. This adopter’s category, more than any other, has the greatest degree of opinion leadership in most social systems. Potential adopters look to early adopters for advice and information about the innovation. </a:t>
            </a:r>
          </a:p>
          <a:p>
            <a:pPr algn="just">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Early Majority: Deliberate (Local Adoption Leaders)- </a:t>
            </a:r>
            <a:r>
              <a:rPr lang="en-US" b="0" i="0" dirty="0">
                <a:solidFill>
                  <a:srgbClr val="333333"/>
                </a:solidFill>
                <a:effectLst/>
                <a:latin typeface="Times New Roman" panose="02020603050405020304" pitchFamily="18" charset="0"/>
                <a:cs typeface="Times New Roman" panose="02020603050405020304" pitchFamily="18" charset="0"/>
              </a:rPr>
              <a:t>The early majority adopt new ideas just before the average member of a social system. The early majority interact frequently with their peers, but leadership position; are rarely held by them. The early majority's unique position; between the very early and relatively late to adopt make; them an important link in the diffusion process.</a:t>
            </a:r>
            <a:endParaRPr lang="en-US"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1645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97DD89-761B-7236-0065-CACC77CAB1F1}"/>
              </a:ext>
            </a:extLst>
          </p:cNvPr>
          <p:cNvSpPr txBox="1"/>
          <p:nvPr/>
        </p:nvSpPr>
        <p:spPr>
          <a:xfrm>
            <a:off x="319548" y="2123768"/>
            <a:ext cx="11552904" cy="3366563"/>
          </a:xfrm>
          <a:prstGeom prst="rect">
            <a:avLst/>
          </a:prstGeom>
          <a:noFill/>
        </p:spPr>
        <p:txBody>
          <a:bodyPr wrap="square">
            <a:spAutoFit/>
          </a:bodyPr>
          <a:lstStyle/>
          <a:p>
            <a:pPr algn="just">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Late Majority: Skeptical- </a:t>
            </a:r>
            <a:r>
              <a:rPr lang="en-US" b="0" i="0" dirty="0">
                <a:solidFill>
                  <a:srgbClr val="333333"/>
                </a:solidFill>
                <a:effectLst/>
                <a:latin typeface="Times New Roman" panose="02020603050405020304" pitchFamily="18" charset="0"/>
                <a:cs typeface="Times New Roman" panose="02020603050405020304" pitchFamily="18" charset="0"/>
              </a:rPr>
              <a:t>The late majority adopt new ideas just after the average member of a social system. Adoption may be both an economic necessity and the answer to increasing social pressures. Innovations are approached with a skeptical and cautions air, and the late majority do not adopt until most other in their social system have done so. The weight of system norms must definitely </a:t>
            </a:r>
            <a:r>
              <a:rPr lang="en-US" b="0" i="0" dirty="0" err="1">
                <a:solidFill>
                  <a:srgbClr val="333333"/>
                </a:solidFill>
                <a:effectLst/>
                <a:latin typeface="Times New Roman" panose="02020603050405020304" pitchFamily="18" charset="0"/>
                <a:cs typeface="Times New Roman" panose="02020603050405020304" pitchFamily="18" charset="0"/>
              </a:rPr>
              <a:t>favour</a:t>
            </a:r>
            <a:r>
              <a:rPr lang="en-US" b="0" i="0" dirty="0">
                <a:solidFill>
                  <a:srgbClr val="333333"/>
                </a:solidFill>
                <a:effectLst/>
                <a:latin typeface="Times New Roman" panose="02020603050405020304" pitchFamily="18" charset="0"/>
                <a:cs typeface="Times New Roman" panose="02020603050405020304" pitchFamily="18" charset="0"/>
              </a:rPr>
              <a:t> the innovation before the late majority are convinced. They can be persuaded of the utility of new ideas, but the pressure of peers is necessary to motivate adoption.</a:t>
            </a:r>
            <a:r>
              <a:rPr lang="en-US" b="1" i="0" dirty="0">
                <a:solidFill>
                  <a:srgbClr val="333333"/>
                </a:solidFill>
                <a:effectLst/>
                <a:latin typeface="Times New Roman" panose="02020603050405020304" pitchFamily="18" charset="0"/>
                <a:cs typeface="Times New Roman" panose="02020603050405020304" pitchFamily="18" charset="0"/>
              </a:rPr>
              <a:t> </a:t>
            </a:r>
          </a:p>
          <a:p>
            <a:pPr algn="just">
              <a:lnSpc>
                <a:spcPct val="150000"/>
              </a:lnSpc>
            </a:pPr>
            <a:r>
              <a:rPr lang="en-US" b="1" i="0" dirty="0">
                <a:solidFill>
                  <a:srgbClr val="333333"/>
                </a:solidFill>
                <a:effectLst/>
                <a:latin typeface="Times New Roman" panose="02020603050405020304" pitchFamily="18" charset="0"/>
                <a:cs typeface="Times New Roman" panose="02020603050405020304" pitchFamily="18" charset="0"/>
              </a:rPr>
              <a:t>Laggards: </a:t>
            </a:r>
            <a:r>
              <a:rPr lang="en-US" dirty="0"/>
              <a:t>Traditional-</a:t>
            </a:r>
            <a:r>
              <a:rPr lang="en-US" dirty="0">
                <a:latin typeface="Times New Roman" panose="02020603050405020304" pitchFamily="18" charset="0"/>
                <a:cs typeface="Times New Roman" panose="02020603050405020304" pitchFamily="18" charset="0"/>
              </a:rPr>
              <a:t> Laggards</a:t>
            </a:r>
            <a:r>
              <a:rPr lang="en-US" b="0" i="0" dirty="0">
                <a:solidFill>
                  <a:srgbClr val="333333"/>
                </a:solidFill>
                <a:effectLst/>
                <a:latin typeface="Times New Roman" panose="02020603050405020304" pitchFamily="18" charset="0"/>
                <a:cs typeface="Times New Roman" panose="02020603050405020304" pitchFamily="18" charset="0"/>
              </a:rPr>
              <a:t> are the last to adopt an innovation. They possess almost no opinion leadership.  They are the most </a:t>
            </a:r>
            <a:r>
              <a:rPr lang="en-US" b="0" i="0" dirty="0" err="1">
                <a:solidFill>
                  <a:srgbClr val="333333"/>
                </a:solidFill>
                <a:effectLst/>
                <a:latin typeface="Times New Roman" panose="02020603050405020304" pitchFamily="18" charset="0"/>
                <a:cs typeface="Times New Roman" panose="02020603050405020304" pitchFamily="18" charset="0"/>
              </a:rPr>
              <a:t>localite</a:t>
            </a:r>
            <a:r>
              <a:rPr lang="en-US" b="0" i="0" dirty="0">
                <a:solidFill>
                  <a:srgbClr val="333333"/>
                </a:solidFill>
                <a:effectLst/>
                <a:latin typeface="Times New Roman" panose="02020603050405020304" pitchFamily="18" charset="0"/>
                <a:cs typeface="Times New Roman" panose="02020603050405020304" pitchFamily="18" charset="0"/>
              </a:rPr>
              <a:t> in their outlook of all adopter categories, many are near isolates. The point of reference for the laggard is the past. Decisions are usually made in terms of what has been done in previous generations.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38031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2643</TotalTime>
  <Words>823</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361</cp:revision>
  <dcterms:created xsi:type="dcterms:W3CDTF">2023-04-01T04:44:33Z</dcterms:created>
  <dcterms:modified xsi:type="dcterms:W3CDTF">2023-07-06T17:01:01Z</dcterms:modified>
</cp:coreProperties>
</file>