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3" r:id="rId3"/>
    <p:sldId id="274" r:id="rId4"/>
    <p:sldId id="275" r:id="rId5"/>
    <p:sldId id="276" r:id="rId6"/>
    <p:sldId id="277"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94660"/>
  </p:normalViewPr>
  <p:slideViewPr>
    <p:cSldViewPr snapToGrid="0">
      <p:cViewPr varScale="1">
        <p:scale>
          <a:sx n="97" d="100"/>
          <a:sy n="97" d="100"/>
        </p:scale>
        <p:origin x="984"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066004" y="2890391"/>
            <a:ext cx="7627374" cy="1077218"/>
          </a:xfrm>
          <a:prstGeom prst="rect">
            <a:avLst/>
          </a:prstGeom>
          <a:noFill/>
        </p:spPr>
        <p:txBody>
          <a:bodyPr wrap="square">
            <a:spAutoFit/>
          </a:bodyPr>
          <a:lstStyle/>
          <a:p>
            <a:pPr algn="ctr"/>
            <a:r>
              <a:rPr lang="en-US" altLang="en-US" sz="3200" b="1" dirty="0">
                <a:latin typeface="Times New Roman" panose="02020603050405020304" pitchFamily="18" charset="0"/>
                <a:cs typeface="Times New Roman" pitchFamily="18" charset="0"/>
              </a:rPr>
              <a:t>Lecture- 28</a:t>
            </a:r>
          </a:p>
          <a:p>
            <a:pPr algn="ctr"/>
            <a:r>
              <a:rPr lang="en-US" sz="3200" b="1" dirty="0">
                <a:solidFill>
                  <a:srgbClr val="000000"/>
                </a:solidFill>
                <a:effectLst/>
                <a:latin typeface="Times New Roman" panose="02020603050405020304" pitchFamily="18" charset="0"/>
                <a:ea typeface="SimSun" panose="02010600030101010101" pitchFamily="2" charset="-122"/>
              </a:rPr>
              <a:t>Attributes of Innovation</a:t>
            </a:r>
            <a:endParaRPr lang="en-US" altLang="en-US" sz="3200" b="1"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D90B9EE-E61B-FE68-8297-65B386511D4E}"/>
              </a:ext>
            </a:extLst>
          </p:cNvPr>
          <p:cNvSpPr txBox="1"/>
          <p:nvPr/>
        </p:nvSpPr>
        <p:spPr>
          <a:xfrm>
            <a:off x="1280650" y="1727708"/>
            <a:ext cx="8767917" cy="4197559"/>
          </a:xfrm>
          <a:prstGeom prst="rect">
            <a:avLst/>
          </a:prstGeom>
          <a:noFill/>
        </p:spPr>
        <p:txBody>
          <a:bodyPr wrap="square">
            <a:spAutoFit/>
          </a:bodyPr>
          <a:lstStyle/>
          <a:p>
            <a:pPr>
              <a:lnSpc>
                <a:spcPct val="150000"/>
              </a:lnSpc>
            </a:pPr>
            <a:r>
              <a:rPr lang="en-US" b="1" dirty="0">
                <a:latin typeface="Times New Roman" panose="02020603050405020304" pitchFamily="18" charset="0"/>
                <a:cs typeface="Times New Roman" panose="02020603050405020304" pitchFamily="18" charset="0"/>
              </a:rPr>
              <a:t>Attributes</a:t>
            </a:r>
            <a:r>
              <a:rPr lang="en-US" dirty="0">
                <a:latin typeface="Times New Roman" panose="02020603050405020304" pitchFamily="18" charset="0"/>
                <a:cs typeface="Times New Roman" panose="02020603050405020304" pitchFamily="18" charset="0"/>
              </a:rPr>
              <a:t> </a:t>
            </a:r>
          </a:p>
          <a:p>
            <a:pPr marL="285750" indent="-285750">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They are qualities, characteristics or </a:t>
            </a:r>
            <a:r>
              <a:rPr lang="en-US" dirty="0" err="1">
                <a:latin typeface="Times New Roman" panose="02020603050405020304" pitchFamily="18" charset="0"/>
                <a:cs typeface="Times New Roman" panose="02020603050405020304" pitchFamily="18" charset="0"/>
              </a:rPr>
              <a:t>tarits</a:t>
            </a:r>
            <a:r>
              <a:rPr lang="en-US" dirty="0">
                <a:latin typeface="Times New Roman" panose="02020603050405020304" pitchFamily="18" charset="0"/>
                <a:cs typeface="Times New Roman" panose="02020603050405020304" pitchFamily="18" charset="0"/>
              </a:rPr>
              <a:t> possessed by an object.</a:t>
            </a:r>
          </a:p>
          <a:p>
            <a:pPr marL="285750" indent="-285750">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An innovation has some qualities or characteristics .</a:t>
            </a:r>
          </a:p>
          <a:p>
            <a:pPr marL="285750" indent="-285750">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It is not intrinsic quality. </a:t>
            </a:r>
          </a:p>
          <a:p>
            <a:pPr>
              <a:lnSpc>
                <a:spcPct val="150000"/>
              </a:lnSpc>
            </a:pPr>
            <a:r>
              <a:rPr lang="en-US" b="1" dirty="0">
                <a:latin typeface="Times New Roman" panose="02020603050405020304" pitchFamily="18" charset="0"/>
                <a:cs typeface="Times New Roman" panose="02020603050405020304" pitchFamily="18" charset="0"/>
              </a:rPr>
              <a:t>Perceived attributes of innovation are</a:t>
            </a:r>
            <a:r>
              <a:rPr lang="en-US" dirty="0">
                <a:latin typeface="Times New Roman" panose="02020603050405020304" pitchFamily="18" charset="0"/>
                <a:cs typeface="Times New Roman" panose="02020603050405020304" pitchFamily="18" charset="0"/>
              </a:rPr>
              <a:t>-</a:t>
            </a:r>
          </a:p>
          <a:p>
            <a:pPr marL="285750" indent="-285750">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Relative advantage</a:t>
            </a:r>
          </a:p>
          <a:p>
            <a:pPr marL="285750" indent="-285750">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Compatibility</a:t>
            </a:r>
          </a:p>
          <a:p>
            <a:pPr marL="285750" indent="-285750">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Complexity</a:t>
            </a:r>
          </a:p>
          <a:p>
            <a:pPr marL="285750" indent="-285750">
              <a:lnSpc>
                <a:spcPct val="150000"/>
              </a:lnSpc>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Triability</a:t>
            </a:r>
            <a:endParaRPr lang="en-US" dirty="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observability</a:t>
            </a:r>
          </a:p>
        </p:txBody>
      </p:sp>
    </p:spTree>
    <p:extLst>
      <p:ext uri="{BB962C8B-B14F-4D97-AF65-F5344CB8AC3E}">
        <p14:creationId xmlns:p14="http://schemas.microsoft.com/office/powerpoint/2010/main" val="1830589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E959BA-1DA1-154B-1AF1-1A2E52FD24C7}"/>
              </a:ext>
            </a:extLst>
          </p:cNvPr>
          <p:cNvSpPr txBox="1"/>
          <p:nvPr/>
        </p:nvSpPr>
        <p:spPr>
          <a:xfrm>
            <a:off x="762000" y="1720645"/>
            <a:ext cx="10668000" cy="4197559"/>
          </a:xfrm>
          <a:prstGeom prst="rect">
            <a:avLst/>
          </a:prstGeom>
          <a:noFill/>
        </p:spPr>
        <p:txBody>
          <a:bodyPr wrap="square">
            <a:spAutoFit/>
          </a:bodyPr>
          <a:lstStyle/>
          <a:p>
            <a:pPr algn="just">
              <a:lnSpc>
                <a:spcPct val="150000"/>
              </a:lnSpc>
            </a:pPr>
            <a:r>
              <a:rPr lang="en-US" b="1" i="0" dirty="0">
                <a:solidFill>
                  <a:srgbClr val="222222"/>
                </a:solidFill>
                <a:effectLst/>
                <a:latin typeface="Times New Roman" panose="02020603050405020304" pitchFamily="18" charset="0"/>
                <a:cs typeface="Times New Roman" panose="02020603050405020304" pitchFamily="18" charset="0"/>
              </a:rPr>
              <a:t>Relative advantage</a:t>
            </a:r>
            <a:endParaRPr lang="en-US" b="0" i="0" dirty="0">
              <a:solidFill>
                <a:srgbClr val="222222"/>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It is the degree we perceive innovation as better than the idea it supersedes. The relative advantage of an innovation, as perceived by members of a social system, is positively related to its rate of adoption. </a:t>
            </a:r>
          </a:p>
          <a:p>
            <a:pPr algn="just">
              <a:lnSpc>
                <a:spcPct val="150000"/>
              </a:lnSpc>
            </a:pPr>
            <a:r>
              <a:rPr lang="en-US" b="1" i="0" dirty="0">
                <a:solidFill>
                  <a:srgbClr val="222222"/>
                </a:solidFill>
                <a:effectLst/>
                <a:latin typeface="Times New Roman" panose="02020603050405020304" pitchFamily="18" charset="0"/>
                <a:cs typeface="Times New Roman" panose="02020603050405020304" pitchFamily="18" charset="0"/>
              </a:rPr>
              <a:t>Compatibility</a:t>
            </a:r>
            <a:endParaRPr lang="en-US" b="0" i="0" dirty="0">
              <a:solidFill>
                <a:srgbClr val="222222"/>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It is the degree to which an innovation is perceived as consistent with the existing values, experiences, and needs of potential adopters. The compatibility of innovation, as perceived by members of a social system, is positively related to its rate of adoption. </a:t>
            </a:r>
          </a:p>
          <a:p>
            <a:pPr algn="just">
              <a:lnSpc>
                <a:spcPct val="150000"/>
              </a:lnSpc>
            </a:pPr>
            <a:r>
              <a:rPr lang="en-US" b="1" i="0" dirty="0">
                <a:solidFill>
                  <a:srgbClr val="222222"/>
                </a:solidFill>
                <a:effectLst/>
                <a:latin typeface="Times New Roman" panose="02020603050405020304" pitchFamily="18" charset="0"/>
                <a:cs typeface="Times New Roman" panose="02020603050405020304" pitchFamily="18" charset="0"/>
              </a:rPr>
              <a:t>Complexity</a:t>
            </a:r>
            <a:endParaRPr lang="en-US" b="0" i="0" dirty="0">
              <a:solidFill>
                <a:srgbClr val="222222"/>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It is the degree to which we perceive innovation as difficult to understand and use. The complexity of innovation, as perceived by members of a social system, is negatively related to its rate of adoption. </a:t>
            </a:r>
          </a:p>
        </p:txBody>
      </p:sp>
    </p:spTree>
    <p:extLst>
      <p:ext uri="{BB962C8B-B14F-4D97-AF65-F5344CB8AC3E}">
        <p14:creationId xmlns:p14="http://schemas.microsoft.com/office/powerpoint/2010/main" val="1768132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63091E-A6AD-D980-0798-7C30F9CC9196}"/>
              </a:ext>
            </a:extLst>
          </p:cNvPr>
          <p:cNvSpPr txBox="1"/>
          <p:nvPr/>
        </p:nvSpPr>
        <p:spPr>
          <a:xfrm>
            <a:off x="816077" y="1936955"/>
            <a:ext cx="10412362" cy="2535566"/>
          </a:xfrm>
          <a:prstGeom prst="rect">
            <a:avLst/>
          </a:prstGeom>
          <a:noFill/>
        </p:spPr>
        <p:txBody>
          <a:bodyPr wrap="square">
            <a:spAutoFit/>
          </a:bodyPr>
          <a:lstStyle/>
          <a:p>
            <a:pPr algn="just">
              <a:lnSpc>
                <a:spcPct val="150000"/>
              </a:lnSpc>
            </a:pPr>
            <a:r>
              <a:rPr lang="en-US" b="1" i="0" dirty="0">
                <a:solidFill>
                  <a:srgbClr val="222222"/>
                </a:solidFill>
                <a:effectLst/>
                <a:latin typeface="Times New Roman" panose="02020603050405020304" pitchFamily="18" charset="0"/>
                <a:cs typeface="Times New Roman" panose="02020603050405020304" pitchFamily="18" charset="0"/>
              </a:rPr>
              <a:t>Trialability</a:t>
            </a:r>
            <a:endParaRPr lang="en-US" b="0" i="0" dirty="0">
              <a:solidFill>
                <a:srgbClr val="222222"/>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It is the degree to which we can experiment with an innovation limitedly. The trialability of innovation, as perceived by members of a social system, is positively related to its rate of adoption. </a:t>
            </a:r>
          </a:p>
          <a:p>
            <a:pPr algn="just">
              <a:lnSpc>
                <a:spcPct val="150000"/>
              </a:lnSpc>
            </a:pPr>
            <a:r>
              <a:rPr lang="en-US" b="1" i="0" dirty="0">
                <a:solidFill>
                  <a:srgbClr val="222222"/>
                </a:solidFill>
                <a:effectLst/>
                <a:latin typeface="Times New Roman" panose="02020603050405020304" pitchFamily="18" charset="0"/>
                <a:cs typeface="Times New Roman" panose="02020603050405020304" pitchFamily="18" charset="0"/>
              </a:rPr>
              <a:t>Observability</a:t>
            </a:r>
            <a:endParaRPr lang="en-US" b="0" i="0" dirty="0">
              <a:solidFill>
                <a:srgbClr val="222222"/>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It is the degree to which the results of an innovation are visible to others. The observability of innovation, as perceived by members of a social system, is positively related to its rate of adoption. </a:t>
            </a:r>
          </a:p>
        </p:txBody>
      </p:sp>
    </p:spTree>
    <p:extLst>
      <p:ext uri="{BB962C8B-B14F-4D97-AF65-F5344CB8AC3E}">
        <p14:creationId xmlns:p14="http://schemas.microsoft.com/office/powerpoint/2010/main" val="530692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593C67-AD35-0B21-ADCD-FE389E91EC2F}"/>
              </a:ext>
            </a:extLst>
          </p:cNvPr>
          <p:cNvSpPr txBox="1"/>
          <p:nvPr/>
        </p:nvSpPr>
        <p:spPr>
          <a:xfrm>
            <a:off x="117987" y="1356852"/>
            <a:ext cx="11956026" cy="5043948"/>
          </a:xfrm>
          <a:prstGeom prst="rect">
            <a:avLst/>
          </a:prstGeom>
          <a:noFill/>
        </p:spPr>
        <p:txBody>
          <a:bodyPr wrap="square">
            <a:spAutoFit/>
          </a:bodyPr>
          <a:lstStyle/>
          <a:p>
            <a:pPr algn="just">
              <a:lnSpc>
                <a:spcPct val="150000"/>
              </a:lnSpc>
            </a:pPr>
            <a:r>
              <a:rPr lang="en-US" b="1" i="0" dirty="0">
                <a:solidFill>
                  <a:srgbClr val="222222"/>
                </a:solidFill>
                <a:effectLst/>
                <a:latin typeface="Times New Roman" panose="02020603050405020304" pitchFamily="18" charset="0"/>
                <a:cs typeface="Times New Roman" panose="02020603050405020304" pitchFamily="18" charset="0"/>
              </a:rPr>
              <a:t>How do innovation attributes influence the rate of adoption?</a:t>
            </a: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Individuals’ perceptions of these attributes predict the innovation’s rate of adoption. The rate of adoption is the speed at which members of a social system use innovation. Besides the normal attributes of innovations, here are other variables affecting the rate of adoption:</a:t>
            </a:r>
          </a:p>
          <a:p>
            <a:pPr algn="just">
              <a:lnSpc>
                <a:spcPct val="150000"/>
              </a:lnSpc>
              <a:buFont typeface="Arial" panose="020B0604020202020204" pitchFamily="34" charset="0"/>
              <a:buChar char="•"/>
            </a:pPr>
            <a:r>
              <a:rPr lang="en-US" b="0" i="0" dirty="0">
                <a:solidFill>
                  <a:srgbClr val="222222"/>
                </a:solidFill>
                <a:effectLst/>
                <a:latin typeface="Times New Roman" panose="02020603050405020304" pitchFamily="18" charset="0"/>
                <a:cs typeface="Times New Roman" panose="02020603050405020304" pitchFamily="18" charset="0"/>
              </a:rPr>
              <a:t>The type of innovation-decision (e.g., knowledge, persuasion, decision to adopt or reject, implementation, and confirmation).</a:t>
            </a:r>
          </a:p>
          <a:p>
            <a:pPr algn="just">
              <a:lnSpc>
                <a:spcPct val="150000"/>
              </a:lnSpc>
              <a:buFont typeface="Arial" panose="020B0604020202020204" pitchFamily="34" charset="0"/>
              <a:buChar char="•"/>
            </a:pPr>
            <a:r>
              <a:rPr lang="en-US" b="0" i="0" dirty="0">
                <a:solidFill>
                  <a:srgbClr val="222222"/>
                </a:solidFill>
                <a:effectLst/>
                <a:latin typeface="Times New Roman" panose="02020603050405020304" pitchFamily="18" charset="0"/>
                <a:cs typeface="Times New Roman" panose="02020603050405020304" pitchFamily="18" charset="0"/>
              </a:rPr>
              <a:t>The nature of communication channels diffuses the innovation at various stages in the innovation-decision process (e.g., interpersonal, leader opinion, change agent, or mass media).</a:t>
            </a:r>
          </a:p>
          <a:p>
            <a:pPr algn="just">
              <a:lnSpc>
                <a:spcPct val="150000"/>
              </a:lnSpc>
              <a:buFont typeface="Arial" panose="020B0604020202020204" pitchFamily="34" charset="0"/>
              <a:buChar char="•"/>
            </a:pPr>
            <a:r>
              <a:rPr lang="en-US" b="0" i="0" dirty="0">
                <a:solidFill>
                  <a:srgbClr val="222222"/>
                </a:solidFill>
                <a:effectLst/>
                <a:latin typeface="Times New Roman" panose="02020603050405020304" pitchFamily="18" charset="0"/>
                <a:cs typeface="Times New Roman" panose="02020603050405020304" pitchFamily="18" charset="0"/>
              </a:rPr>
              <a:t>The nature of the social system (e.g., size, characteristics, influences, components of individuals and units, leader opinion, or change agent).</a:t>
            </a:r>
          </a:p>
          <a:p>
            <a:pPr algn="just">
              <a:lnSpc>
                <a:spcPct val="150000"/>
              </a:lnSpc>
              <a:buFont typeface="Arial" panose="020B0604020202020204" pitchFamily="34" charset="0"/>
              <a:buChar char="•"/>
            </a:pPr>
            <a:r>
              <a:rPr lang="en-US" b="0" i="0" dirty="0">
                <a:solidFill>
                  <a:srgbClr val="222222"/>
                </a:solidFill>
                <a:effectLst/>
                <a:latin typeface="Times New Roman" panose="02020603050405020304" pitchFamily="18" charset="0"/>
                <a:cs typeface="Times New Roman" panose="02020603050405020304" pitchFamily="18" charset="0"/>
              </a:rPr>
              <a:t>The extent of change agents’ efforts in diffusing the innovation (i.e., how influential is the change agent on changing the individuals’ or units’ opinions). </a:t>
            </a:r>
          </a:p>
          <a:p>
            <a:pPr algn="just">
              <a:lnSpc>
                <a:spcPct val="150000"/>
              </a:lnSpc>
              <a:buFont typeface="Arial" panose="020B0604020202020204" pitchFamily="34" charset="0"/>
              <a:buChar char="•"/>
            </a:pPr>
            <a:r>
              <a:rPr lang="en-US" b="0" i="0" dirty="0">
                <a:solidFill>
                  <a:srgbClr val="222222"/>
                </a:solidFill>
                <a:effectLst/>
                <a:latin typeface="Times New Roman" panose="02020603050405020304" pitchFamily="18" charset="0"/>
                <a:cs typeface="Times New Roman" panose="02020603050405020304" pitchFamily="18" charset="0"/>
              </a:rPr>
              <a:t>The time spent to develop, </a:t>
            </a:r>
            <a:r>
              <a:rPr lang="en-US" b="0" i="0" dirty="0" err="1">
                <a:solidFill>
                  <a:srgbClr val="222222"/>
                </a:solidFill>
                <a:effectLst/>
                <a:latin typeface="Times New Roman" panose="02020603050405020304" pitchFamily="18" charset="0"/>
                <a:cs typeface="Times New Roman" panose="02020603050405020304" pitchFamily="18" charset="0"/>
              </a:rPr>
              <a:t>commercialise</a:t>
            </a:r>
            <a:r>
              <a:rPr lang="en-US" b="0" i="0" dirty="0">
                <a:solidFill>
                  <a:srgbClr val="222222"/>
                </a:solidFill>
                <a:effectLst/>
                <a:latin typeface="Times New Roman" panose="02020603050405020304" pitchFamily="18" charset="0"/>
                <a:cs typeface="Times New Roman" panose="02020603050405020304" pitchFamily="18" charset="0"/>
              </a:rPr>
              <a:t>, adopt and diffuse innovations.</a:t>
            </a:r>
          </a:p>
        </p:txBody>
      </p:sp>
    </p:spTree>
    <p:extLst>
      <p:ext uri="{BB962C8B-B14F-4D97-AF65-F5344CB8AC3E}">
        <p14:creationId xmlns:p14="http://schemas.microsoft.com/office/powerpoint/2010/main" val="2304571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194F85-615F-9B45-B546-73B08BDA1E55}"/>
              </a:ext>
            </a:extLst>
          </p:cNvPr>
          <p:cNvSpPr txBox="1"/>
          <p:nvPr/>
        </p:nvSpPr>
        <p:spPr>
          <a:xfrm>
            <a:off x="270386" y="1396182"/>
            <a:ext cx="11528323" cy="5028556"/>
          </a:xfrm>
          <a:prstGeom prst="rect">
            <a:avLst/>
          </a:prstGeom>
          <a:noFill/>
        </p:spPr>
        <p:txBody>
          <a:bodyPr wrap="square">
            <a:spAutoFit/>
          </a:bodyPr>
          <a:lstStyle/>
          <a:p>
            <a:pPr algn="just">
              <a:lnSpc>
                <a:spcPct val="150000"/>
              </a:lnSpc>
            </a:pPr>
            <a:r>
              <a:rPr lang="en-US" b="1" i="0" dirty="0">
                <a:solidFill>
                  <a:srgbClr val="222222"/>
                </a:solidFill>
                <a:effectLst/>
                <a:latin typeface="Times New Roman" panose="02020603050405020304" pitchFamily="18" charset="0"/>
                <a:cs typeface="Times New Roman" panose="02020603050405020304" pitchFamily="18" charset="0"/>
              </a:rPr>
              <a:t>How do innovation attributes influence innovation categories? </a:t>
            </a: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In the innovation lifecycle, innovations progress from introduction to growth to maturity and discontinuity, influenced by the innovation attributes and the perception of buyers or categories.</a:t>
            </a:r>
          </a:p>
          <a:p>
            <a:pPr marL="342900" indent="-342900" algn="just">
              <a:lnSpc>
                <a:spcPct val="150000"/>
              </a:lnSpc>
              <a:buAutoNum type="arabicPeriod"/>
            </a:pPr>
            <a:r>
              <a:rPr lang="en-US" b="1" i="0" dirty="0">
                <a:solidFill>
                  <a:srgbClr val="222222"/>
                </a:solidFill>
                <a:effectLst/>
                <a:latin typeface="Times New Roman" panose="02020603050405020304" pitchFamily="18" charset="0"/>
                <a:cs typeface="Times New Roman" panose="02020603050405020304" pitchFamily="18" charset="0"/>
              </a:rPr>
              <a:t>Pre-launching category</a:t>
            </a:r>
            <a:r>
              <a:rPr lang="en-US" b="0" i="0" dirty="0">
                <a:solidFill>
                  <a:srgbClr val="222222"/>
                </a:solidFill>
                <a:effectLst/>
                <a:latin typeface="Times New Roman" panose="02020603050405020304" pitchFamily="18" charset="0"/>
                <a:cs typeface="Times New Roman" panose="02020603050405020304" pitchFamily="18" charset="0"/>
              </a:rPr>
              <a:t>: this comprises Labs, research </a:t>
            </a:r>
            <a:r>
              <a:rPr lang="en-US" b="0" i="0" dirty="0" err="1">
                <a:solidFill>
                  <a:srgbClr val="222222"/>
                </a:solidFill>
                <a:effectLst/>
                <a:latin typeface="Times New Roman" panose="02020603050405020304" pitchFamily="18" charset="0"/>
                <a:cs typeface="Times New Roman" panose="02020603050405020304" pitchFamily="18" charset="0"/>
              </a:rPr>
              <a:t>centres</a:t>
            </a:r>
            <a:r>
              <a:rPr lang="en-US" b="0" i="0" dirty="0">
                <a:solidFill>
                  <a:srgbClr val="222222"/>
                </a:solidFill>
                <a:effectLst/>
                <a:latin typeface="Times New Roman" panose="02020603050405020304" pitchFamily="18" charset="0"/>
                <a:cs typeface="Times New Roman" panose="02020603050405020304" pitchFamily="18" charset="0"/>
              </a:rPr>
              <a:t>, and universities that conduct research and advance knowledge of technologies to solve practical problems. These players can theoretically develop rough solution technologies with outlined prototypes and drawings.</a:t>
            </a:r>
          </a:p>
          <a:p>
            <a:pPr marL="342900" indent="-342900" algn="just">
              <a:lnSpc>
                <a:spcPct val="150000"/>
              </a:lnSpc>
              <a:buAutoNum type="arabicPeriod"/>
            </a:pPr>
            <a:r>
              <a:rPr lang="en-US" b="1" i="0" dirty="0">
                <a:solidFill>
                  <a:srgbClr val="222222"/>
                </a:solidFill>
                <a:effectLst/>
                <a:latin typeface="Times New Roman" panose="02020603050405020304" pitchFamily="18" charset="0"/>
                <a:cs typeface="Times New Roman" panose="02020603050405020304" pitchFamily="18" charset="0"/>
              </a:rPr>
              <a:t>Launching category</a:t>
            </a:r>
            <a:r>
              <a:rPr lang="en-US" b="0" i="0" dirty="0">
                <a:solidFill>
                  <a:srgbClr val="222222"/>
                </a:solidFill>
                <a:effectLst/>
                <a:latin typeface="Times New Roman" panose="02020603050405020304" pitchFamily="18" charset="0"/>
                <a:cs typeface="Times New Roman" panose="02020603050405020304" pitchFamily="18" charset="0"/>
              </a:rPr>
              <a:t>: this comprises innovators or techies who are business entities aiming at advancing rough technologies developed by researchers. Techies can produce technologies with more marketable attractions but with a limited scope of adoption. </a:t>
            </a:r>
            <a:endParaRPr lang="en-US" dirty="0">
              <a:solidFill>
                <a:srgbClr val="222222"/>
              </a:solidFill>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US" b="1" i="0" dirty="0">
                <a:solidFill>
                  <a:srgbClr val="222222"/>
                </a:solidFill>
                <a:effectLst/>
                <a:latin typeface="Times New Roman" panose="02020603050405020304" pitchFamily="18" charset="0"/>
                <a:cs typeface="Times New Roman" panose="02020603050405020304" pitchFamily="18" charset="0"/>
              </a:rPr>
              <a:t>Growth category</a:t>
            </a:r>
            <a:r>
              <a:rPr lang="en-US" b="0" i="0" dirty="0">
                <a:solidFill>
                  <a:srgbClr val="222222"/>
                </a:solidFill>
                <a:effectLst/>
                <a:latin typeface="Times New Roman" panose="02020603050405020304" pitchFamily="18" charset="0"/>
                <a:cs typeface="Times New Roman" panose="02020603050405020304" pitchFamily="18" charset="0"/>
              </a:rPr>
              <a:t>: this comprises early adopters who invest in technologies invented by techies to produce technology products and applications. In this stage, the progress of adoption is picking up, innovation attributes are completed as technology products, and applications</a:t>
            </a:r>
          </a:p>
        </p:txBody>
      </p:sp>
    </p:spTree>
    <p:extLst>
      <p:ext uri="{BB962C8B-B14F-4D97-AF65-F5344CB8AC3E}">
        <p14:creationId xmlns:p14="http://schemas.microsoft.com/office/powerpoint/2010/main" val="146646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802CD9-18B8-1D86-8470-59593631AFCF}"/>
              </a:ext>
            </a:extLst>
          </p:cNvPr>
          <p:cNvSpPr txBox="1"/>
          <p:nvPr/>
        </p:nvSpPr>
        <p:spPr>
          <a:xfrm>
            <a:off x="953729" y="2172928"/>
            <a:ext cx="9979742" cy="2951064"/>
          </a:xfrm>
          <a:prstGeom prst="rect">
            <a:avLst/>
          </a:prstGeom>
          <a:noFill/>
        </p:spPr>
        <p:txBody>
          <a:bodyPr wrap="square">
            <a:spAutoFit/>
          </a:bodyPr>
          <a:lstStyle/>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4. </a:t>
            </a:r>
            <a:r>
              <a:rPr lang="en-US" b="1" i="0" dirty="0">
                <a:solidFill>
                  <a:srgbClr val="222222"/>
                </a:solidFill>
                <a:effectLst/>
                <a:latin typeface="Times New Roman" panose="02020603050405020304" pitchFamily="18" charset="0"/>
                <a:cs typeface="Times New Roman" panose="02020603050405020304" pitchFamily="18" charset="0"/>
              </a:rPr>
              <a:t>Advanced growth category</a:t>
            </a:r>
            <a:r>
              <a:rPr lang="en-US" b="0" i="0" dirty="0">
                <a:solidFill>
                  <a:srgbClr val="222222"/>
                </a:solidFill>
                <a:effectLst/>
                <a:latin typeface="Times New Roman" panose="02020603050405020304" pitchFamily="18" charset="0"/>
                <a:cs typeface="Times New Roman" panose="02020603050405020304" pitchFamily="18" charset="0"/>
              </a:rPr>
              <a:t>: this comprises mainly the early majority of the market streams. In this stage, technology products and applications invested by early adopters will go stream by the early majorities who create technology platforms</a:t>
            </a: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5. </a:t>
            </a:r>
            <a:r>
              <a:rPr lang="en-US" b="1" i="0" dirty="0">
                <a:solidFill>
                  <a:srgbClr val="222222"/>
                </a:solidFill>
                <a:effectLst/>
                <a:latin typeface="Times New Roman" panose="02020603050405020304" pitchFamily="18" charset="0"/>
                <a:cs typeface="Times New Roman" panose="02020603050405020304" pitchFamily="18" charset="0"/>
              </a:rPr>
              <a:t>Late growth and maturity category</a:t>
            </a:r>
            <a:r>
              <a:rPr lang="en-US" b="0" i="0" dirty="0">
                <a:solidFill>
                  <a:srgbClr val="222222"/>
                </a:solidFill>
                <a:effectLst/>
                <a:latin typeface="Times New Roman" panose="02020603050405020304" pitchFamily="18" charset="0"/>
                <a:cs typeface="Times New Roman" panose="02020603050405020304" pitchFamily="18" charset="0"/>
              </a:rPr>
              <a:t>: this comprises late majorities (conservatives) and laggards. In this stage, the market begins to saturate and mature, where late majorities conduct sustainable activities</a:t>
            </a:r>
            <a:endParaRPr lang="en-US" dirty="0">
              <a:solidFill>
                <a:srgbClr val="222222"/>
              </a:solidFill>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222222"/>
                </a:solidFill>
                <a:effectLst/>
                <a:latin typeface="Times New Roman" panose="02020603050405020304" pitchFamily="18" charset="0"/>
                <a:cs typeface="Times New Roman" panose="02020603050405020304" pitchFamily="18" charset="0"/>
              </a:rPr>
              <a:t>6. </a:t>
            </a:r>
            <a:r>
              <a:rPr lang="en-US" b="1" i="0" dirty="0">
                <a:solidFill>
                  <a:srgbClr val="222222"/>
                </a:solidFill>
                <a:effectLst/>
                <a:latin typeface="Times New Roman" panose="02020603050405020304" pitchFamily="18" charset="0"/>
                <a:cs typeface="Times New Roman" panose="02020603050405020304" pitchFamily="18" charset="0"/>
              </a:rPr>
              <a:t>Decline category</a:t>
            </a:r>
            <a:r>
              <a:rPr lang="en-US" b="0" i="0" dirty="0">
                <a:solidFill>
                  <a:srgbClr val="222222"/>
                </a:solidFill>
                <a:effectLst/>
                <a:latin typeface="Times New Roman" panose="02020603050405020304" pitchFamily="18" charset="0"/>
                <a:cs typeface="Times New Roman" panose="02020603050405020304" pitchFamily="18" charset="0"/>
              </a:rPr>
              <a:t>: this comprises laggards. The final stage is decline, where laggards encourage internal and external capital to maintain the growth of their businesses.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5262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2665</TotalTime>
  <Words>702</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370</cp:revision>
  <dcterms:created xsi:type="dcterms:W3CDTF">2023-04-01T04:44:33Z</dcterms:created>
  <dcterms:modified xsi:type="dcterms:W3CDTF">2023-07-06T17:26:05Z</dcterms:modified>
</cp:coreProperties>
</file>