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8"/>
  </p:notesMasterIdLst>
  <p:sldIdLst>
    <p:sldId id="504" r:id="rId2"/>
    <p:sldId id="513" r:id="rId3"/>
    <p:sldId id="514" r:id="rId4"/>
    <p:sldId id="515" r:id="rId5"/>
    <p:sldId id="516" r:id="rId6"/>
    <p:sldId id="512" r:id="rId7"/>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13"/>
            <p14:sldId id="514"/>
            <p14:sldId id="515"/>
            <p14:sldId id="516"/>
            <p14:sldId id="512"/>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E5E8"/>
    <a:srgbClr val="DACDB0"/>
    <a:srgbClr val="788975"/>
    <a:srgbClr val="BEB7A5"/>
    <a:srgbClr val="2B2B2B"/>
    <a:srgbClr val="FFCBFF"/>
    <a:srgbClr val="BAA488"/>
    <a:srgbClr val="E6E3DE"/>
    <a:srgbClr val="FCCEC8"/>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5196" autoAdjust="0"/>
  </p:normalViewPr>
  <p:slideViewPr>
    <p:cSldViewPr>
      <p:cViewPr varScale="1">
        <p:scale>
          <a:sx n="75" d="100"/>
          <a:sy n="75" d="100"/>
        </p:scale>
        <p:origin x="523" y="62"/>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4224FA-8469-CD96-2EE6-3DC8F64F9E4E}"/>
              </a:ext>
            </a:extLst>
          </p:cNvPr>
          <p:cNvSpPr txBox="1"/>
          <p:nvPr/>
        </p:nvSpPr>
        <p:spPr>
          <a:xfrm>
            <a:off x="3191495" y="1907629"/>
            <a:ext cx="6720840" cy="584775"/>
          </a:xfrm>
          <a:prstGeom prst="rect">
            <a:avLst/>
          </a:prstGeom>
          <a:noFill/>
        </p:spPr>
        <p:txBody>
          <a:bodyPr wrap="square">
            <a:spAutoFit/>
          </a:bodyPr>
          <a:lstStyle/>
          <a:p>
            <a:pPr algn="ctr"/>
            <a:r>
              <a:rPr lang="en-IN" sz="3200" b="1" dirty="0">
                <a:solidFill>
                  <a:schemeClr val="tx1"/>
                </a:solidFill>
                <a:effectLst/>
                <a:latin typeface="Times New Roman" panose="02020603050405020304" pitchFamily="18" charset="0"/>
                <a:ea typeface="Calibri" panose="020F0502020204030204" pitchFamily="34" charset="0"/>
              </a:rPr>
              <a:t>Nutrient</a:t>
            </a:r>
            <a:r>
              <a:rPr lang="en-IN" sz="3200" b="1" spc="19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Acquisition</a:t>
            </a:r>
            <a:endParaRPr lang="en-IN" sz="115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70B6836-79F9-344C-38E6-632EFEE12645}"/>
              </a:ext>
            </a:extLst>
          </p:cNvPr>
          <p:cNvSpPr txBox="1"/>
          <p:nvPr/>
        </p:nvSpPr>
        <p:spPr>
          <a:xfrm>
            <a:off x="2039367" y="4571925"/>
            <a:ext cx="10657184" cy="1500411"/>
          </a:xfrm>
          <a:prstGeom prst="rect">
            <a:avLst/>
          </a:prstGeom>
          <a:noFill/>
        </p:spPr>
        <p:txBody>
          <a:bodyPr wrap="square">
            <a:spAutoFit/>
          </a:bodyPr>
          <a:lstStyle/>
          <a:p>
            <a:pPr>
              <a:lnSpc>
                <a:spcPts val="870"/>
              </a:lnSpc>
              <a:spcBef>
                <a:spcPts val="250"/>
              </a:spcBef>
            </a:pPr>
            <a:r>
              <a:rPr lang="en-IN"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nSpc>
                <a:spcPts val="870"/>
              </a:lnSpc>
              <a:spcBef>
                <a:spcPts val="250"/>
              </a:spcBef>
            </a:pPr>
            <a:endParaRPr lang="en-IN"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870"/>
              </a:lnSpc>
              <a:spcBef>
                <a:spcPts val="260"/>
              </a:spcBef>
            </a:pPr>
            <a:r>
              <a:rPr lang="en-IN" sz="2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Lecture 28</a:t>
            </a:r>
            <a:r>
              <a:rPr lang="en-IN" sz="2800" kern="10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IN"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x</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ylem  </a:t>
            </a:r>
            <a:r>
              <a:rPr lang="en-US" sz="2400" b="1" spc="3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and  </a:t>
            </a:r>
            <a:r>
              <a:rPr lang="en-US" sz="2400" b="1" spc="3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phloem  </a:t>
            </a:r>
            <a:r>
              <a:rPr lang="en-US" sz="2400" b="1" spc="4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mobility;</a:t>
            </a:r>
          </a:p>
          <a:p>
            <a:pPr>
              <a:lnSpc>
                <a:spcPts val="870"/>
              </a:lnSpc>
              <a:spcBef>
                <a:spcPts val="260"/>
              </a:spcBef>
            </a:pPr>
            <a:endParaRPr lang="en-IN"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a:p>
            <a:pPr>
              <a:lnSpc>
                <a:spcPts val="870"/>
              </a:lnSpc>
              <a:spcBef>
                <a:spcPts val="260"/>
              </a:spcBef>
            </a:pP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p>
          <a:p>
            <a:pPr>
              <a:lnSpc>
                <a:spcPts val="870"/>
              </a:lnSpc>
              <a:spcBef>
                <a:spcPts val="260"/>
              </a:spcBef>
            </a:pPr>
            <a:r>
              <a:rPr lang="en-US" sz="2400" b="1" dirty="0">
                <a:solidFill>
                  <a:schemeClr val="tx1"/>
                </a:solidFill>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Nutrient</a:t>
            </a:r>
            <a:r>
              <a:rPr lang="en-US" sz="2400" b="1" spc="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transport</a:t>
            </a:r>
            <a:r>
              <a:rPr lang="en-US" sz="2400" b="1" spc="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to</a:t>
            </a:r>
            <a:r>
              <a:rPr lang="en-US" sz="2400" b="1" spc="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grains</a:t>
            </a:r>
            <a:r>
              <a:rPr lang="en-US" sz="2400" b="1" spc="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at</a:t>
            </a:r>
            <a:r>
              <a:rPr lang="en-US" sz="2400" b="1" spc="5"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maturity;</a:t>
            </a:r>
          </a:p>
          <a:p>
            <a:pPr>
              <a:lnSpc>
                <a:spcPts val="870"/>
              </a:lnSpc>
              <a:spcBef>
                <a:spcPts val="260"/>
              </a:spcBef>
            </a:pPr>
            <a:endParaRPr lang="en-IN" sz="24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a:p>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Strategies</a:t>
            </a:r>
            <a:r>
              <a:rPr lang="en-IN" sz="2400" b="1" spc="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en-IN" sz="2400" b="1" spc="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acquire</a:t>
            </a:r>
            <a:r>
              <a:rPr lang="en-IN" sz="2400" b="1" spc="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IN" sz="2400" b="1" spc="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transport</a:t>
            </a:r>
            <a:r>
              <a:rPr lang="en-IN" sz="2400" b="1" spc="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minerals under deficient levels</a:t>
            </a:r>
            <a:endParaRPr lang="en-US" sz="6000" b="1"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AE34BE-1657-2BBE-C1AF-482DA910DE7E}"/>
              </a:ext>
            </a:extLst>
          </p:cNvPr>
          <p:cNvSpPr txBox="1"/>
          <p:nvPr/>
        </p:nvSpPr>
        <p:spPr>
          <a:xfrm>
            <a:off x="2831455" y="1331565"/>
            <a:ext cx="9865096" cy="5632311"/>
          </a:xfrm>
          <a:prstGeom prst="rect">
            <a:avLst/>
          </a:prstGeom>
          <a:noFill/>
        </p:spPr>
        <p:txBody>
          <a:bodyPr wrap="square">
            <a:spAutoFit/>
          </a:bodyPr>
          <a:lstStyle/>
          <a:p>
            <a:pPr algn="just"/>
            <a:r>
              <a:rPr lang="en-US" sz="2400" b="0" i="0" dirty="0">
                <a:solidFill>
                  <a:schemeClr val="tx1"/>
                </a:solidFill>
                <a:effectLst/>
                <a:latin typeface="Times New Roman" panose="02020603050405020304" pitchFamily="18" charset="0"/>
                <a:cs typeface="Times New Roman" panose="02020603050405020304" pitchFamily="18" charset="0"/>
              </a:rPr>
              <a:t>Plants have tissues to transport water, nutrients and minerals. Xylem and Phloem are two different types of vascular tissues, which are mainly involved in the transportation process.</a:t>
            </a:r>
          </a:p>
          <a:p>
            <a:pPr algn="just"/>
            <a:endParaRPr lang="en-US" sz="2400" b="0" i="0" dirty="0">
              <a:solidFill>
                <a:schemeClr val="tx1"/>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Xylem transports water and mineral salts from the roots up to other parts of the plant, while phloem transports sucrose and amino acids from the leaves to other parts of the plant.</a:t>
            </a:r>
          </a:p>
          <a:p>
            <a:pPr marL="342900" indent="-342900" algn="just">
              <a:buFont typeface="Arial" panose="020B0604020202020204" pitchFamily="34" charset="0"/>
              <a:buChar char="•"/>
            </a:pPr>
            <a:endParaRPr lang="en-US" sz="2400" b="0" i="0" dirty="0">
              <a:solidFill>
                <a:schemeClr val="tx1"/>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Xylem moves water from roots to the leaves (Transpiration stream), and phloem moves food from the leaves to the rest of the plant (Translocation).</a:t>
            </a:r>
          </a:p>
          <a:p>
            <a:pPr marL="342900" indent="-342900" algn="just">
              <a:buFont typeface="Arial" panose="020B0604020202020204" pitchFamily="34" charset="0"/>
              <a:buChar char="•"/>
            </a:pPr>
            <a:endParaRPr lang="en-US" sz="2400" b="0" i="0" dirty="0">
              <a:solidFill>
                <a:schemeClr val="tx1"/>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The movement of xylem is unidirectional, while the movement of phloem is bidirectional.</a:t>
            </a:r>
          </a:p>
          <a:p>
            <a:pPr marL="342900" indent="-342900" algn="just">
              <a:buFont typeface="Arial" panose="020B0604020202020204" pitchFamily="34" charset="0"/>
              <a:buChar char="•"/>
            </a:pPr>
            <a:br>
              <a:rPr lang="en-US" sz="2400" dirty="0">
                <a:solidFill>
                  <a:schemeClr val="tx1"/>
                </a:solidFill>
                <a:latin typeface="Times New Roman" panose="02020603050405020304" pitchFamily="18" charset="0"/>
                <a:cs typeface="Times New Roman" panose="02020603050405020304" pitchFamily="18" charset="0"/>
              </a:rPr>
            </a:br>
            <a:endParaRPr lang="en-IN"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97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030900-35D2-A847-C904-44C2A1F6F74D}"/>
              </a:ext>
            </a:extLst>
          </p:cNvPr>
          <p:cNvPicPr>
            <a:picLocks noChangeAspect="1"/>
          </p:cNvPicPr>
          <p:nvPr/>
        </p:nvPicPr>
        <p:blipFill rotWithShape="1">
          <a:blip r:embed="rId2"/>
          <a:srcRect b="5923"/>
          <a:stretch/>
        </p:blipFill>
        <p:spPr>
          <a:xfrm>
            <a:off x="3551535" y="1691605"/>
            <a:ext cx="8082866" cy="34563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D5B72C74-6093-F2E7-4036-938C41EE7F23}"/>
              </a:ext>
            </a:extLst>
          </p:cNvPr>
          <p:cNvSpPr txBox="1"/>
          <p:nvPr/>
        </p:nvSpPr>
        <p:spPr>
          <a:xfrm>
            <a:off x="4775671" y="5408602"/>
            <a:ext cx="5425831" cy="461665"/>
          </a:xfrm>
          <a:prstGeom prst="rect">
            <a:avLst/>
          </a:prstGeom>
          <a:noFill/>
        </p:spPr>
        <p:txBody>
          <a:bodyPr wrap="square" rtlCol="0">
            <a:spAutoFit/>
          </a:bodyPr>
          <a:lstStyle/>
          <a:p>
            <a:pPr algn="ctr"/>
            <a:r>
              <a:rPr lang="en-IN" sz="2400" b="0" dirty="0">
                <a:solidFill>
                  <a:schemeClr val="tx1"/>
                </a:solidFill>
                <a:effectLst/>
                <a:latin typeface="Times New Roman" panose="02020603050405020304" pitchFamily="18" charset="0"/>
                <a:cs typeface="Times New Roman" panose="02020603050405020304" pitchFamily="18" charset="0"/>
              </a:rPr>
              <a:t>Fig. Xylem and Phloem</a:t>
            </a:r>
            <a:endParaRPr lang="en-IN"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33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A3C70E-61F6-3AA3-D80B-A80614BC8313}"/>
              </a:ext>
            </a:extLst>
          </p:cNvPr>
          <p:cNvSpPr txBox="1"/>
          <p:nvPr/>
        </p:nvSpPr>
        <p:spPr>
          <a:xfrm>
            <a:off x="3119487" y="1043533"/>
            <a:ext cx="9192115" cy="6001643"/>
          </a:xfrm>
          <a:prstGeom prst="rect">
            <a:avLst/>
          </a:prstGeom>
          <a:noFill/>
        </p:spPr>
        <p:txBody>
          <a:bodyPr wrap="square">
            <a:spAutoFit/>
          </a:bodyPr>
          <a:lstStyle/>
          <a:p>
            <a:pPr algn="l" fontAlgn="base">
              <a:buFont typeface="Arial" panose="020B0604020202020204" pitchFamily="34" charset="0"/>
              <a:buChar char="•"/>
            </a:pPr>
            <a:r>
              <a:rPr lang="en-US" sz="2400" i="0" dirty="0">
                <a:solidFill>
                  <a:schemeClr val="tx1"/>
                </a:solidFill>
                <a:effectLst/>
                <a:latin typeface="Times New Roman" panose="02020603050405020304" pitchFamily="18" charset="0"/>
                <a:cs typeface="Times New Roman" panose="02020603050405020304" pitchFamily="18" charset="0"/>
              </a:rPr>
              <a:t>Cells scavenge compounds present in low to high abundance from their environments and accumulate them intracellularly.</a:t>
            </a:r>
          </a:p>
          <a:p>
            <a:pPr algn="l" fontAlgn="base">
              <a:buFont typeface="Arial" panose="020B0604020202020204" pitchFamily="34" charset="0"/>
              <a:buChar char="•"/>
            </a:pPr>
            <a:endParaRPr lang="en-US" sz="2400" i="0" dirty="0">
              <a:solidFill>
                <a:schemeClr val="tx1"/>
              </a:solidFill>
              <a:effectLst/>
              <a:latin typeface="Times New Roman" panose="02020603050405020304" pitchFamily="18" charset="0"/>
              <a:cs typeface="Times New Roman" panose="02020603050405020304" pitchFamily="18" charset="0"/>
            </a:endParaRPr>
          </a:p>
          <a:p>
            <a:pPr algn="l" fontAlgn="base">
              <a:buFont typeface="Arial" panose="020B0604020202020204" pitchFamily="34" charset="0"/>
              <a:buChar char="•"/>
            </a:pPr>
            <a:r>
              <a:rPr lang="en-US" sz="2400" i="0" dirty="0">
                <a:solidFill>
                  <a:schemeClr val="tx1"/>
                </a:solidFill>
                <a:effectLst/>
                <a:latin typeface="Times New Roman" panose="02020603050405020304" pitchFamily="18" charset="0"/>
                <a:cs typeface="Times New Roman" panose="02020603050405020304" pitchFamily="18" charset="0"/>
              </a:rPr>
              <a:t>There are two distinct types of nutrient uptake:</a:t>
            </a:r>
          </a:p>
          <a:p>
            <a:pPr algn="l" fontAlgn="base">
              <a:buFont typeface="Arial" panose="020B0604020202020204" pitchFamily="34" charset="0"/>
              <a:buChar char="•"/>
            </a:pPr>
            <a:r>
              <a:rPr lang="en-US" sz="2400" i="0" dirty="0">
                <a:solidFill>
                  <a:srgbClr val="FF0000"/>
                </a:solidFill>
                <a:effectLst/>
                <a:latin typeface="Times New Roman" panose="02020603050405020304" pitchFamily="18" charset="0"/>
                <a:cs typeface="Times New Roman" panose="02020603050405020304" pitchFamily="18" charset="0"/>
              </a:rPr>
              <a:t>Passive transport.  </a:t>
            </a:r>
            <a:r>
              <a:rPr lang="en-US" sz="2400" i="0" dirty="0">
                <a:solidFill>
                  <a:schemeClr val="tx1"/>
                </a:solidFill>
                <a:effectLst/>
                <a:latin typeface="Times New Roman" panose="02020603050405020304" pitchFamily="18" charset="0"/>
                <a:cs typeface="Times New Roman" panose="02020603050405020304" pitchFamily="18" charset="0"/>
              </a:rPr>
              <a:t>Passive transport does not require cell energy input. It occurs either by the passive diffusion of a molecule across the cell membrane, or by the facilitated diffusion of the molecule aided by a specialized membrane protein.</a:t>
            </a:r>
          </a:p>
          <a:p>
            <a:pPr algn="l" fontAlgn="base">
              <a:buFont typeface="Arial" panose="020B0604020202020204" pitchFamily="34" charset="0"/>
              <a:buChar char="•"/>
            </a:pPr>
            <a:r>
              <a:rPr lang="en-US" sz="2400" i="0" dirty="0">
                <a:solidFill>
                  <a:srgbClr val="FF0000"/>
                </a:solidFill>
                <a:effectLst/>
                <a:latin typeface="Times New Roman" panose="02020603050405020304" pitchFamily="18" charset="0"/>
                <a:cs typeface="Times New Roman" panose="02020603050405020304" pitchFamily="18" charset="0"/>
              </a:rPr>
              <a:t>Active transport</a:t>
            </a:r>
            <a:r>
              <a:rPr lang="en-US" sz="2400" i="0" dirty="0">
                <a:solidFill>
                  <a:schemeClr val="tx1"/>
                </a:solidFill>
                <a:effectLst/>
                <a:latin typeface="Times New Roman" panose="02020603050405020304" pitchFamily="18" charset="0"/>
                <a:cs typeface="Times New Roman" panose="02020603050405020304" pitchFamily="18" charset="0"/>
              </a:rPr>
              <a:t>. Active transport of a nutrient requires a dedicated solute transport system and input of cell energy. There are several types of systems that are differentiated by the mechanism of molecule uptake, the energy source, and the types of proteins present. Examples include the ABC-type transporters, symporters, antiporters, and group translocation transporters.</a:t>
            </a:r>
          </a:p>
          <a:p>
            <a:pPr algn="l" fontAlgn="base">
              <a:buFont typeface="Arial" panose="020B0604020202020204" pitchFamily="34" charset="0"/>
              <a:buChar char="•"/>
            </a:pPr>
            <a:r>
              <a:rPr lang="en-US" sz="2400" i="0" dirty="0">
                <a:solidFill>
                  <a:srgbClr val="FF0000"/>
                </a:solidFill>
                <a:effectLst/>
                <a:latin typeface="Times New Roman" panose="02020603050405020304" pitchFamily="18" charset="0"/>
                <a:cs typeface="Times New Roman" panose="02020603050405020304" pitchFamily="18" charset="0"/>
              </a:rPr>
              <a:t>Solute transport </a:t>
            </a:r>
            <a:r>
              <a:rPr lang="en-US" sz="2400" i="0" dirty="0">
                <a:solidFill>
                  <a:schemeClr val="tx1"/>
                </a:solidFill>
                <a:effectLst/>
                <a:latin typeface="Times New Roman" panose="02020603050405020304" pitchFamily="18" charset="0"/>
                <a:cs typeface="Times New Roman" panose="02020603050405020304" pitchFamily="18" charset="0"/>
              </a:rPr>
              <a:t>systems are also used to maintain intracellular ion levels, and to export cell waste materials and toxins.</a:t>
            </a:r>
          </a:p>
        </p:txBody>
      </p:sp>
    </p:spTree>
    <p:extLst>
      <p:ext uri="{BB962C8B-B14F-4D97-AF65-F5344CB8AC3E}">
        <p14:creationId xmlns:p14="http://schemas.microsoft.com/office/powerpoint/2010/main" val="372798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D23077-1768-AF38-1A96-6FDC61CFE639}"/>
              </a:ext>
            </a:extLst>
          </p:cNvPr>
          <p:cNvSpPr txBox="1"/>
          <p:nvPr/>
        </p:nvSpPr>
        <p:spPr>
          <a:xfrm>
            <a:off x="2975471" y="1403573"/>
            <a:ext cx="9433048" cy="5196615"/>
          </a:xfrm>
          <a:prstGeom prst="rect">
            <a:avLst/>
          </a:prstGeom>
          <a:noFill/>
        </p:spPr>
        <p:txBody>
          <a:bodyPr wrap="square">
            <a:spAutoFit/>
          </a:bodyPr>
          <a:lstStyle/>
          <a:p>
            <a:r>
              <a:rPr lang="en-IN" sz="32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Strategies</a:t>
            </a:r>
            <a:r>
              <a:rPr lang="en-IN" sz="3200" b="1" spc="5"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32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to</a:t>
            </a:r>
            <a:r>
              <a:rPr lang="en-IN" sz="3200" b="1" spc="5"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32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acquire</a:t>
            </a:r>
            <a:r>
              <a:rPr lang="en-IN" sz="3200" b="1" spc="5"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32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IN" sz="3200" b="1" spc="5"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32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transport</a:t>
            </a:r>
            <a:r>
              <a:rPr lang="en-IN" sz="3200" b="1" spc="5"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3200" b="1"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minerals under deficient levels</a:t>
            </a:r>
          </a:p>
          <a:p>
            <a:endParaRPr lang="en-IN" sz="3200" b="0" i="0" dirty="0">
              <a:solidFill>
                <a:schemeClr val="accent6">
                  <a:lumMod val="50000"/>
                </a:schemeClr>
              </a:solidFill>
              <a:effectLst/>
              <a:latin typeface="Times New Roman" panose="02020603050405020304" pitchFamily="18" charset="0"/>
              <a:cs typeface="Times New Roman" panose="02020603050405020304" pitchFamily="18" charset="0"/>
            </a:endParaRPr>
          </a:p>
          <a:p>
            <a:r>
              <a:rPr lang="en-IN" sz="2400" b="0" i="0" dirty="0">
                <a:solidFill>
                  <a:srgbClr val="282828"/>
                </a:solidFill>
                <a:effectLst/>
                <a:latin typeface="Times New Roman" panose="02020603050405020304" pitchFamily="18" charset="0"/>
                <a:cs typeface="Times New Roman" panose="02020603050405020304" pitchFamily="18" charset="0"/>
              </a:rPr>
              <a:t>These strategies include </a:t>
            </a:r>
          </a:p>
          <a:p>
            <a:pPr marL="342900" indent="-342900">
              <a:lnSpc>
                <a:spcPct val="150000"/>
              </a:lnSpc>
              <a:buFont typeface="Arial" panose="020B0604020202020204" pitchFamily="34" charset="0"/>
              <a:buChar char="•"/>
            </a:pPr>
            <a:r>
              <a:rPr lang="en-IN" sz="2400" dirty="0">
                <a:solidFill>
                  <a:srgbClr val="282828"/>
                </a:solidFill>
                <a:latin typeface="Times New Roman" panose="02020603050405020304" pitchFamily="18" charset="0"/>
                <a:cs typeface="Times New Roman" panose="02020603050405020304" pitchFamily="18" charset="0"/>
              </a:rPr>
              <a:t>A</a:t>
            </a:r>
            <a:r>
              <a:rPr lang="en-IN" sz="2400" b="0" i="0" dirty="0">
                <a:solidFill>
                  <a:srgbClr val="282828"/>
                </a:solidFill>
                <a:effectLst/>
                <a:latin typeface="Times New Roman" panose="02020603050405020304" pitchFamily="18" charset="0"/>
                <a:cs typeface="Times New Roman" panose="02020603050405020304" pitchFamily="18" charset="0"/>
              </a:rPr>
              <a:t>lterations in root morphology and architecture</a:t>
            </a:r>
            <a:endParaRPr lang="en-IN" sz="2400" dirty="0">
              <a:solidFill>
                <a:srgbClr val="282828"/>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IN" sz="2400" dirty="0">
                <a:solidFill>
                  <a:srgbClr val="282828"/>
                </a:solidFill>
                <a:latin typeface="Times New Roman" panose="02020603050405020304" pitchFamily="18" charset="0"/>
                <a:cs typeface="Times New Roman" panose="02020603050405020304" pitchFamily="18" charset="0"/>
              </a:rPr>
              <a:t>A</a:t>
            </a:r>
            <a:r>
              <a:rPr lang="en-IN" sz="2400" b="0" i="0" dirty="0">
                <a:solidFill>
                  <a:srgbClr val="282828"/>
                </a:solidFill>
                <a:effectLst/>
                <a:latin typeface="Times New Roman" panose="02020603050405020304" pitchFamily="18" charset="0"/>
                <a:cs typeface="Times New Roman" panose="02020603050405020304" pitchFamily="18" charset="0"/>
              </a:rPr>
              <a:t>cidification of root rhizosphere</a:t>
            </a:r>
            <a:endParaRPr lang="en-IN" sz="2400" dirty="0">
              <a:solidFill>
                <a:srgbClr val="282828"/>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IN" sz="2400" dirty="0">
                <a:solidFill>
                  <a:srgbClr val="282828"/>
                </a:solidFill>
                <a:latin typeface="Times New Roman" panose="02020603050405020304" pitchFamily="18" charset="0"/>
                <a:cs typeface="Times New Roman" panose="02020603050405020304" pitchFamily="18" charset="0"/>
              </a:rPr>
              <a:t>S</a:t>
            </a:r>
            <a:r>
              <a:rPr lang="en-IN" sz="2400" b="0" i="0" dirty="0">
                <a:solidFill>
                  <a:srgbClr val="282828"/>
                </a:solidFill>
                <a:effectLst/>
                <a:latin typeface="Times New Roman" panose="02020603050405020304" pitchFamily="18" charset="0"/>
                <a:cs typeface="Times New Roman" panose="02020603050405020304" pitchFamily="18" charset="0"/>
              </a:rPr>
              <a:t>ecretion of acid phosphatases and organic acids from roots</a:t>
            </a:r>
            <a:endParaRPr lang="en-IN" sz="2400" dirty="0">
              <a:solidFill>
                <a:srgbClr val="282828"/>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IN" sz="2400" dirty="0">
                <a:solidFill>
                  <a:srgbClr val="282828"/>
                </a:solidFill>
                <a:latin typeface="Times New Roman" panose="02020603050405020304" pitchFamily="18" charset="0"/>
                <a:cs typeface="Times New Roman" panose="02020603050405020304" pitchFamily="18" charset="0"/>
              </a:rPr>
              <a:t>I</a:t>
            </a:r>
            <a:r>
              <a:rPr lang="en-IN" sz="2400" b="0" i="0" dirty="0">
                <a:solidFill>
                  <a:srgbClr val="282828"/>
                </a:solidFill>
                <a:effectLst/>
                <a:latin typeface="Times New Roman" panose="02020603050405020304" pitchFamily="18" charset="0"/>
                <a:cs typeface="Times New Roman" panose="02020603050405020304" pitchFamily="18" charset="0"/>
              </a:rPr>
              <a:t>nduction of high-affinity P transport systems</a:t>
            </a:r>
            <a:endParaRPr lang="en-IN" sz="2400" dirty="0">
              <a:solidFill>
                <a:srgbClr val="282828"/>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IN" sz="2400" dirty="0">
                <a:solidFill>
                  <a:srgbClr val="282828"/>
                </a:solidFill>
                <a:latin typeface="Times New Roman" panose="02020603050405020304" pitchFamily="18" charset="0"/>
                <a:cs typeface="Times New Roman" panose="02020603050405020304" pitchFamily="18" charset="0"/>
              </a:rPr>
              <a:t>C</a:t>
            </a:r>
            <a:r>
              <a:rPr lang="en-IN" sz="2400" b="0" i="0" dirty="0">
                <a:solidFill>
                  <a:srgbClr val="282828"/>
                </a:solidFill>
                <a:effectLst/>
                <a:latin typeface="Times New Roman" panose="02020603050405020304" pitchFamily="18" charset="0"/>
                <a:cs typeface="Times New Roman" panose="02020603050405020304" pitchFamily="18" charset="0"/>
              </a:rPr>
              <a:t>hanges in carbohydrate metabolism</a:t>
            </a:r>
            <a:endParaRPr lang="en-IN" sz="2400" dirty="0">
              <a:solidFill>
                <a:srgbClr val="282828"/>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IN" sz="2400" dirty="0">
                <a:solidFill>
                  <a:srgbClr val="282828"/>
                </a:solidFill>
                <a:latin typeface="Times New Roman" panose="02020603050405020304" pitchFamily="18" charset="0"/>
                <a:cs typeface="Times New Roman" panose="02020603050405020304" pitchFamily="18" charset="0"/>
              </a:rPr>
              <a:t>F</a:t>
            </a:r>
            <a:r>
              <a:rPr lang="en-IN" sz="2400" b="0" i="0" dirty="0">
                <a:solidFill>
                  <a:srgbClr val="282828"/>
                </a:solidFill>
                <a:effectLst/>
                <a:latin typeface="Times New Roman" panose="02020603050405020304" pitchFamily="18" charset="0"/>
                <a:cs typeface="Times New Roman" panose="02020603050405020304" pitchFamily="18" charset="0"/>
              </a:rPr>
              <a:t>ormation of symbiotic association with mycorrhizal fungi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171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3A1AE5-9ED3-7B6E-4CFA-AA2108C730AE}"/>
              </a:ext>
            </a:extLst>
          </p:cNvPr>
          <p:cNvSpPr txBox="1"/>
          <p:nvPr/>
        </p:nvSpPr>
        <p:spPr>
          <a:xfrm>
            <a:off x="3335511" y="2555701"/>
            <a:ext cx="7992888" cy="1323439"/>
          </a:xfrm>
          <a:prstGeom prst="rect">
            <a:avLst/>
          </a:prstGeom>
          <a:noFill/>
        </p:spPr>
        <p:txBody>
          <a:bodyPr wrap="square" rtlCol="0">
            <a:spAutoFit/>
          </a:bodyPr>
          <a:lstStyle/>
          <a:p>
            <a:pPr algn="ctr"/>
            <a:r>
              <a:rPr lang="en-US" sz="8000" dirty="0">
                <a:solidFill>
                  <a:schemeClr val="tx2"/>
                </a:solidFill>
                <a:latin typeface="Times New Roman" panose="02020603050405020304" pitchFamily="18" charset="0"/>
                <a:cs typeface="Times New Roman" panose="02020603050405020304" pitchFamily="18" charset="0"/>
              </a:rPr>
              <a:t>THANK YOU</a:t>
            </a:r>
            <a:endParaRPr lang="en-IN" sz="8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554068"/>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4408</TotalTime>
  <Words>345</Words>
  <Application>Microsoft Office PowerPoint</Application>
  <PresentationFormat>Custom</PresentationFormat>
  <Paragraphs>34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Theme1</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Dell</cp:lastModifiedBy>
  <cp:revision>521</cp:revision>
  <cp:lastPrinted>2113-01-01T00:00:00Z</cp:lastPrinted>
  <dcterms:created xsi:type="dcterms:W3CDTF">2018-01-17T07:28:00Z</dcterms:created>
  <dcterms:modified xsi:type="dcterms:W3CDTF">2023-07-06T07:24:33Z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