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70" r:id="rId4"/>
    <p:sldId id="271" r:id="rId5"/>
    <p:sldId id="272" r:id="rId6"/>
    <p:sldId id="273" r:id="rId7"/>
    <p:sldId id="274" r:id="rId8"/>
    <p:sldId id="275" r:id="rId9"/>
    <p:sldId id="276" r:id="rId10"/>
    <p:sldId id="277"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85" d="100"/>
          <a:sy n="85" d="100"/>
        </p:scale>
        <p:origin x="826" y="5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indiumsoftware.com/data-migration-services/" TargetMode="External"/><Relationship Id="rId2" Type="http://schemas.openxmlformats.org/officeDocument/2006/relationships/hyperlink" Target="https://www.indiumsoftware.com/blog/why-streaming-integration-for-data-modernization/"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975021" y="2573088"/>
            <a:ext cx="9177073" cy="3504983"/>
          </a:xfrm>
          <a:prstGeom prst="rect">
            <a:avLst/>
          </a:prstGeom>
        </p:spPr>
        <p:txBody>
          <a:bodyPr/>
          <a:lstStyle/>
          <a:p>
            <a:pPr marL="165100" marR="571500" algn="just">
              <a:lnSpc>
                <a:spcPct val="113000"/>
              </a:lnSpc>
              <a:spcBef>
                <a:spcPts val="395"/>
              </a:spcBef>
              <a:spcAft>
                <a:spcPts val="0"/>
              </a:spcAft>
            </a:pPr>
            <a:r>
              <a:rPr lang="en-US" sz="3200" b="1" kern="0" dirty="0">
                <a:effectLst/>
                <a:latin typeface="Arial Rounded MT Bold" panose="020F0704030504030204" pitchFamily="34" charset="0"/>
                <a:ea typeface="Times New Roman" panose="02020603050405020304" pitchFamily="18" charset="0"/>
              </a:rPr>
              <a:t>Lecture 29: </a:t>
            </a:r>
            <a:r>
              <a:rPr lang="en-US" sz="3200" b="1" dirty="0">
                <a:effectLst/>
                <a:latin typeface="Arial Rounded MT Bold" panose="020F0704030504030204" pitchFamily="34" charset="0"/>
                <a:ea typeface="Times New Roman" panose="02020603050405020304" pitchFamily="18" charset="0"/>
              </a:rPr>
              <a:t> Modernization of information handling</a:t>
            </a: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AE2C02-9A0C-6037-F0E1-95BFE93C67A1}"/>
              </a:ext>
            </a:extLst>
          </p:cNvPr>
          <p:cNvSpPr txBox="1"/>
          <p:nvPr/>
        </p:nvSpPr>
        <p:spPr>
          <a:xfrm>
            <a:off x="1143000" y="1789435"/>
            <a:ext cx="9906000" cy="3847207"/>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Planning your IT modernization strategy</a:t>
            </a:r>
          </a:p>
          <a:p>
            <a:pPr algn="l"/>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CIO roles need to build a use case for modern IT. They must merge modernization efforts with business strategy, explore IT services that can free up money for new investments, and find ways to streamline apps and data to improve analytics programs. Successful execution requires a plan that covers people, processes, AND technology. Here’s where to start in your roadmap:</a:t>
            </a:r>
          </a:p>
          <a:p>
            <a:pPr algn="just"/>
            <a:endParaRPr lang="en-US" sz="2000" b="0" i="0" dirty="0">
              <a:solidFill>
                <a:srgbClr val="323E48"/>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323E48"/>
                </a:solidFill>
                <a:effectLst/>
                <a:latin typeface="Times New Roman" panose="02020603050405020304" pitchFamily="18" charset="0"/>
                <a:cs typeface="Times New Roman" panose="02020603050405020304" pitchFamily="18" charset="0"/>
              </a:rPr>
              <a:t>Build for speed and insights</a:t>
            </a:r>
            <a:r>
              <a:rPr lang="en-US" sz="2000" b="0" i="0" dirty="0">
                <a:solidFill>
                  <a:srgbClr val="323E48"/>
                </a:solidFill>
                <a:effectLst/>
                <a:latin typeface="Times New Roman" panose="02020603050405020304" pitchFamily="18" charset="0"/>
                <a:cs typeface="Times New Roman" panose="02020603050405020304" pitchFamily="18" charset="0"/>
              </a:rPr>
              <a:t>. Modern IT environments help organizations increase speed and unlock data for the business. Data is a strategic asset that supports new ways of doing business. A modern platform enables deep analytics, including data mining, machine learning, and predictive analytics, which results in proactive end-to-end management and better business intelligence.</a:t>
            </a:r>
          </a:p>
        </p:txBody>
      </p:sp>
    </p:spTree>
    <p:extLst>
      <p:ext uri="{BB962C8B-B14F-4D97-AF65-F5344CB8AC3E}">
        <p14:creationId xmlns:p14="http://schemas.microsoft.com/office/powerpoint/2010/main" val="861511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1FE80B-97D1-2D48-E49D-03A5FCA5D6DF}"/>
              </a:ext>
            </a:extLst>
          </p:cNvPr>
          <p:cNvSpPr txBox="1"/>
          <p:nvPr/>
        </p:nvSpPr>
        <p:spPr>
          <a:xfrm>
            <a:off x="291353" y="1497228"/>
            <a:ext cx="11609294" cy="4708981"/>
          </a:xfrm>
          <a:prstGeom prst="rect">
            <a:avLst/>
          </a:prstGeom>
          <a:noFill/>
        </p:spPr>
        <p:txBody>
          <a:bodyPr wrap="square">
            <a:spAutoFit/>
          </a:bodyPr>
          <a:lstStyle/>
          <a:p>
            <a:pPr algn="just">
              <a:buFont typeface="Arial" panose="020B0604020202020204" pitchFamily="34" charset="0"/>
              <a:buChar char="•"/>
            </a:pPr>
            <a:r>
              <a:rPr lang="en-US" sz="2000" b="1" i="0" dirty="0">
                <a:solidFill>
                  <a:srgbClr val="323E48"/>
                </a:solidFill>
                <a:effectLst/>
                <a:latin typeface="Times New Roman" panose="02020603050405020304" pitchFamily="18" charset="0"/>
                <a:cs typeface="Times New Roman" panose="02020603050405020304" pitchFamily="18" charset="0"/>
              </a:rPr>
              <a:t>Design toward NoOps</a:t>
            </a:r>
            <a:r>
              <a:rPr lang="en-US" sz="2000" b="0" i="0" dirty="0">
                <a:solidFill>
                  <a:srgbClr val="323E48"/>
                </a:solidFill>
                <a:effectLst/>
                <a:latin typeface="Times New Roman" panose="02020603050405020304" pitchFamily="18" charset="0"/>
                <a:cs typeface="Times New Roman" panose="02020603050405020304" pitchFamily="18" charset="0"/>
              </a:rPr>
              <a:t>. Intelligent automation is key to creating agile operations and costs closely aligned with the business. Automation harnesses real-time data and machine learning to increase efficiencies in application services, development, IT delivery, security, and more. Ultimately, IT should design toward NoOps, a further evolution of the operating model that relies on automation and self-healing systems.</a:t>
            </a:r>
          </a:p>
          <a:p>
            <a:pPr algn="just"/>
            <a:endParaRPr lang="en-US" sz="2000" b="0" i="0" dirty="0">
              <a:solidFill>
                <a:srgbClr val="323E48"/>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323E48"/>
                </a:solidFill>
                <a:effectLst/>
                <a:latin typeface="Times New Roman" panose="02020603050405020304" pitchFamily="18" charset="0"/>
                <a:cs typeface="Times New Roman" panose="02020603050405020304" pitchFamily="18" charset="0"/>
              </a:rPr>
              <a:t>Plan on change management in your organization</a:t>
            </a:r>
            <a:r>
              <a:rPr lang="en-US" sz="2000" b="0" i="0" dirty="0">
                <a:solidFill>
                  <a:srgbClr val="323E48"/>
                </a:solidFill>
                <a:effectLst/>
                <a:latin typeface="Times New Roman" panose="02020603050405020304" pitchFamily="18" charset="0"/>
                <a:cs typeface="Times New Roman" panose="02020603050405020304" pitchFamily="18" charset="0"/>
              </a:rPr>
              <a:t>. Start with a core IT team and scale from there. As companies move to the cloud, IT must adopt new ways of automation for the full technology stack. Software engineers focus on increasing automation and reliability. By eliminating the silos, organizations can lower costs while increasing application reliability.</a:t>
            </a:r>
          </a:p>
          <a:p>
            <a:pPr algn="just"/>
            <a:endParaRPr lang="en-US" sz="2000" b="0" i="0" dirty="0">
              <a:solidFill>
                <a:srgbClr val="323E48"/>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323E48"/>
                </a:solidFill>
                <a:effectLst/>
                <a:latin typeface="Times New Roman" panose="02020603050405020304" pitchFamily="18" charset="0"/>
                <a:cs typeface="Times New Roman" panose="02020603050405020304" pitchFamily="18" charset="0"/>
              </a:rPr>
              <a:t>Don’t do it alone</a:t>
            </a:r>
            <a:r>
              <a:rPr lang="en-US" sz="2000" b="0" i="0" dirty="0">
                <a:solidFill>
                  <a:srgbClr val="323E48"/>
                </a:solidFill>
                <a:effectLst/>
                <a:latin typeface="Times New Roman" panose="02020603050405020304" pitchFamily="18" charset="0"/>
                <a:cs typeface="Times New Roman" panose="02020603050405020304" pitchFamily="18" charset="0"/>
              </a:rPr>
              <a:t>. IT Modernization is challenging, but you don’t have to approach it by yourself. Take your first steps in your roadmap to find providers who have integration expertise, cloud management capabilities, and a proven track record of successful digital transformation at scale. Highly effective partners can offer a clear point of view, proven methodologies, and an evolved partner ecosystem that delivers technology-independent solutions.</a:t>
            </a:r>
          </a:p>
        </p:txBody>
      </p:sp>
    </p:spTree>
    <p:extLst>
      <p:ext uri="{BB962C8B-B14F-4D97-AF65-F5344CB8AC3E}">
        <p14:creationId xmlns:p14="http://schemas.microsoft.com/office/powerpoint/2010/main" val="23167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33E576-D54E-FF12-2C4A-1CF11B407697}"/>
              </a:ext>
            </a:extLst>
          </p:cNvPr>
          <p:cNvSpPr txBox="1"/>
          <p:nvPr/>
        </p:nvSpPr>
        <p:spPr>
          <a:xfrm>
            <a:off x="1600200" y="1592044"/>
            <a:ext cx="8991600" cy="4414029"/>
          </a:xfrm>
          <a:prstGeom prst="rect">
            <a:avLst/>
          </a:prstGeom>
          <a:noFill/>
        </p:spPr>
        <p:txBody>
          <a:bodyPr wrap="square">
            <a:spAutoFit/>
          </a:bodyPr>
          <a:lstStyle/>
          <a:p>
            <a:pPr marL="2479040" algn="just">
              <a:spcBef>
                <a:spcPts val="1020"/>
              </a:spcBef>
              <a:spcAft>
                <a:spcPts val="0"/>
              </a:spcAft>
            </a:pPr>
            <a:r>
              <a:rPr lang="en-US" sz="2200" b="1" dirty="0">
                <a:solidFill>
                  <a:srgbClr val="111111"/>
                </a:solidFill>
                <a:effectLst/>
                <a:latin typeface="Times New Roman" panose="02020603050405020304" pitchFamily="18" charset="0"/>
                <a:ea typeface="Times New Roman" panose="02020603050405020304" pitchFamily="18" charset="0"/>
              </a:rPr>
              <a:t>Data Modernization</a:t>
            </a:r>
            <a:endParaRPr lang="en-IN" sz="22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85"/>
              </a:spcBef>
              <a:spcAft>
                <a:spcPts val="0"/>
              </a:spcAft>
            </a:pPr>
            <a:r>
              <a:rPr lang="en-US" sz="2000" dirty="0">
                <a:solidFill>
                  <a:srgbClr val="2C2B2B"/>
                </a:solidFill>
                <a:effectLst/>
                <a:latin typeface="Times New Roman" panose="02020603050405020304" pitchFamily="18" charset="0"/>
                <a:ea typeface="Times New Roman" panose="02020603050405020304" pitchFamily="18" charset="0"/>
              </a:rPr>
              <a:t>The process of migrating siloed data to modern cloud-based databases or lakes from legacy databases is known as </a:t>
            </a:r>
            <a:r>
              <a:rPr lang="en-US" sz="2000" b="1" u="none" strike="noStrike" dirty="0">
                <a:solidFill>
                  <a:srgbClr val="007AFF"/>
                </a:solidFill>
                <a:effectLst/>
                <a:latin typeface="Times New Roman" panose="02020603050405020304" pitchFamily="18" charset="0"/>
                <a:ea typeface="Times New Roman" panose="02020603050405020304" pitchFamily="18" charset="0"/>
                <a:hlinkClick r:id="rId2"/>
              </a:rPr>
              <a:t>data modernization</a:t>
            </a:r>
            <a:r>
              <a:rPr lang="en-US" sz="2000" dirty="0">
                <a:solidFill>
                  <a:srgbClr val="2C2B2B"/>
                </a:solidFill>
                <a:effectLst/>
                <a:latin typeface="Times New Roman" panose="02020603050405020304" pitchFamily="18" charset="0"/>
                <a:ea typeface="Times New Roman" panose="02020603050405020304" pitchFamily="18" charset="0"/>
              </a:rPr>
              <a:t>. It enables organizations to be agile and eliminate bottlenecks, inefficiencies, and complexities of legacy systems.</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5000"/>
              </a:lnSpc>
            </a:pPr>
            <a:r>
              <a:rPr lang="en-US" sz="2000" dirty="0">
                <a:solidFill>
                  <a:srgbClr val="2C2B2B"/>
                </a:solidFill>
                <a:effectLst/>
                <a:latin typeface="Times New Roman" panose="02020603050405020304" pitchFamily="18" charset="0"/>
                <a:ea typeface="Times New Roman" panose="02020603050405020304" pitchFamily="18" charset="0"/>
              </a:rPr>
              <a:t>A modernized data platform helps in efficient </a:t>
            </a:r>
            <a:r>
              <a:rPr lang="en-US" sz="2000" b="1" u="none" strike="noStrike" dirty="0">
                <a:solidFill>
                  <a:srgbClr val="007AFF"/>
                </a:solidFill>
                <a:effectLst/>
                <a:latin typeface="Times New Roman" panose="02020603050405020304" pitchFamily="18" charset="0"/>
                <a:ea typeface="Times New Roman" panose="02020603050405020304" pitchFamily="18" charset="0"/>
                <a:hlinkClick r:id="rId3"/>
              </a:rPr>
              <a:t>data migration</a:t>
            </a:r>
            <a:r>
              <a:rPr lang="en-US" sz="2000" dirty="0">
                <a:solidFill>
                  <a:srgbClr val="2C2B2B"/>
                </a:solidFill>
                <a:effectLst/>
                <a:latin typeface="Times New Roman" panose="02020603050405020304" pitchFamily="18" charset="0"/>
                <a:ea typeface="Times New Roman" panose="02020603050405020304" pitchFamily="18" charset="0"/>
              </a:rPr>
              <a:t>, faster ingestion, self-service discovery, near real-time analytics and more key benefits.</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spcBef>
                <a:spcPts val="900"/>
              </a:spcBef>
            </a:pPr>
            <a:r>
              <a:rPr lang="en-US" sz="2000" b="1" kern="0" dirty="0">
                <a:effectLst/>
                <a:latin typeface="Times New Roman" panose="02020603050405020304" pitchFamily="18" charset="0"/>
                <a:ea typeface="Times New Roman" panose="02020603050405020304" pitchFamily="18" charset="0"/>
              </a:rPr>
              <a:t>Types of IT modernization:</a:t>
            </a:r>
            <a:endParaRPr lang="en-IN" sz="2000" b="1" kern="0" dirty="0">
              <a:effectLst/>
              <a:latin typeface="Times New Roman" panose="02020603050405020304" pitchFamily="18" charset="0"/>
              <a:ea typeface="Times New Roman" panose="02020603050405020304" pitchFamily="18" charset="0"/>
            </a:endParaRPr>
          </a:p>
          <a:p>
            <a:pPr marL="742950" lvl="1" indent="-285750">
              <a:spcBef>
                <a:spcPts val="99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Cloud</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migration</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0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Hybrid</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cloud</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Multicloud</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24665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E057BA-3ADD-3994-CCC8-E2B1874552DD}"/>
              </a:ext>
            </a:extLst>
          </p:cNvPr>
          <p:cNvSpPr txBox="1"/>
          <p:nvPr/>
        </p:nvSpPr>
        <p:spPr>
          <a:xfrm>
            <a:off x="4385984" y="2078922"/>
            <a:ext cx="6118410" cy="430887"/>
          </a:xfrm>
          <a:prstGeom prst="rect">
            <a:avLst/>
          </a:prstGeom>
          <a:noFill/>
        </p:spPr>
        <p:txBody>
          <a:bodyPr wrap="square">
            <a:spAutoFit/>
          </a:bodyPr>
          <a:lstStyle/>
          <a:p>
            <a:pPr algn="l"/>
            <a:r>
              <a:rPr lang="en-IN" sz="2200" b="1" i="0" dirty="0">
                <a:solidFill>
                  <a:srgbClr val="1C1E21"/>
                </a:solidFill>
                <a:effectLst/>
                <a:latin typeface="Times New Roman" panose="02020603050405020304" pitchFamily="18" charset="0"/>
                <a:cs typeface="Times New Roman" panose="02020603050405020304" pitchFamily="18" charset="0"/>
              </a:rPr>
              <a:t>What is IT modernization?</a:t>
            </a:r>
          </a:p>
        </p:txBody>
      </p:sp>
      <p:sp>
        <p:nvSpPr>
          <p:cNvPr id="5" name="TextBox 4">
            <a:extLst>
              <a:ext uri="{FF2B5EF4-FFF2-40B4-BE49-F238E27FC236}">
                <a16:creationId xmlns:a16="http://schemas.microsoft.com/office/drawing/2014/main" id="{A50D01D3-61C6-20F2-8290-6047B739E959}"/>
              </a:ext>
            </a:extLst>
          </p:cNvPr>
          <p:cNvSpPr txBox="1"/>
          <p:nvPr/>
        </p:nvSpPr>
        <p:spPr>
          <a:xfrm>
            <a:off x="1174376" y="2780744"/>
            <a:ext cx="10228729" cy="2246769"/>
          </a:xfrm>
          <a:prstGeom prst="rect">
            <a:avLst/>
          </a:prstGeom>
          <a:noFill/>
        </p:spPr>
        <p:txBody>
          <a:bodyPr wrap="square">
            <a:spAutoFit/>
          </a:bodyPr>
          <a:lstStyle/>
          <a:p>
            <a:pPr algn="just"/>
            <a:r>
              <a:rPr lang="en-US" sz="2000" b="0" i="0" dirty="0">
                <a:solidFill>
                  <a:srgbClr val="323E48"/>
                </a:solidFill>
                <a:effectLst/>
                <a:latin typeface="Times New Roman" panose="02020603050405020304" pitchFamily="18" charset="0"/>
                <a:cs typeface="Times New Roman" panose="02020603050405020304" pitchFamily="18" charset="0"/>
              </a:rPr>
              <a:t>IT modernization is the process of managing or moving away from old solutions and legacy systems — consolidating systems and workflows in favor of more automated, innovative solutions. Especially during the pandemic, we have been forced to take a look at IT infrastructure for cybersecurity during work from home and for digital transformation in a time where automated intelligence and automation are more important than ever before. IT modernization efforts are critical to enabling artificial intelligence, improving connectivity, encouraging cloud adoption, and driving change management in an organization.</a:t>
            </a:r>
          </a:p>
        </p:txBody>
      </p:sp>
    </p:spTree>
    <p:extLst>
      <p:ext uri="{BB962C8B-B14F-4D97-AF65-F5344CB8AC3E}">
        <p14:creationId xmlns:p14="http://schemas.microsoft.com/office/powerpoint/2010/main" val="1473358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D9D252-97A4-8AF7-EA79-2B6C24C57E76}"/>
              </a:ext>
            </a:extLst>
          </p:cNvPr>
          <p:cNvSpPr txBox="1"/>
          <p:nvPr/>
        </p:nvSpPr>
        <p:spPr>
          <a:xfrm>
            <a:off x="1510553" y="1967061"/>
            <a:ext cx="9170894" cy="2923877"/>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What are the benefits of modernization?</a:t>
            </a:r>
          </a:p>
          <a:p>
            <a:pPr algn="l"/>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Enterprises are rethinking IT infrastructure priorities in the face of rapidly changing business demands. There’s a new demand for simplifying complex environments and increasing speed across the entire enterprise technology stack, including data centers. Stakeholders, IT leaders, and end users all demand immediate cost savings, operational agility, scalability, resilience, and security — driving change management and the need for new technologies. In a data-driven world, apps need application modernization and IT systems need IT modernization.</a:t>
            </a:r>
          </a:p>
        </p:txBody>
      </p:sp>
    </p:spTree>
    <p:extLst>
      <p:ext uri="{BB962C8B-B14F-4D97-AF65-F5344CB8AC3E}">
        <p14:creationId xmlns:p14="http://schemas.microsoft.com/office/powerpoint/2010/main" val="223298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1DAEA0-3090-5F02-BEB7-D98A444AD418}"/>
              </a:ext>
            </a:extLst>
          </p:cNvPr>
          <p:cNvSpPr txBox="1"/>
          <p:nvPr/>
        </p:nvSpPr>
        <p:spPr>
          <a:xfrm>
            <a:off x="2448485" y="1692166"/>
            <a:ext cx="7295029" cy="3847207"/>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IT modernization vs digital transformation</a:t>
            </a:r>
          </a:p>
          <a:p>
            <a:pPr algn="l"/>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It’s important to note that transformation is not modernization. Digital transformation is about driving the evolution and creation of new business models, while modernization is focused on preparing your IT infrastructure, IT systems, technology, and products to succeed in a data-driven world.</a:t>
            </a:r>
          </a:p>
          <a:p>
            <a:pPr algn="l"/>
            <a:endParaRPr lang="en-US" b="0" i="0" dirty="0">
              <a:solidFill>
                <a:srgbClr val="323E48"/>
              </a:solidFill>
              <a:effectLst/>
              <a:latin typeface="Source Sans Pro" panose="020B0503030403020204" pitchFamily="34" charset="0"/>
            </a:endParaRPr>
          </a:p>
          <a:p>
            <a:pPr algn="l"/>
            <a:r>
              <a:rPr lang="en-US" sz="2200" b="1" i="0" dirty="0">
                <a:solidFill>
                  <a:srgbClr val="323E48"/>
                </a:solidFill>
                <a:effectLst/>
                <a:latin typeface="Times New Roman" panose="02020603050405020304" pitchFamily="18" charset="0"/>
                <a:cs typeface="Times New Roman" panose="02020603050405020304" pitchFamily="18" charset="0"/>
              </a:rPr>
              <a:t>Types of IT modernization:</a:t>
            </a:r>
          </a:p>
          <a:p>
            <a:pPr algn="l"/>
            <a:r>
              <a:rPr lang="en-US" sz="2000" b="0" i="0" dirty="0">
                <a:solidFill>
                  <a:srgbClr val="323E48"/>
                </a:solidFill>
                <a:effectLst/>
                <a:latin typeface="Times New Roman" panose="02020603050405020304" pitchFamily="18" charset="0"/>
                <a:cs typeface="Times New Roman" panose="02020603050405020304" pitchFamily="18" charset="0"/>
              </a:rPr>
              <a:t>Cloud migration</a:t>
            </a:r>
          </a:p>
          <a:p>
            <a:pPr algn="l"/>
            <a:r>
              <a:rPr lang="en-US" sz="2000" b="0" i="0" dirty="0">
                <a:solidFill>
                  <a:srgbClr val="323E48"/>
                </a:solidFill>
                <a:effectLst/>
                <a:latin typeface="Times New Roman" panose="02020603050405020304" pitchFamily="18" charset="0"/>
                <a:cs typeface="Times New Roman" panose="02020603050405020304" pitchFamily="18" charset="0"/>
              </a:rPr>
              <a:t>Hybrid cloud</a:t>
            </a:r>
          </a:p>
          <a:p>
            <a:pPr algn="l"/>
            <a:r>
              <a:rPr lang="en-US" sz="2000" b="0" i="0" dirty="0">
                <a:solidFill>
                  <a:srgbClr val="323E48"/>
                </a:solidFill>
                <a:effectLst/>
                <a:latin typeface="Times New Roman" panose="02020603050405020304" pitchFamily="18" charset="0"/>
                <a:cs typeface="Times New Roman" panose="02020603050405020304" pitchFamily="18" charset="0"/>
              </a:rPr>
              <a:t>Multicloud</a:t>
            </a:r>
          </a:p>
        </p:txBody>
      </p:sp>
    </p:spTree>
    <p:extLst>
      <p:ext uri="{BB962C8B-B14F-4D97-AF65-F5344CB8AC3E}">
        <p14:creationId xmlns:p14="http://schemas.microsoft.com/office/powerpoint/2010/main" val="3417776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92F3B4-4714-9B77-B394-E6A91636566D}"/>
              </a:ext>
            </a:extLst>
          </p:cNvPr>
          <p:cNvSpPr txBox="1"/>
          <p:nvPr/>
        </p:nvSpPr>
        <p:spPr>
          <a:xfrm>
            <a:off x="1093694" y="1781885"/>
            <a:ext cx="10004611" cy="4154984"/>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Four steps to successful IT modernization</a:t>
            </a:r>
          </a:p>
          <a:p>
            <a:pPr algn="l"/>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For most companies, IT modernization is a journey from legacy systems and traditional processes to a modern IT operating model. Successful modernization initiatives include the following: aligning IT with the business, simplifying and optimizing the existing IT infrastructure, application modernization, and operating securely in a hybrid environment while also preventing cybersecurity risks.</a:t>
            </a:r>
          </a:p>
          <a:p>
            <a:pPr algn="just"/>
            <a:endParaRPr lang="en-US" sz="2000" b="0"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1. Align IT and business initiatives</a:t>
            </a:r>
          </a:p>
          <a:p>
            <a:pPr algn="just"/>
            <a:r>
              <a:rPr lang="en-US" sz="2000" b="0" i="0" dirty="0">
                <a:solidFill>
                  <a:srgbClr val="323E48"/>
                </a:solidFill>
                <a:effectLst/>
                <a:latin typeface="Times New Roman" panose="02020603050405020304" pitchFamily="18" charset="0"/>
                <a:cs typeface="Times New Roman" panose="02020603050405020304" pitchFamily="18" charset="0"/>
              </a:rPr>
              <a:t>Determine which initiatives fit within your overall business strategy — collaborate with CIO roles, IT Leader roles, and other senior management to create buy-in.</a:t>
            </a:r>
            <a:br>
              <a:rPr lang="en-US" sz="2000" b="0" i="0" dirty="0">
                <a:solidFill>
                  <a:srgbClr val="323E48"/>
                </a:solidFill>
                <a:effectLst/>
                <a:latin typeface="Times New Roman" panose="02020603050405020304" pitchFamily="18" charset="0"/>
                <a:cs typeface="Times New Roman" panose="02020603050405020304" pitchFamily="18" charset="0"/>
              </a:rPr>
            </a:br>
            <a:r>
              <a:rPr lang="en-US" sz="2000" b="0" i="0" dirty="0">
                <a:solidFill>
                  <a:srgbClr val="323E48"/>
                </a:solidFill>
                <a:effectLst/>
                <a:latin typeface="Times New Roman" panose="02020603050405020304" pitchFamily="18" charset="0"/>
                <a:cs typeface="Times New Roman" panose="02020603050405020304" pitchFamily="18" charset="0"/>
              </a:rPr>
              <a:t>Business and IT must reevaluate plans regularly — constant feedback and business metrics will reshape IT modernization activities as you go.</a:t>
            </a:r>
          </a:p>
        </p:txBody>
      </p:sp>
    </p:spTree>
    <p:extLst>
      <p:ext uri="{BB962C8B-B14F-4D97-AF65-F5344CB8AC3E}">
        <p14:creationId xmlns:p14="http://schemas.microsoft.com/office/powerpoint/2010/main" val="45476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74FDE73-ED58-8BC6-D374-50F114CBD394}"/>
              </a:ext>
            </a:extLst>
          </p:cNvPr>
          <p:cNvSpPr txBox="1"/>
          <p:nvPr/>
        </p:nvSpPr>
        <p:spPr>
          <a:xfrm>
            <a:off x="1609164" y="1806458"/>
            <a:ext cx="8973671" cy="3539430"/>
          </a:xfrm>
          <a:prstGeom prst="rect">
            <a:avLst/>
          </a:prstGeom>
          <a:noFill/>
        </p:spPr>
        <p:txBody>
          <a:bodyPr wrap="square">
            <a:spAutoFit/>
          </a:bodyPr>
          <a:lstStyle/>
          <a:p>
            <a:pPr algn="just"/>
            <a:r>
              <a:rPr lang="en-US" sz="2200" b="1" i="0" dirty="0">
                <a:solidFill>
                  <a:srgbClr val="323E48"/>
                </a:solidFill>
                <a:effectLst/>
                <a:latin typeface="Times New Roman" panose="02020603050405020304" pitchFamily="18" charset="0"/>
                <a:cs typeface="Times New Roman" panose="02020603050405020304" pitchFamily="18" charset="0"/>
              </a:rPr>
              <a:t>2. Simplify IT</a:t>
            </a:r>
          </a:p>
          <a:p>
            <a:pPr algn="just"/>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Overly complex systems prevent organizations from focusing on their overall modernization efforts. Aging legacy systems can be costly, detrimental to quality, and slow the pace of change. To optimize costs, organizations can implement a technology refresh that includes lean processes and automation, improving workload placement, and eliminating unused or underused systems.</a:t>
            </a:r>
          </a:p>
          <a:p>
            <a:pPr algn="just"/>
            <a:r>
              <a:rPr lang="en-US" sz="2000" b="0" i="0" dirty="0">
                <a:solidFill>
                  <a:srgbClr val="323E48"/>
                </a:solidFill>
                <a:effectLst/>
                <a:latin typeface="Times New Roman" panose="02020603050405020304" pitchFamily="18" charset="0"/>
                <a:cs typeface="Times New Roman" panose="02020603050405020304" pitchFamily="18" charset="0"/>
              </a:rPr>
              <a:t>Organizations can also continuously optimize the IT environment with automated workload management tools and implement software-defined networks. Modernizing IT frees up resources that can be immediately applied to innovating and improving customer experience.</a:t>
            </a:r>
          </a:p>
        </p:txBody>
      </p:sp>
    </p:spTree>
    <p:extLst>
      <p:ext uri="{BB962C8B-B14F-4D97-AF65-F5344CB8AC3E}">
        <p14:creationId xmlns:p14="http://schemas.microsoft.com/office/powerpoint/2010/main" val="64367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BFEAE1-8A0F-E3F2-EC52-3F7B2CF06A42}"/>
              </a:ext>
            </a:extLst>
          </p:cNvPr>
          <p:cNvSpPr txBox="1"/>
          <p:nvPr/>
        </p:nvSpPr>
        <p:spPr>
          <a:xfrm>
            <a:off x="1846729" y="1825295"/>
            <a:ext cx="8624047" cy="3816429"/>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3. Modernize applications</a:t>
            </a:r>
          </a:p>
          <a:p>
            <a:pPr algn="just"/>
            <a:r>
              <a:rPr lang="en-US" sz="2000" b="0" i="0" dirty="0">
                <a:solidFill>
                  <a:srgbClr val="323E48"/>
                </a:solidFill>
                <a:effectLst/>
                <a:latin typeface="Times New Roman" panose="02020603050405020304" pitchFamily="18" charset="0"/>
                <a:cs typeface="Times New Roman" panose="02020603050405020304" pitchFamily="18" charset="0"/>
              </a:rPr>
              <a:t>Many traditional organizations struggle to identify and implement a workload placement strategy for cloud environments. The barriers can be technical or financial but can be mostly overcome by proving the business use case for each application. This application rationalization process includes workload placement — essentially, deciding where an application and data should live and how it will best serve those who use it.</a:t>
            </a:r>
          </a:p>
          <a:p>
            <a:pPr algn="just"/>
            <a:r>
              <a:rPr lang="en-US" sz="2000" b="0" i="0" dirty="0">
                <a:solidFill>
                  <a:srgbClr val="323E48"/>
                </a:solidFill>
                <a:effectLst/>
                <a:latin typeface="Times New Roman" panose="02020603050405020304" pitchFamily="18" charset="0"/>
                <a:cs typeface="Times New Roman" panose="02020603050405020304" pitchFamily="18" charset="0"/>
              </a:rPr>
              <a:t>After the business priorities have been established, the organization can assess and rationalize the application (leading to cost savings), modernize or transform the application (enabling speed, agility, and further savings), or deploy a cloud-based operating model — all while considering the security, performance, and financial constraints.</a:t>
            </a:r>
          </a:p>
        </p:txBody>
      </p:sp>
    </p:spTree>
    <p:extLst>
      <p:ext uri="{BB962C8B-B14F-4D97-AF65-F5344CB8AC3E}">
        <p14:creationId xmlns:p14="http://schemas.microsoft.com/office/powerpoint/2010/main" val="409073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9B7293-2011-2D18-AA72-B16AD032742E}"/>
              </a:ext>
            </a:extLst>
          </p:cNvPr>
          <p:cNvSpPr txBox="1"/>
          <p:nvPr/>
        </p:nvSpPr>
        <p:spPr>
          <a:xfrm>
            <a:off x="493059" y="1600776"/>
            <a:ext cx="11434482" cy="4462760"/>
          </a:xfrm>
          <a:prstGeom prst="rect">
            <a:avLst/>
          </a:prstGeom>
          <a:noFill/>
        </p:spPr>
        <p:txBody>
          <a:bodyPr wrap="square">
            <a:spAutoFit/>
          </a:bodyPr>
          <a:lstStyle/>
          <a:p>
            <a:pPr algn="l"/>
            <a:r>
              <a:rPr lang="en-US" sz="2200" b="1" i="0" dirty="0">
                <a:solidFill>
                  <a:srgbClr val="323E48"/>
                </a:solidFill>
                <a:effectLst/>
                <a:latin typeface="Times New Roman" panose="02020603050405020304" pitchFamily="18" charset="0"/>
                <a:cs typeface="Times New Roman" panose="02020603050405020304" pitchFamily="18" charset="0"/>
              </a:rPr>
              <a:t>4. Operate hybrid at scale</a:t>
            </a:r>
          </a:p>
          <a:p>
            <a:pPr algn="l"/>
            <a:endParaRPr lang="en-US" sz="2200" b="1" i="0" dirty="0">
              <a:solidFill>
                <a:srgbClr val="323E48"/>
              </a:solidFill>
              <a:effectLst/>
              <a:latin typeface="Times New Roman" panose="02020603050405020304" pitchFamily="18" charset="0"/>
              <a:cs typeface="Times New Roman" panose="02020603050405020304" pitchFamily="18" charset="0"/>
            </a:endParaRPr>
          </a:p>
          <a:p>
            <a:pPr algn="just"/>
            <a:r>
              <a:rPr lang="en-US" sz="2000" b="0" i="0" dirty="0">
                <a:solidFill>
                  <a:srgbClr val="323E48"/>
                </a:solidFill>
                <a:effectLst/>
                <a:latin typeface="Times New Roman" panose="02020603050405020304" pitchFamily="18" charset="0"/>
                <a:cs typeface="Times New Roman" panose="02020603050405020304" pitchFamily="18" charset="0"/>
              </a:rPr>
              <a:t>Most large enterprises will have to maintain a hybrid IT estate in the near term, so they need an operating model that ensures the business can respond to market changes and continue to secure a much broader ecosystem as cloud resources grow. Managing this type of hybrid architecture presents challenges, including the need to scale and integrate cloud systems with the current IT environment. This requires organizations to develop new strategies for working in harmony with resources on-premises, in data centers, or in the cloud. The new operating model ensures integrated operations, intelligent automation at scale, and the ability to leverage analytics, AI, and lean processes for greater insights, speed, and efficiency. A secure ecosystem is critical to the success of new operating models. All data is encrypted for security and privacy. Identities and roles are verified as organizations phase out passwords. Data traffic is monitored for cloud-to-edge awareness, compliance, audit, and response for </a:t>
            </a:r>
            <a:r>
              <a:rPr lang="en-US" sz="2000" b="0" i="0" dirty="0" err="1">
                <a:solidFill>
                  <a:srgbClr val="323E48"/>
                </a:solidFill>
                <a:effectLst/>
                <a:latin typeface="Times New Roman" panose="02020603050405020304" pitchFamily="18" charset="0"/>
                <a:cs typeface="Times New Roman" panose="02020603050405020304" pitchFamily="18" charset="0"/>
              </a:rPr>
              <a:t>cybersecurity.The</a:t>
            </a:r>
            <a:r>
              <a:rPr lang="en-US" sz="2000" b="0" i="0" dirty="0">
                <a:solidFill>
                  <a:srgbClr val="323E48"/>
                </a:solidFill>
                <a:effectLst/>
                <a:latin typeface="Times New Roman" panose="02020603050405020304" pitchFamily="18" charset="0"/>
                <a:cs typeface="Times New Roman" panose="02020603050405020304" pitchFamily="18" charset="0"/>
              </a:rPr>
              <a:t> security concept of Zero Trust is key to protecting the ecosystem in a hostile environment. Government agencies, federal agencies, and the federal government may rely on this as well.</a:t>
            </a:r>
          </a:p>
        </p:txBody>
      </p:sp>
    </p:spTree>
    <p:extLst>
      <p:ext uri="{BB962C8B-B14F-4D97-AF65-F5344CB8AC3E}">
        <p14:creationId xmlns:p14="http://schemas.microsoft.com/office/powerpoint/2010/main" val="40477810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2350</TotalTime>
  <Words>1243</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Rounded MT Bold</vt:lpstr>
      <vt:lpstr>Calibri</vt:lpstr>
      <vt:lpstr>Calibri Light</vt:lpstr>
      <vt:lpstr>Source Sans Pro</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221</cp:revision>
  <dcterms:created xsi:type="dcterms:W3CDTF">2023-04-01T04:44:33Z</dcterms:created>
  <dcterms:modified xsi:type="dcterms:W3CDTF">2023-07-11T11:14:19Z</dcterms:modified>
</cp:coreProperties>
</file>