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5" r:id="rId5"/>
    <p:sldId id="274" r:id="rId6"/>
    <p:sldId id="276" r:id="rId7"/>
    <p:sldId id="277" r:id="rId8"/>
    <p:sldId id="278" r:id="rId9"/>
    <p:sldId id="280"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4660"/>
  </p:normalViewPr>
  <p:slideViewPr>
    <p:cSldViewPr snapToGrid="0">
      <p:cViewPr varScale="1">
        <p:scale>
          <a:sx n="97" d="100"/>
          <a:sy n="97" d="100"/>
        </p:scale>
        <p:origin x="98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066004" y="2890391"/>
            <a:ext cx="7627374" cy="1477328"/>
          </a:xfrm>
          <a:prstGeom prst="rect">
            <a:avLst/>
          </a:prstGeom>
          <a:noFill/>
        </p:spPr>
        <p:txBody>
          <a:bodyPr wrap="square">
            <a:spAutoFit/>
          </a:bodyPr>
          <a:lstStyle/>
          <a:p>
            <a:pPr algn="ctr"/>
            <a:r>
              <a:rPr lang="en-US" altLang="en-US" sz="3000" b="1" dirty="0">
                <a:latin typeface="Times New Roman" panose="02020603050405020304" pitchFamily="18" charset="0"/>
                <a:cs typeface="Times New Roman" pitchFamily="18" charset="0"/>
              </a:rPr>
              <a:t>Lecture- 30</a:t>
            </a:r>
          </a:p>
          <a:p>
            <a:pPr algn="ctr"/>
            <a:r>
              <a:rPr lang="en-US" sz="3000" b="1" dirty="0">
                <a:solidFill>
                  <a:srgbClr val="000000"/>
                </a:solidFill>
                <a:effectLst/>
                <a:latin typeface="Times New Roman" panose="02020603050405020304" pitchFamily="18" charset="0"/>
                <a:ea typeface="SimSun" panose="02010600030101010101" pitchFamily="2" charset="-122"/>
              </a:rPr>
              <a:t>Discontinuance-Over adoption, Rate of adoption and innovativeness</a:t>
            </a:r>
            <a:endParaRPr lang="en-US" altLang="en-US" sz="30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ED9514-7A95-AE53-0315-A36DCB55DCC8}"/>
              </a:ext>
            </a:extLst>
          </p:cNvPr>
          <p:cNvSpPr txBox="1"/>
          <p:nvPr/>
        </p:nvSpPr>
        <p:spPr>
          <a:xfrm>
            <a:off x="3030794" y="2934533"/>
            <a:ext cx="6120580" cy="2120068"/>
          </a:xfrm>
          <a:prstGeom prst="rect">
            <a:avLst/>
          </a:prstGeom>
          <a:noFill/>
        </p:spPr>
        <p:txBody>
          <a:bodyPr wrap="square">
            <a:spAutoFit/>
          </a:bodyPr>
          <a:lstStyle/>
          <a:p>
            <a:pPr algn="ctr">
              <a:lnSpc>
                <a:spcPct val="150000"/>
              </a:lnSpc>
            </a:pPr>
            <a:r>
              <a:rPr lang="en-US" b="1" i="0" dirty="0">
                <a:effectLst/>
                <a:latin typeface="Times New Roman" panose="02020603050405020304" pitchFamily="18" charset="0"/>
                <a:cs typeface="Times New Roman" panose="02020603050405020304" pitchFamily="18" charset="0"/>
              </a:rPr>
              <a:t>Conclusion </a:t>
            </a:r>
          </a:p>
          <a:p>
            <a:pPr algn="ctr">
              <a:lnSpc>
                <a:spcPct val="150000"/>
              </a:lnSpc>
            </a:pPr>
            <a:r>
              <a:rPr lang="en-US" b="0" i="0" dirty="0">
                <a:effectLst/>
                <a:latin typeface="Times New Roman" panose="02020603050405020304" pitchFamily="18" charset="0"/>
                <a:cs typeface="Times New Roman" panose="02020603050405020304" pitchFamily="18" charset="0"/>
              </a:rPr>
              <a:t>Innovativeness is crucial for individuals, organizations, and societies to remain competitive, adapt to changing environments, and drive progress. It is a key driver of economic growth, social development, and technological advancements.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3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1F394A-9D8C-B67A-D13B-66B4CC5C3A06}"/>
              </a:ext>
            </a:extLst>
          </p:cNvPr>
          <p:cNvSpPr txBox="1"/>
          <p:nvPr/>
        </p:nvSpPr>
        <p:spPr>
          <a:xfrm>
            <a:off x="442452" y="1887795"/>
            <a:ext cx="11228438" cy="3782061"/>
          </a:xfrm>
          <a:prstGeom prst="rect">
            <a:avLst/>
          </a:prstGeom>
          <a:noFill/>
        </p:spPr>
        <p:txBody>
          <a:bodyPr wrap="square">
            <a:spAutoFit/>
          </a:bodyPr>
          <a:lstStyle/>
          <a:p>
            <a:pPr algn="just">
              <a:lnSpc>
                <a:spcPct val="150000"/>
              </a:lnSpc>
            </a:pPr>
            <a:r>
              <a:rPr lang="en-US" b="0" i="0" dirty="0">
                <a:effectLst/>
                <a:latin typeface="Times New Roman" panose="02020603050405020304" pitchFamily="18" charset="0"/>
                <a:cs typeface="Times New Roman" panose="02020603050405020304" pitchFamily="18" charset="0"/>
              </a:rPr>
              <a:t>The discontinuance of the adoption process refers to the decision by an individual or organization to stop using or adopting an innovation. While the adoption process typically involves the stages of awareness, interest, evaluation, trial, and adoption, discontinuance can occur at any point during or after these stages. Here are some factors that may contribute to the discontinuance of the adoption process:</a:t>
            </a:r>
          </a:p>
          <a:p>
            <a:pPr marL="285750" indent="-285750"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Perceived Incompatibility</a:t>
            </a:r>
            <a:endParaRPr lang="en-US"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Lack of Relative Advantage</a:t>
            </a:r>
          </a:p>
          <a:p>
            <a:pPr marL="285750" indent="-285750"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Complexity</a:t>
            </a:r>
          </a:p>
          <a:p>
            <a:pPr marL="285750" indent="-285750"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Lack of Observable Results</a:t>
            </a:r>
            <a:endParaRPr lang="en-US"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Negative Experiences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664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5C0B31-D3E3-7F7B-4A8B-EA36CCF699BC}"/>
              </a:ext>
            </a:extLst>
          </p:cNvPr>
          <p:cNvSpPr txBox="1"/>
          <p:nvPr/>
        </p:nvSpPr>
        <p:spPr>
          <a:xfrm>
            <a:off x="550606" y="1563327"/>
            <a:ext cx="11090787" cy="5073447"/>
          </a:xfrm>
          <a:prstGeom prst="rect">
            <a:avLst/>
          </a:prstGeom>
          <a:noFill/>
        </p:spPr>
        <p:txBody>
          <a:bodyPr wrap="square">
            <a:spAutoFit/>
          </a:bodyPr>
          <a:lstStyle/>
          <a:p>
            <a:pPr algn="ctr">
              <a:lnSpc>
                <a:spcPct val="150000"/>
              </a:lnSpc>
            </a:pPr>
            <a:r>
              <a:rPr lang="en-US" b="1" dirty="0">
                <a:latin typeface="Times New Roman" panose="02020603050405020304" pitchFamily="18" charset="0"/>
                <a:cs typeface="Times New Roman" panose="02020603050405020304" pitchFamily="18" charset="0"/>
              </a:rPr>
              <a:t>Over- adoption </a:t>
            </a:r>
          </a:p>
          <a:p>
            <a:pPr algn="just">
              <a:lnSpc>
                <a:spcPct val="150000"/>
              </a:lnSpc>
            </a:pPr>
            <a:r>
              <a:rPr lang="en-US" b="0" i="0" dirty="0">
                <a:effectLst/>
                <a:latin typeface="Times New Roman" panose="02020603050405020304" pitchFamily="18" charset="0"/>
                <a:cs typeface="Times New Roman" panose="02020603050405020304" pitchFamily="18" charset="0"/>
              </a:rPr>
              <a:t>Over-adoption can occur when individuals or organizations adopt an innovation without proper evaluation, consideration of their specific needs, or understanding of its potential risks and limitations. Here are some factors that may contribute to over-adoption:</a:t>
            </a:r>
          </a:p>
          <a:p>
            <a:pPr marL="342900" indent="-342900" algn="just">
              <a:lnSpc>
                <a:spcPct val="150000"/>
              </a:lnSpc>
              <a:buAutoNum type="arabicPeriod"/>
            </a:pPr>
            <a:r>
              <a:rPr lang="en-US" b="0" i="0" dirty="0">
                <a:effectLst/>
                <a:latin typeface="Times New Roman" panose="02020603050405020304" pitchFamily="18" charset="0"/>
                <a:cs typeface="Times New Roman" panose="02020603050405020304" pitchFamily="18" charset="0"/>
              </a:rPr>
              <a:t>An innovation may gain significant attention and popularity, creating a sense of urgency or fear of missing out</a:t>
            </a:r>
          </a:p>
          <a:p>
            <a:pPr marL="342900" indent="-342900" algn="just">
              <a:lnSpc>
                <a:spcPct val="150000"/>
              </a:lnSpc>
              <a:buAutoNum type="arabicPeriod"/>
            </a:pPr>
            <a:r>
              <a:rPr lang="en-US" b="0" i="0" dirty="0">
                <a:effectLst/>
                <a:latin typeface="Times New Roman" panose="02020603050405020304" pitchFamily="18" charset="0"/>
                <a:cs typeface="Times New Roman" panose="02020603050405020304" pitchFamily="18" charset="0"/>
              </a:rPr>
              <a:t>The bandwagon effect refers to the tendency of individuals or organizations to adopt an innovation simply because others are doing so</a:t>
            </a:r>
            <a:endParaRPr lang="en-US" dirty="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US" b="0" i="0" dirty="0">
                <a:effectLst/>
                <a:latin typeface="Times New Roman" panose="02020603050405020304" pitchFamily="18" charset="0"/>
                <a:cs typeface="Times New Roman" panose="02020603050405020304" pitchFamily="18" charset="0"/>
              </a:rPr>
              <a:t>Insufficient evaluation or analysis of an innovation's fit, benefits, limitations, and potential risks can result in over-adoption.</a:t>
            </a:r>
          </a:p>
          <a:p>
            <a:pPr marL="342900" indent="-342900" algn="just">
              <a:lnSpc>
                <a:spcPct val="150000"/>
              </a:lnSpc>
              <a:buAutoNum type="arabicPeriod"/>
            </a:pPr>
            <a:r>
              <a:rPr lang="en-US" b="0" i="0" dirty="0">
                <a:effectLst/>
                <a:latin typeface="Times New Roman" panose="02020603050405020304" pitchFamily="18" charset="0"/>
                <a:cs typeface="Times New Roman" panose="02020603050405020304" pitchFamily="18" charset="0"/>
              </a:rPr>
              <a:t>Insufficient evaluation or analysis of an innovation's fit, benefits, limitations, and potential risks can result in over  adoption.</a:t>
            </a:r>
            <a:br>
              <a:rPr lang="en-US" b="0" i="0" dirty="0">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08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FBE494-4D0F-0D8A-F63D-481BF719C583}"/>
              </a:ext>
            </a:extLst>
          </p:cNvPr>
          <p:cNvSpPr txBox="1"/>
          <p:nvPr/>
        </p:nvSpPr>
        <p:spPr>
          <a:xfrm>
            <a:off x="668593" y="2615380"/>
            <a:ext cx="10628671" cy="2556387"/>
          </a:xfrm>
          <a:prstGeom prst="rect">
            <a:avLst/>
          </a:prstGeom>
          <a:noFill/>
        </p:spPr>
        <p:txBody>
          <a:bodyPr wrap="square">
            <a:spAutoFit/>
          </a:bodyPr>
          <a:lstStyle/>
          <a:p>
            <a:pPr algn="just">
              <a:lnSpc>
                <a:spcPct val="150000"/>
              </a:lnSpc>
            </a:pPr>
            <a:r>
              <a:rPr lang="en-US" b="0" i="0" dirty="0">
                <a:effectLst/>
                <a:latin typeface="Times New Roman" panose="02020603050405020304" pitchFamily="18" charset="0"/>
                <a:cs typeface="Times New Roman" panose="02020603050405020304" pitchFamily="18" charset="0"/>
              </a:rPr>
              <a:t>5. Over-adoption may happen when individuals or organizations adopt an innovation that does not align with their actual needs or strategic goals.</a:t>
            </a:r>
          </a:p>
          <a:p>
            <a:pPr algn="just">
              <a:lnSpc>
                <a:spcPct val="150000"/>
              </a:lnSpc>
            </a:pPr>
            <a:r>
              <a:rPr lang="en-US" dirty="0">
                <a:latin typeface="Times New Roman" panose="02020603050405020304" pitchFamily="18" charset="0"/>
                <a:cs typeface="Times New Roman" panose="02020603050405020304" pitchFamily="18" charset="0"/>
              </a:rPr>
              <a:t>6. </a:t>
            </a:r>
            <a:r>
              <a:rPr lang="en-US" b="0" i="0" dirty="0">
                <a:effectLst/>
                <a:latin typeface="Times New Roman" panose="02020603050405020304" pitchFamily="18" charset="0"/>
                <a:cs typeface="Times New Roman" panose="02020603050405020304" pitchFamily="18" charset="0"/>
              </a:rPr>
              <a:t>Continuous feedback and iteration are essential in the adoption process to assess the effectiveness of an innovation and make necessary adjustments.</a:t>
            </a:r>
          </a:p>
          <a:p>
            <a:pPr algn="just">
              <a:lnSpc>
                <a:spcPct val="150000"/>
              </a:lnSpc>
            </a:pPr>
            <a:r>
              <a:rPr lang="en-US" b="0" i="0" dirty="0">
                <a:effectLst/>
                <a:latin typeface="Times New Roman" panose="02020603050405020304" pitchFamily="18" charset="0"/>
                <a:cs typeface="Times New Roman" panose="02020603050405020304" pitchFamily="18" charset="0"/>
              </a:rPr>
              <a:t>7. Insufficient training, technical assistance, or ongoing support for the adopted innovation can result in over-adoption.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91E5B7-05F9-3C6F-AE84-B3242855689B}"/>
              </a:ext>
            </a:extLst>
          </p:cNvPr>
          <p:cNvSpPr txBox="1"/>
          <p:nvPr/>
        </p:nvSpPr>
        <p:spPr>
          <a:xfrm>
            <a:off x="825909" y="2408902"/>
            <a:ext cx="10648335" cy="2120068"/>
          </a:xfrm>
          <a:prstGeom prst="rect">
            <a:avLst/>
          </a:prstGeom>
          <a:noFill/>
        </p:spPr>
        <p:txBody>
          <a:bodyPr wrap="square">
            <a:spAutoFit/>
          </a:bodyPr>
          <a:lstStyle/>
          <a:p>
            <a:pPr algn="just">
              <a:lnSpc>
                <a:spcPct val="150000"/>
              </a:lnSpc>
            </a:pPr>
            <a:r>
              <a:rPr lang="en-US" b="1" i="0" dirty="0">
                <a:solidFill>
                  <a:srgbClr val="111111"/>
                </a:solidFill>
                <a:effectLst/>
                <a:latin typeface="Times New Roman" panose="02020603050405020304" pitchFamily="18" charset="0"/>
                <a:cs typeface="Times New Roman" panose="02020603050405020304" pitchFamily="18" charset="0"/>
              </a:rPr>
              <a:t>What Is the Rate of Adoption?</a:t>
            </a:r>
          </a:p>
          <a:p>
            <a:pPr algn="just">
              <a:lnSpc>
                <a:spcPct val="150000"/>
              </a:lnSpc>
            </a:pPr>
            <a:r>
              <a:rPr lang="en-US" b="0" i="0" dirty="0">
                <a:solidFill>
                  <a:srgbClr val="111111"/>
                </a:solidFill>
                <a:effectLst/>
                <a:latin typeface="Times New Roman" panose="02020603050405020304" pitchFamily="18" charset="0"/>
                <a:cs typeface="Times New Roman" panose="02020603050405020304" pitchFamily="18" charset="0"/>
              </a:rPr>
              <a:t>The rate of adoption is the pace at which a new technology is acquired and used by the public. This rate can be represented by the number of members of a society who start using a new technology or innovation during a specific period of time. The rate of adoption is useful for making comparisons. One group's rate is compared to the adoption rate of another, often of the entire society.</a:t>
            </a:r>
          </a:p>
        </p:txBody>
      </p:sp>
    </p:spTree>
    <p:extLst>
      <p:ext uri="{BB962C8B-B14F-4D97-AF65-F5344CB8AC3E}">
        <p14:creationId xmlns:p14="http://schemas.microsoft.com/office/powerpoint/2010/main" val="91823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DF6DEF-C96C-F687-1381-0E6712B10F75}"/>
              </a:ext>
            </a:extLst>
          </p:cNvPr>
          <p:cNvSpPr txBox="1"/>
          <p:nvPr/>
        </p:nvSpPr>
        <p:spPr>
          <a:xfrm>
            <a:off x="825910" y="1838631"/>
            <a:ext cx="10343536" cy="3371885"/>
          </a:xfrm>
          <a:prstGeom prst="rect">
            <a:avLst/>
          </a:prstGeom>
          <a:noFill/>
        </p:spPr>
        <p:txBody>
          <a:bodyPr wrap="square">
            <a:spAutoFit/>
          </a:bodyPr>
          <a:lstStyle/>
          <a:p>
            <a:pPr algn="just">
              <a:lnSpc>
                <a:spcPct val="150000"/>
              </a:lnSpc>
            </a:pPr>
            <a:r>
              <a:rPr lang="en-US" b="1" i="0" dirty="0">
                <a:solidFill>
                  <a:srgbClr val="111111"/>
                </a:solidFill>
                <a:effectLst/>
                <a:latin typeface="Times New Roman" panose="02020603050405020304" pitchFamily="18" charset="0"/>
                <a:cs typeface="Times New Roman" panose="02020603050405020304" pitchFamily="18" charset="0"/>
              </a:rPr>
              <a:t>Understanding the Rate of Adoption</a:t>
            </a:r>
          </a:p>
          <a:p>
            <a:pPr algn="just">
              <a:lnSpc>
                <a:spcPct val="150000"/>
              </a:lnSpc>
            </a:pPr>
            <a:r>
              <a:rPr lang="en-US" b="0" i="0" dirty="0">
                <a:solidFill>
                  <a:srgbClr val="111111"/>
                </a:solidFill>
                <a:effectLst/>
                <a:latin typeface="Times New Roman" panose="02020603050405020304" pitchFamily="18" charset="0"/>
                <a:cs typeface="Times New Roman" panose="02020603050405020304" pitchFamily="18" charset="0"/>
              </a:rPr>
              <a:t>The adoption rate is part of the </a:t>
            </a:r>
            <a:r>
              <a:rPr lang="en-US" i="0" dirty="0">
                <a:effectLst/>
                <a:latin typeface="Times New Roman" panose="02020603050405020304" pitchFamily="18" charset="0"/>
                <a:cs typeface="Times New Roman" panose="02020603050405020304" pitchFamily="18" charset="0"/>
              </a:rPr>
              <a:t>diffusion of innovations theory. </a:t>
            </a:r>
            <a:r>
              <a:rPr lang="en-US" b="0" i="0" dirty="0">
                <a:solidFill>
                  <a:srgbClr val="111111"/>
                </a:solidFill>
                <a:effectLst/>
                <a:latin typeface="Times New Roman" panose="02020603050405020304" pitchFamily="18" charset="0"/>
                <a:cs typeface="Times New Roman" panose="02020603050405020304" pitchFamily="18" charset="0"/>
              </a:rPr>
              <a:t>That theory seeks to explain how the use of new technologies, processes, and innovations spread through a society, and why they are adopted over old methods. It often determines when and how </a:t>
            </a:r>
            <a:r>
              <a:rPr lang="en-US" i="0" dirty="0">
                <a:effectLst/>
                <a:latin typeface="Times New Roman" panose="02020603050405020304" pitchFamily="18" charset="0"/>
                <a:cs typeface="Times New Roman" panose="02020603050405020304" pitchFamily="18" charset="0"/>
              </a:rPr>
              <a:t>early adopters </a:t>
            </a:r>
            <a:r>
              <a:rPr lang="en-US" b="0" i="0" dirty="0">
                <a:solidFill>
                  <a:srgbClr val="111111"/>
                </a:solidFill>
                <a:effectLst/>
                <a:latin typeface="Times New Roman" panose="02020603050405020304" pitchFamily="18" charset="0"/>
                <a:cs typeface="Times New Roman" panose="02020603050405020304" pitchFamily="18" charset="0"/>
              </a:rPr>
              <a:t>exist as well.</a:t>
            </a:r>
          </a:p>
          <a:p>
            <a:pPr algn="just">
              <a:lnSpc>
                <a:spcPct val="150000"/>
              </a:lnSpc>
            </a:pPr>
            <a:r>
              <a:rPr lang="en-US" b="0" i="0" dirty="0">
                <a:solidFill>
                  <a:srgbClr val="111111"/>
                </a:solidFill>
                <a:effectLst/>
                <a:latin typeface="Times New Roman" panose="02020603050405020304" pitchFamily="18" charset="0"/>
                <a:cs typeface="Times New Roman" panose="02020603050405020304" pitchFamily="18" charset="0"/>
              </a:rPr>
              <a:t>Attributes of an innovation that affect the rate of adoption include the advantages of adopting the innovation and the ease with which it can be added to daily life. Furthermore, the ability of other members of society to see those who have already adopted the innovation and the expense associated with trying the innovation also impact the adoption rate.</a:t>
            </a:r>
          </a:p>
        </p:txBody>
      </p:sp>
    </p:spTree>
    <p:extLst>
      <p:ext uri="{BB962C8B-B14F-4D97-AF65-F5344CB8AC3E}">
        <p14:creationId xmlns:p14="http://schemas.microsoft.com/office/powerpoint/2010/main" val="3030723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2B8505-A9E9-81BD-85F5-2DE1E28C9D07}"/>
              </a:ext>
            </a:extLst>
          </p:cNvPr>
          <p:cNvSpPr txBox="1"/>
          <p:nvPr/>
        </p:nvSpPr>
        <p:spPr>
          <a:xfrm>
            <a:off x="540773" y="1504336"/>
            <a:ext cx="11002297" cy="5028556"/>
          </a:xfrm>
          <a:prstGeom prst="rect">
            <a:avLst/>
          </a:prstGeom>
          <a:noFill/>
        </p:spPr>
        <p:txBody>
          <a:bodyPr wrap="square">
            <a:spAutoFit/>
          </a:bodyPr>
          <a:lstStyle/>
          <a:p>
            <a:pPr algn="just">
              <a:lnSpc>
                <a:spcPct val="150000"/>
              </a:lnSpc>
            </a:pPr>
            <a:r>
              <a:rPr lang="en-US" b="0" i="0" dirty="0">
                <a:effectLst/>
                <a:latin typeface="Times New Roman" panose="02020603050405020304" pitchFamily="18" charset="0"/>
                <a:cs typeface="Times New Roman" panose="02020603050405020304" pitchFamily="18" charset="0"/>
              </a:rPr>
              <a:t>The concept of innovativeness refers to the tendency or capacity of individuals, organizations, or societies to engage in and successfully implement innovation. It encompasses the willingness to embrace and pursue new ideas, methods, products, services, processes, or business models, and the ability to translate those ideas into practical applications or solutions.</a:t>
            </a:r>
          </a:p>
          <a:p>
            <a:pPr algn="l">
              <a:lnSpc>
                <a:spcPct val="150000"/>
              </a:lnSpc>
            </a:pPr>
            <a:r>
              <a:rPr lang="en-US" b="0" i="0" dirty="0">
                <a:effectLst/>
                <a:latin typeface="Times New Roman" panose="02020603050405020304" pitchFamily="18" charset="0"/>
                <a:cs typeface="Times New Roman" panose="02020603050405020304" pitchFamily="18" charset="0"/>
              </a:rPr>
              <a:t>Innovativeness involves the following key elements:</a:t>
            </a:r>
          </a:p>
          <a:p>
            <a:pPr algn="l">
              <a:lnSpc>
                <a:spcPct val="150000"/>
              </a:lnSpc>
            </a:pPr>
            <a:r>
              <a:rPr lang="en-US" dirty="0">
                <a:latin typeface="Times New Roman" panose="02020603050405020304" pitchFamily="18" charset="0"/>
                <a:cs typeface="Times New Roman" panose="02020603050405020304" pitchFamily="18" charset="0"/>
              </a:rPr>
              <a:t>1. </a:t>
            </a:r>
            <a:r>
              <a:rPr lang="en-US" b="1" i="0" dirty="0">
                <a:effectLst/>
                <a:latin typeface="Times New Roman" panose="02020603050405020304" pitchFamily="18" charset="0"/>
                <a:cs typeface="Times New Roman" panose="02020603050405020304" pitchFamily="18" charset="0"/>
              </a:rPr>
              <a:t>Openness to Change</a:t>
            </a:r>
            <a:r>
              <a:rPr lang="en-US" b="0" i="0" dirty="0">
                <a:effectLst/>
                <a:latin typeface="Times New Roman" panose="02020603050405020304" pitchFamily="18" charset="0"/>
                <a:cs typeface="Times New Roman" panose="02020603050405020304" pitchFamily="18" charset="0"/>
              </a:rPr>
              <a:t>: Innovativeness requires a mindset that is receptive to change and open to new possibilities. It involves a willingness to challenge established norms, question existing practices, and explore alternative approaches.</a:t>
            </a:r>
          </a:p>
          <a:p>
            <a:pPr algn="just">
              <a:lnSpc>
                <a:spcPct val="150000"/>
              </a:lnSpc>
            </a:pPr>
            <a:r>
              <a:rPr lang="en-US" b="0" i="0" dirty="0">
                <a:effectLst/>
                <a:latin typeface="Times New Roman" panose="02020603050405020304" pitchFamily="18" charset="0"/>
                <a:cs typeface="Times New Roman" panose="02020603050405020304" pitchFamily="18" charset="0"/>
              </a:rPr>
              <a:t>2. </a:t>
            </a:r>
            <a:r>
              <a:rPr lang="en-US" b="1" i="0" dirty="0">
                <a:effectLst/>
                <a:latin typeface="Times New Roman" panose="02020603050405020304" pitchFamily="18" charset="0"/>
                <a:cs typeface="Times New Roman" panose="02020603050405020304" pitchFamily="18" charset="0"/>
              </a:rPr>
              <a:t>Creativity and Idea Generation</a:t>
            </a:r>
            <a:r>
              <a:rPr lang="en-US" b="0" i="0" dirty="0">
                <a:effectLst/>
                <a:latin typeface="Times New Roman" panose="02020603050405020304" pitchFamily="18" charset="0"/>
                <a:cs typeface="Times New Roman" panose="02020603050405020304" pitchFamily="18" charset="0"/>
              </a:rPr>
              <a:t>: Innovativeness is closely linked to creativity and the ability to generate new and original ideas</a:t>
            </a:r>
            <a:r>
              <a:rPr lang="en-US" dirty="0">
                <a:latin typeface="Times New Roman" panose="02020603050405020304" pitchFamily="18" charset="0"/>
                <a:cs typeface="Times New Roman" panose="02020603050405020304" pitchFamily="18" charset="0"/>
              </a:rPr>
              <a:t>.</a:t>
            </a:r>
          </a:p>
          <a:p>
            <a:pPr algn="just">
              <a:lnSpc>
                <a:spcPct val="150000"/>
              </a:lnSpc>
            </a:pPr>
            <a:r>
              <a:rPr lang="en-US"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R</a:t>
            </a:r>
            <a:r>
              <a:rPr lang="en-US" b="1" i="0" dirty="0">
                <a:effectLst/>
                <a:latin typeface="Times New Roman" panose="02020603050405020304" pitchFamily="18" charset="0"/>
                <a:cs typeface="Times New Roman" panose="02020603050405020304" pitchFamily="18" charset="0"/>
              </a:rPr>
              <a:t>isk-Taking</a:t>
            </a:r>
            <a:r>
              <a:rPr lang="en-US" b="0" i="0" dirty="0">
                <a:effectLst/>
                <a:latin typeface="Times New Roman" panose="02020603050405020304" pitchFamily="18" charset="0"/>
                <a:cs typeface="Times New Roman" panose="02020603050405020304" pitchFamily="18" charset="0"/>
              </a:rPr>
              <a:t>: Innovation often involves taking risks and venturing into the unknown. Innovativeness entails the willingness to embrace uncertainty,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45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59FFD7-7452-BE58-CEF8-E7ADCD91BC7A}"/>
              </a:ext>
            </a:extLst>
          </p:cNvPr>
          <p:cNvSpPr txBox="1"/>
          <p:nvPr/>
        </p:nvSpPr>
        <p:spPr>
          <a:xfrm>
            <a:off x="663677" y="2290916"/>
            <a:ext cx="10864645" cy="3366563"/>
          </a:xfrm>
          <a:prstGeom prst="rect">
            <a:avLst/>
          </a:prstGeom>
          <a:noFill/>
        </p:spPr>
        <p:txBody>
          <a:bodyPr wrap="square">
            <a:spAutoFit/>
          </a:bodyPr>
          <a:lstStyle/>
          <a:p>
            <a:pPr algn="just">
              <a:lnSpc>
                <a:spcPct val="150000"/>
              </a:lnSpc>
            </a:pPr>
            <a:r>
              <a:rPr lang="en-US" b="0" i="0" dirty="0">
                <a:effectLst/>
                <a:latin typeface="Times New Roman" panose="02020603050405020304" pitchFamily="18" charset="0"/>
                <a:cs typeface="Times New Roman" panose="02020603050405020304" pitchFamily="18" charset="0"/>
              </a:rPr>
              <a:t>4. </a:t>
            </a:r>
            <a:r>
              <a:rPr lang="en-US" b="1" i="0" dirty="0">
                <a:effectLst/>
                <a:latin typeface="Times New Roman" panose="02020603050405020304" pitchFamily="18" charset="0"/>
                <a:cs typeface="Times New Roman" panose="02020603050405020304" pitchFamily="18" charset="0"/>
              </a:rPr>
              <a:t>Collaboration and Networking</a:t>
            </a:r>
            <a:r>
              <a:rPr lang="en-US" b="0" i="0" dirty="0">
                <a:effectLst/>
                <a:latin typeface="Times New Roman" panose="02020603050405020304" pitchFamily="18" charset="0"/>
                <a:cs typeface="Times New Roman" panose="02020603050405020304" pitchFamily="18" charset="0"/>
              </a:rPr>
              <a:t>: Innovativeness often thrives in collaborative environments that foster diverse perspectives, knowledge sharing, and cross-pollination of ideas. </a:t>
            </a:r>
          </a:p>
          <a:p>
            <a:pPr algn="just">
              <a:lnSpc>
                <a:spcPct val="150000"/>
              </a:lnSpc>
            </a:pPr>
            <a:r>
              <a:rPr lang="en-US" dirty="0">
                <a:latin typeface="Times New Roman" panose="02020603050405020304" pitchFamily="18" charset="0"/>
                <a:cs typeface="Times New Roman" panose="02020603050405020304" pitchFamily="18" charset="0"/>
              </a:rPr>
              <a:t>5. </a:t>
            </a:r>
            <a:r>
              <a:rPr lang="en-US" b="1" i="0" dirty="0">
                <a:effectLst/>
                <a:latin typeface="Times New Roman" panose="02020603050405020304" pitchFamily="18" charset="0"/>
                <a:cs typeface="Times New Roman" panose="02020603050405020304" pitchFamily="18" charset="0"/>
              </a:rPr>
              <a:t>Adaptability and Learning Orientation</a:t>
            </a:r>
            <a:r>
              <a:rPr lang="en-US" b="0" i="0" dirty="0">
                <a:effectLst/>
                <a:latin typeface="Times New Roman" panose="02020603050405020304" pitchFamily="18" charset="0"/>
                <a:cs typeface="Times New Roman" panose="02020603050405020304" pitchFamily="18" charset="0"/>
              </a:rPr>
              <a:t>: Innovativeness is associated with adaptability and a continuous learning mindset. </a:t>
            </a:r>
          </a:p>
          <a:p>
            <a:pPr algn="just">
              <a:lnSpc>
                <a:spcPct val="150000"/>
              </a:lnSpc>
            </a:pPr>
            <a:r>
              <a:rPr lang="en-US" dirty="0">
                <a:latin typeface="Times New Roman" panose="02020603050405020304" pitchFamily="18" charset="0"/>
                <a:cs typeface="Times New Roman" panose="02020603050405020304" pitchFamily="18" charset="0"/>
              </a:rPr>
              <a:t>6. </a:t>
            </a:r>
            <a:r>
              <a:rPr lang="en-US" b="1" i="0" dirty="0">
                <a:effectLst/>
                <a:latin typeface="Times New Roman" panose="02020603050405020304" pitchFamily="18" charset="0"/>
                <a:cs typeface="Times New Roman" panose="02020603050405020304" pitchFamily="18" charset="0"/>
              </a:rPr>
              <a:t>Persistence and Resilience</a:t>
            </a:r>
            <a:r>
              <a:rPr lang="en-US" b="0" i="0" dirty="0">
                <a:effectLst/>
                <a:latin typeface="Times New Roman" panose="02020603050405020304" pitchFamily="18" charset="0"/>
                <a:cs typeface="Times New Roman" panose="02020603050405020304" pitchFamily="18" charset="0"/>
              </a:rPr>
              <a:t>: Innovativeness requires persistence and resilience to overcome challenges, setbacks, or initial resistance. </a:t>
            </a:r>
          </a:p>
          <a:p>
            <a:pPr algn="just">
              <a:lnSpc>
                <a:spcPct val="150000"/>
              </a:lnSpc>
            </a:pPr>
            <a:r>
              <a:rPr lang="en-US" b="0" i="0" dirty="0">
                <a:effectLst/>
                <a:latin typeface="Times New Roman" panose="02020603050405020304" pitchFamily="18" charset="0"/>
                <a:cs typeface="Times New Roman" panose="02020603050405020304" pitchFamily="18" charset="0"/>
              </a:rPr>
              <a:t>7. </a:t>
            </a:r>
            <a:r>
              <a:rPr lang="en-US" b="1" i="0" dirty="0">
                <a:effectLst/>
                <a:latin typeface="Times New Roman" panose="02020603050405020304" pitchFamily="18" charset="0"/>
                <a:cs typeface="Times New Roman" panose="02020603050405020304" pitchFamily="18" charset="0"/>
              </a:rPr>
              <a:t>Implementation and Action</a:t>
            </a:r>
            <a:r>
              <a:rPr lang="en-US" b="0" i="0" dirty="0">
                <a:effectLst/>
                <a:latin typeface="Times New Roman" panose="02020603050405020304" pitchFamily="18" charset="0"/>
                <a:cs typeface="Times New Roman" panose="02020603050405020304" pitchFamily="18" charset="0"/>
              </a:rPr>
              <a:t>: Innovativeness goes beyond generating ideas. It encompasses the ability to translate ideas into action and effectively implement innovative solutions or practices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540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826A4A-5EB7-4684-56B9-0B3DD528C91F}"/>
              </a:ext>
            </a:extLst>
          </p:cNvPr>
          <p:cNvPicPr>
            <a:picLocks noChangeAspect="1"/>
          </p:cNvPicPr>
          <p:nvPr/>
        </p:nvPicPr>
        <p:blipFill rotWithShape="1">
          <a:blip r:embed="rId2"/>
          <a:srcRect l="21129" t="27098" r="25403" b="19713"/>
          <a:stretch/>
        </p:blipFill>
        <p:spPr>
          <a:xfrm>
            <a:off x="2836606" y="2005781"/>
            <a:ext cx="6518787" cy="3647768"/>
          </a:xfrm>
          <a:prstGeom prst="rect">
            <a:avLst/>
          </a:prstGeom>
        </p:spPr>
      </p:pic>
    </p:spTree>
    <p:extLst>
      <p:ext uri="{BB962C8B-B14F-4D97-AF65-F5344CB8AC3E}">
        <p14:creationId xmlns:p14="http://schemas.microsoft.com/office/powerpoint/2010/main" val="28838339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2711</TotalTime>
  <Words>775</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394</cp:revision>
  <dcterms:created xsi:type="dcterms:W3CDTF">2023-04-01T04:44:33Z</dcterms:created>
  <dcterms:modified xsi:type="dcterms:W3CDTF">2023-07-06T18:26:16Z</dcterms:modified>
</cp:coreProperties>
</file>