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2" r:id="rId3"/>
    <p:sldId id="276" r:id="rId4"/>
    <p:sldId id="273" r:id="rId5"/>
    <p:sldId id="277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97" d="100"/>
          <a:sy n="97" d="100"/>
        </p:scale>
        <p:origin x="9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066004" y="2890391"/>
            <a:ext cx="7627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latin typeface="Times New Roman" panose="02020603050405020304" pitchFamily="18" charset="0"/>
                <a:cs typeface="Times New Roman" pitchFamily="18" charset="0"/>
              </a:rPr>
              <a:t>Lecture- 31</a:t>
            </a:r>
          </a:p>
          <a:p>
            <a:pPr algn="ctr"/>
            <a:r>
              <a:rPr lang="en-US" altLang="en-US" sz="3000" b="1" dirty="0">
                <a:latin typeface="Times New Roman" panose="02020603050405020304" pitchFamily="18" charset="0"/>
                <a:cs typeface="Times New Roman" pitchFamily="18" charset="0"/>
              </a:rPr>
              <a:t>Adopters categories</a:t>
            </a: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3C79C1-C306-52D1-0C2E-6D0C1A6B3A14}"/>
              </a:ext>
            </a:extLst>
          </p:cNvPr>
          <p:cNvSpPr txBox="1"/>
          <p:nvPr/>
        </p:nvSpPr>
        <p:spPr>
          <a:xfrm>
            <a:off x="1544893" y="2566220"/>
            <a:ext cx="9102213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Innovators:  (Venturesome)Technology Enthusiasts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•Search for technology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•Motivated to be a change agent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•Risk takers 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•Experiment with innovation 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2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8200F3-5780-5E4D-7844-2DAC007900CF}"/>
              </a:ext>
            </a:extLst>
          </p:cNvPr>
          <p:cNvSpPr txBox="1"/>
          <p:nvPr/>
        </p:nvSpPr>
        <p:spPr>
          <a:xfrm>
            <a:off x="1713270" y="2368966"/>
            <a:ext cx="7666703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Adopters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Respectable / “Visionaries”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•Attracted by high-risk/high-reward innovations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•They do not test untried ideas but quick to use tried ideas in their own situations •Early adopters communicate horizontally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•Opinion leaders, change agents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63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5A714D-7B58-C9B6-E858-1456C7A11726}"/>
              </a:ext>
            </a:extLst>
          </p:cNvPr>
          <p:cNvSpPr txBox="1"/>
          <p:nvPr/>
        </p:nvSpPr>
        <p:spPr>
          <a:xfrm>
            <a:off x="1160206" y="2161217"/>
            <a:ext cx="10038736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Majority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Deliberate “Pragmatists”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•Comfortable with only evolutionary changes in innovations/ practices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•Risk aversion to disruptions in their operations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•Want proven applications, reliable service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•Seek the convenient solution provided at once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•Accept ideas from trusted colleague in same profession </a:t>
            </a:r>
          </a:p>
        </p:txBody>
      </p:sp>
    </p:spTree>
    <p:extLst>
      <p:ext uri="{BB962C8B-B14F-4D97-AF65-F5344CB8AC3E}">
        <p14:creationId xmlns:p14="http://schemas.microsoft.com/office/powerpoint/2010/main" val="259754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D28DCE-7721-2B41-F970-FF4E2F747A55}"/>
              </a:ext>
            </a:extLst>
          </p:cNvPr>
          <p:cNvSpPr txBox="1"/>
          <p:nvPr/>
        </p:nvSpPr>
        <p:spPr>
          <a:xfrm>
            <a:off x="1290484" y="2228857"/>
            <a:ext cx="7479889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Majority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“Conservatives” / Skeptical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•Risk averse, technology shy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•Very price sensitive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•Require completely reliable solutions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•Rely on single, trusted advisor</a:t>
            </a:r>
          </a:p>
        </p:txBody>
      </p:sp>
    </p:spTree>
    <p:extLst>
      <p:ext uri="{BB962C8B-B14F-4D97-AF65-F5344CB8AC3E}">
        <p14:creationId xmlns:p14="http://schemas.microsoft.com/office/powerpoint/2010/main" val="296508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721FBB-5672-4E97-F61F-9C6C9F353F3B}"/>
              </a:ext>
            </a:extLst>
          </p:cNvPr>
          <p:cNvSpPr txBox="1"/>
          <p:nvPr/>
        </p:nvSpPr>
        <p:spPr>
          <a:xfrm>
            <a:off x="1858297" y="2674374"/>
            <a:ext cx="7637206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Laggards:  “Traditional”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•Want to maintain status quo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•Technology is a hindrance to operations –the guys resist to the technological progress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•Accept only if all other alternatives worse</a:t>
            </a:r>
          </a:p>
        </p:txBody>
      </p:sp>
    </p:spTree>
    <p:extLst>
      <p:ext uri="{BB962C8B-B14F-4D97-AF65-F5344CB8AC3E}">
        <p14:creationId xmlns:p14="http://schemas.microsoft.com/office/powerpoint/2010/main" val="240861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81BF3B-1A0C-02E1-18D4-93466AC205B6}"/>
              </a:ext>
            </a:extLst>
          </p:cNvPr>
          <p:cNvSpPr txBox="1"/>
          <p:nvPr/>
        </p:nvSpPr>
        <p:spPr>
          <a:xfrm>
            <a:off x="2047569" y="2576715"/>
            <a:ext cx="7479890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•Indicates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population regarding adoption of innovation •Individual can move from one category to another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•It is observed the phenomenon of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overadoption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</a:p>
        </p:txBody>
      </p:sp>
    </p:spTree>
    <p:extLst>
      <p:ext uri="{BB962C8B-B14F-4D97-AF65-F5344CB8AC3E}">
        <p14:creationId xmlns:p14="http://schemas.microsoft.com/office/powerpoint/2010/main" val="123157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2717</TotalTime>
  <Words>214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399</cp:revision>
  <dcterms:created xsi:type="dcterms:W3CDTF">2023-04-01T04:44:33Z</dcterms:created>
  <dcterms:modified xsi:type="dcterms:W3CDTF">2023-07-06T18:24:31Z</dcterms:modified>
</cp:coreProperties>
</file>