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5" r:id="rId3"/>
    <p:sldId id="276" r:id="rId4"/>
    <p:sldId id="277" r:id="rId5"/>
    <p:sldId id="278" r:id="rId6"/>
    <p:sldId id="282" r:id="rId7"/>
    <p:sldId id="283" r:id="rId8"/>
    <p:sldId id="284" r:id="rId9"/>
    <p:sldId id="279"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97" d="100"/>
          <a:sy n="97" d="100"/>
        </p:scale>
        <p:origin x="1302"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21168"/>
            <a:ext cx="7627374" cy="1015663"/>
          </a:xfrm>
          <a:prstGeom prst="rect">
            <a:avLst/>
          </a:prstGeom>
          <a:noFill/>
        </p:spPr>
        <p:txBody>
          <a:bodyPr wrap="square">
            <a:spAutoFit/>
          </a:bodyPr>
          <a:lstStyle/>
          <a:p>
            <a:pPr algn="ctr"/>
            <a:r>
              <a:rPr lang="en-US" altLang="en-US" sz="3000" b="1" dirty="0">
                <a:latin typeface="Times New Roman" panose="02020603050405020304" pitchFamily="18" charset="0"/>
                <a:cs typeface="Times New Roman" pitchFamily="18" charset="0"/>
              </a:rPr>
              <a:t>Lecture- 5</a:t>
            </a:r>
          </a:p>
          <a:p>
            <a:pPr algn="ctr"/>
            <a:r>
              <a:rPr lang="en-US" sz="3000" b="1" dirty="0">
                <a:solidFill>
                  <a:srgbClr val="000000"/>
                </a:solidFill>
                <a:effectLst/>
                <a:latin typeface="Times New Roman" panose="02020603050405020304" pitchFamily="18" charset="0"/>
                <a:ea typeface="SimSun" panose="02010600030101010101" pitchFamily="2" charset="-122"/>
              </a:rPr>
              <a:t>Extension systems in India</a:t>
            </a:r>
            <a:endParaRPr lang="en-US" altLang="en-US" sz="3000" b="1"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272D46-47CE-4F88-3D3E-4A4FFC6390AD}"/>
              </a:ext>
            </a:extLst>
          </p:cNvPr>
          <p:cNvSpPr txBox="1"/>
          <p:nvPr/>
        </p:nvSpPr>
        <p:spPr>
          <a:xfrm>
            <a:off x="766916" y="2268100"/>
            <a:ext cx="10923639" cy="3366563"/>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An important reform undertaken in recent years by the Ministry of Agriculture at the national level has been the increasing use of modern technologies and communication strategies to help educate farmers. ICT has significant potential to reach large numbers of farmers in a cost-effective manner. It can also facilitate two way information flows between farmers and the extension agencies-</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Farmers Portal</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m-kisan</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kisan Call Centre</a:t>
            </a: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86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0B12BC-7C70-12EC-157C-3B971CD781DF}"/>
              </a:ext>
            </a:extLst>
          </p:cNvPr>
          <p:cNvSpPr txBox="1"/>
          <p:nvPr/>
        </p:nvSpPr>
        <p:spPr>
          <a:xfrm>
            <a:off x="1142999" y="1720645"/>
            <a:ext cx="8413955" cy="3782061"/>
          </a:xfrm>
          <a:prstGeom prst="rect">
            <a:avLst/>
          </a:prstGeom>
          <a:noFill/>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Agriculture Extension Services by the Public Sector-</a:t>
            </a:r>
          </a:p>
          <a:p>
            <a:pPr marL="342900" indent="-342900">
              <a:lnSpc>
                <a:spcPct val="150000"/>
              </a:lnSpc>
              <a:buAutoNum type="arabicPeriod"/>
            </a:pPr>
            <a:r>
              <a:rPr lang="en-US" dirty="0">
                <a:latin typeface="Times New Roman" panose="02020603050405020304" pitchFamily="18" charset="0"/>
                <a:cs typeface="Times New Roman" panose="02020603050405020304" pitchFamily="18" charset="0"/>
              </a:rPr>
              <a:t>Agriculture Technology Management Agency </a:t>
            </a:r>
          </a:p>
          <a:p>
            <a:pPr marL="342900" indent="-342900">
              <a:lnSpc>
                <a:spcPct val="150000"/>
              </a:lnSpc>
              <a:buAutoNum type="arabicPeriod"/>
            </a:pPr>
            <a:r>
              <a:rPr lang="en-US" dirty="0">
                <a:latin typeface="Times New Roman" panose="02020603050405020304" pitchFamily="18" charset="0"/>
                <a:cs typeface="Times New Roman" panose="02020603050405020304" pitchFamily="18" charset="0"/>
              </a:rPr>
              <a:t>NATP</a:t>
            </a:r>
          </a:p>
          <a:p>
            <a:pPr marL="342900" indent="-342900">
              <a:lnSpc>
                <a:spcPct val="150000"/>
              </a:lnSpc>
              <a:buAutoNum type="arabicPeriod"/>
            </a:pPr>
            <a:r>
              <a:rPr lang="en-US" dirty="0">
                <a:latin typeface="Times New Roman" panose="02020603050405020304" pitchFamily="18" charset="0"/>
                <a:cs typeface="Times New Roman" panose="02020603050405020304" pitchFamily="18" charset="0"/>
              </a:rPr>
              <a:t>National Mission on Agriculture Extension and Technology</a:t>
            </a:r>
          </a:p>
          <a:p>
            <a:pPr>
              <a:lnSpc>
                <a:spcPct val="150000"/>
              </a:lnSpc>
            </a:pPr>
            <a:r>
              <a:rPr lang="en-US" dirty="0">
                <a:latin typeface="Times New Roman" panose="02020603050405020304" pitchFamily="18" charset="0"/>
                <a:cs typeface="Times New Roman" panose="02020603050405020304" pitchFamily="18" charset="0"/>
              </a:rPr>
              <a:t>Public Agriculture Extension system-</a:t>
            </a:r>
          </a:p>
          <a:p>
            <a:pPr marL="342900" indent="-342900">
              <a:lnSpc>
                <a:spcPct val="150000"/>
              </a:lnSpc>
              <a:buAutoNum type="arabicPeriod"/>
            </a:pPr>
            <a:r>
              <a:rPr lang="en-US" dirty="0">
                <a:latin typeface="Times New Roman" panose="02020603050405020304" pitchFamily="18" charset="0"/>
                <a:cs typeface="Times New Roman" panose="02020603050405020304" pitchFamily="18" charset="0"/>
              </a:rPr>
              <a:t>Krishi Vigyan </a:t>
            </a:r>
            <a:r>
              <a:rPr lang="en-US" dirty="0" err="1">
                <a:latin typeface="Times New Roman" panose="02020603050405020304" pitchFamily="18" charset="0"/>
                <a:cs typeface="Times New Roman" panose="02020603050405020304" pitchFamily="18" charset="0"/>
              </a:rPr>
              <a:t>Kendras</a:t>
            </a:r>
            <a:endParaRPr lang="en-US" dirty="0">
              <a:latin typeface="Times New Roman" panose="02020603050405020304" pitchFamily="18" charset="0"/>
              <a:cs typeface="Times New Roman" panose="02020603050405020304" pitchFamily="18" charset="0"/>
            </a:endParaRPr>
          </a:p>
          <a:p>
            <a:pPr marL="342900" indent="-342900">
              <a:lnSpc>
                <a:spcPct val="150000"/>
              </a:lnSpc>
              <a:buAutoNum type="arabicPeriod"/>
            </a:pPr>
            <a:r>
              <a:rPr lang="en-US" dirty="0">
                <a:latin typeface="Times New Roman" panose="02020603050405020304" pitchFamily="18" charset="0"/>
                <a:cs typeface="Times New Roman" panose="02020603050405020304" pitchFamily="18" charset="0"/>
              </a:rPr>
              <a:t> State Agricultural Universities</a:t>
            </a:r>
          </a:p>
          <a:p>
            <a:pPr marL="342900" indent="-342900">
              <a:lnSpc>
                <a:spcPct val="150000"/>
              </a:lnSpc>
              <a:buAutoNum type="arabicPeriod"/>
            </a:pPr>
            <a:r>
              <a:rPr lang="en-US" dirty="0">
                <a:latin typeface="Times New Roman" panose="02020603050405020304" pitchFamily="18" charset="0"/>
                <a:cs typeface="Times New Roman" panose="02020603050405020304" pitchFamily="18" charset="0"/>
              </a:rPr>
              <a:t> ICT-led Extension </a:t>
            </a:r>
          </a:p>
          <a:p>
            <a:pPr marL="342900" indent="-342900">
              <a:lnSpc>
                <a:spcPct val="150000"/>
              </a:lnSpc>
              <a:buAutoNum type="arabicPeriod"/>
            </a:pPr>
            <a:r>
              <a:rPr lang="en-US" dirty="0">
                <a:latin typeface="Times New Roman" panose="02020603050405020304" pitchFamily="18" charset="0"/>
                <a:cs typeface="Times New Roman" panose="02020603050405020304" pitchFamily="18" charset="0"/>
              </a:rPr>
              <a:t>Agriculture Clinic and Agriculture Business Centre</a:t>
            </a:r>
          </a:p>
        </p:txBody>
      </p:sp>
    </p:spTree>
    <p:extLst>
      <p:ext uri="{BB962C8B-B14F-4D97-AF65-F5344CB8AC3E}">
        <p14:creationId xmlns:p14="http://schemas.microsoft.com/office/powerpoint/2010/main" val="358497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9D407A-9B12-2D2D-00CC-C33E0B8B4E96}"/>
              </a:ext>
            </a:extLst>
          </p:cNvPr>
          <p:cNvSpPr>
            <a:spLocks noGrp="1"/>
          </p:cNvSpPr>
          <p:nvPr/>
        </p:nvSpPr>
        <p:spPr>
          <a:xfrm>
            <a:off x="1017638" y="1363550"/>
            <a:ext cx="10476272" cy="492909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en-IN" sz="1800" b="1" dirty="0"/>
              <a:t>NATIONAL AGRICULTURAL TECHNOLOGY PROJECT (NATP)</a:t>
            </a:r>
            <a:endParaRPr lang="en-IN"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Introduced in the financial year 1995-96. Govt. of India approved this project in November 1998 for full-scale implementation.</a:t>
            </a:r>
          </a:p>
          <a:p>
            <a:pPr>
              <a:lnSpc>
                <a:spcPct val="150000"/>
              </a:lnSpc>
            </a:pPr>
            <a:r>
              <a:rPr lang="en-IN" sz="1800" b="1" dirty="0">
                <a:latin typeface="Times New Roman" pitchFamily="18" charset="0"/>
                <a:cs typeface="Times New Roman" pitchFamily="18" charset="0"/>
              </a:rPr>
              <a:t>Objectives of NATP:</a:t>
            </a:r>
          </a:p>
          <a:p>
            <a:pPr>
              <a:lnSpc>
                <a:spcPct val="150000"/>
              </a:lnSpc>
            </a:pPr>
            <a:r>
              <a:rPr lang="en-IN" sz="1800" dirty="0">
                <a:latin typeface="Times New Roman" pitchFamily="18" charset="0"/>
                <a:cs typeface="Times New Roman" pitchFamily="18" charset="0"/>
              </a:rPr>
              <a:t>address key constraints</a:t>
            </a:r>
          </a:p>
          <a:p>
            <a:pPr>
              <a:lnSpc>
                <a:spcPct val="150000"/>
              </a:lnSpc>
            </a:pPr>
            <a:r>
              <a:rPr lang="en-IN" sz="1800" dirty="0">
                <a:latin typeface="Times New Roman" pitchFamily="18" charset="0"/>
                <a:cs typeface="Times New Roman" pitchFamily="18" charset="0"/>
              </a:rPr>
              <a:t>improve the relevance of technology </a:t>
            </a:r>
          </a:p>
          <a:p>
            <a:pPr>
              <a:lnSpc>
                <a:spcPct val="150000"/>
              </a:lnSpc>
            </a:pPr>
            <a:r>
              <a:rPr lang="en-IN" sz="1800" dirty="0">
                <a:latin typeface="Times New Roman" pitchFamily="18" charset="0"/>
                <a:cs typeface="Times New Roman" pitchFamily="18" charset="0"/>
              </a:rPr>
              <a:t>Conservation of natural resources</a:t>
            </a:r>
          </a:p>
          <a:p>
            <a:pPr lvl="0">
              <a:lnSpc>
                <a:spcPct val="150000"/>
              </a:lnSpc>
            </a:pPr>
            <a:r>
              <a:rPr lang="en-IN" sz="1800" dirty="0">
                <a:latin typeface="Times New Roman" pitchFamily="18" charset="0"/>
                <a:cs typeface="Times New Roman" pitchFamily="18" charset="0"/>
              </a:rPr>
              <a:t>address key national objectives.</a:t>
            </a:r>
            <a:r>
              <a:rPr lang="en-US" sz="1800" dirty="0">
                <a:latin typeface="Times New Roman" pitchFamily="18" charset="0"/>
                <a:cs typeface="Times New Roman" pitchFamily="18" charset="0"/>
              </a:rPr>
              <a:t>                                     </a:t>
            </a:r>
          </a:p>
          <a:p>
            <a:pPr>
              <a:lnSpc>
                <a:spcPct val="150000"/>
              </a:lnSpc>
            </a:pPr>
            <a:r>
              <a:rPr lang="en-IN" sz="1800" dirty="0">
                <a:latin typeface="Times New Roman" pitchFamily="18" charset="0"/>
                <a:cs typeface="Times New Roman" pitchFamily="18" charset="0"/>
              </a:rPr>
              <a:t>Increase the quality and type of technologies </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Enable research and extension systems to become demand driven.</a:t>
            </a:r>
            <a:r>
              <a:rPr lang="en-US" sz="1800" dirty="0">
                <a:latin typeface="Times New Roman" pitchFamily="18" charset="0"/>
                <a:cs typeface="Times New Roman" pitchFamily="18" charset="0"/>
              </a:rPr>
              <a:t>  </a:t>
            </a:r>
          </a:p>
          <a:p>
            <a:pPr lvl="0" hangingPunct="0">
              <a:lnSpc>
                <a:spcPct val="150000"/>
              </a:lnSpc>
            </a:pPr>
            <a:r>
              <a:rPr lang="en-IN" sz="1800" dirty="0">
                <a:latin typeface="Times New Roman" pitchFamily="18" charset="0"/>
                <a:cs typeface="Times New Roman" pitchFamily="18" charset="0"/>
              </a:rPr>
              <a:t>Strengthen research-extension-farmers (R-E-F) linkages.</a:t>
            </a:r>
          </a:p>
        </p:txBody>
      </p:sp>
    </p:spTree>
    <p:extLst>
      <p:ext uri="{BB962C8B-B14F-4D97-AF65-F5344CB8AC3E}">
        <p14:creationId xmlns:p14="http://schemas.microsoft.com/office/powerpoint/2010/main" val="2744866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9741A1-8718-72E5-F8DF-6A1C039BF177}"/>
              </a:ext>
            </a:extLst>
          </p:cNvPr>
          <p:cNvSpPr txBox="1"/>
          <p:nvPr/>
        </p:nvSpPr>
        <p:spPr>
          <a:xfrm>
            <a:off x="550606" y="1818968"/>
            <a:ext cx="10795820" cy="4197559"/>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National Mission on Agriculture Extension and Technology (NMAET): </a:t>
            </a:r>
          </a:p>
          <a:p>
            <a:pPr algn="just">
              <a:lnSpc>
                <a:spcPct val="150000"/>
              </a:lnSpc>
            </a:pPr>
            <a:r>
              <a:rPr lang="en-US" dirty="0">
                <a:latin typeface="Times New Roman" panose="02020603050405020304" pitchFamily="18" charset="0"/>
                <a:cs typeface="Times New Roman" panose="02020603050405020304" pitchFamily="18" charset="0"/>
              </a:rPr>
              <a:t>The feedback on the performance of ATMA through various evaluation studies and the observations of the working group on extension set up by the Planning Commission to prepare for the Twelfth Five ear Plan paved the way a comprehensive new national scheme to address extension services. The National Mission on Agriculture Extension and Technology (NMAET) was launched by the Department of Agriculture and Farmers' </a:t>
            </a:r>
            <a:r>
              <a:rPr lang="en-US" dirty="0" err="1">
                <a:latin typeface="Times New Roman" panose="02020603050405020304" pitchFamily="18" charset="0"/>
                <a:cs typeface="Times New Roman" panose="02020603050405020304" pitchFamily="18" charset="0"/>
              </a:rPr>
              <a:t>elfare</a:t>
            </a:r>
            <a:r>
              <a:rPr lang="en-US" dirty="0">
                <a:latin typeface="Times New Roman" panose="02020603050405020304" pitchFamily="18" charset="0"/>
                <a:cs typeface="Times New Roman" panose="02020603050405020304" pitchFamily="18" charset="0"/>
              </a:rPr>
              <a:t> (DACF) in 2014-15 and takes a holistic view of extension by embedding components for technical support and training in four major sub-schemes.</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Sub Mission on Agricultural Extension (SMAE) n Sub-Mission on </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Seed and Planting Material (SMSP) </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Sub Mission on Agricultural Mechanization (SMAM))</a:t>
            </a:r>
          </a:p>
        </p:txBody>
      </p:sp>
    </p:spTree>
    <p:extLst>
      <p:ext uri="{BB962C8B-B14F-4D97-AF65-F5344CB8AC3E}">
        <p14:creationId xmlns:p14="http://schemas.microsoft.com/office/powerpoint/2010/main" val="340744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B3A344-1104-7841-531C-E1724A62FE41}"/>
              </a:ext>
            </a:extLst>
          </p:cNvPr>
          <p:cNvSpPr txBox="1"/>
          <p:nvPr/>
        </p:nvSpPr>
        <p:spPr>
          <a:xfrm>
            <a:off x="591164" y="1807256"/>
            <a:ext cx="10773698" cy="4474558"/>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Agriculture Technology Management Agency  (ATMA)</a:t>
            </a:r>
          </a:p>
          <a:p>
            <a:pPr algn="just">
              <a:lnSpc>
                <a:spcPct val="150000"/>
              </a:lnSpc>
            </a:pPr>
            <a:r>
              <a:rPr lang="en-US" dirty="0">
                <a:latin typeface="Times New Roman" panose="02020603050405020304" pitchFamily="18" charset="0"/>
                <a:cs typeface="Times New Roman" panose="02020603050405020304" pitchFamily="18" charset="0"/>
              </a:rPr>
              <a:t>In 1998, the Indian Government, with the support of </a:t>
            </a:r>
            <a:r>
              <a:rPr lang="en-US" dirty="0" err="1">
                <a:latin typeface="Times New Roman" panose="02020603050405020304" pitchFamily="18" charset="0"/>
                <a:cs typeface="Times New Roman" panose="02020603050405020304" pitchFamily="18" charset="0"/>
              </a:rPr>
              <a:t>orld</a:t>
            </a:r>
            <a:r>
              <a:rPr lang="en-US" dirty="0">
                <a:latin typeface="Times New Roman" panose="02020603050405020304" pitchFamily="18" charset="0"/>
                <a:cs typeface="Times New Roman" panose="02020603050405020304" pitchFamily="18" charset="0"/>
              </a:rPr>
              <a:t> Bank, introduced the Agriculture Technology Management Agency (ATMA) under the Innovation in Technology Dissemination (ITD) component of the National Agricultural Technology Project (NATP). It was first introduced in 28 districts in seven states from 1998 to 2003 under the guidance of MANAGE (National Institute of Agricultural Extension Management), an institution promoted by Ministry of Agriculture, Government of India. It was later expanded throughout the country in 2005.</a:t>
            </a:r>
          </a:p>
          <a:p>
            <a:pPr algn="just"/>
            <a:r>
              <a:rPr lang="en-IN" sz="1800" b="1" dirty="0">
                <a:latin typeface="Times New Roman" pitchFamily="18" charset="0"/>
                <a:cs typeface="Times New Roman" pitchFamily="18" charset="0"/>
              </a:rPr>
              <a:t>Goals of ATMA:</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Decentralize decision-making to the district level</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Increase farmer input into programme planning </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Increase programme coordination and integration</a:t>
            </a:r>
            <a:endParaRPr lang="en-US" dirty="0">
              <a:latin typeface="Times New Roman" panose="02020603050405020304" pitchFamily="18" charset="0"/>
              <a:cs typeface="Times New Roman" panose="02020603050405020304" pitchFamily="18" charset="0"/>
            </a:endParaRP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74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219386-FFD4-DC60-274E-6673678AA1E3}"/>
              </a:ext>
            </a:extLst>
          </p:cNvPr>
          <p:cNvSpPr txBox="1">
            <a:spLocks/>
          </p:cNvSpPr>
          <p:nvPr/>
        </p:nvSpPr>
        <p:spPr>
          <a:xfrm>
            <a:off x="712838" y="1555939"/>
            <a:ext cx="10554929" cy="57150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IN" sz="1800" b="1" dirty="0">
                <a:latin typeface="Times New Roman" pitchFamily="18" charset="0"/>
                <a:cs typeface="Times New Roman" pitchFamily="18" charset="0"/>
              </a:rPr>
              <a:t>ATMA Governing Board</a:t>
            </a:r>
            <a:endParaRPr lang="en-IN"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Chairman: District Magistrate/Collector </a:t>
            </a:r>
          </a:p>
          <a:p>
            <a:pPr hangingPunct="0">
              <a:lnSpc>
                <a:spcPct val="150000"/>
              </a:lnSpc>
            </a:pPr>
            <a:r>
              <a:rPr lang="en-IN" sz="1800" dirty="0">
                <a:latin typeface="Times New Roman" pitchFamily="18" charset="0"/>
                <a:cs typeface="Times New Roman" pitchFamily="18" charset="0"/>
              </a:rPr>
              <a:t>Vice-Chairman: Chief Executive Officer (CEO)/Chief Development Officer (CDO) Members:</a:t>
            </a:r>
          </a:p>
          <a:p>
            <a:pPr>
              <a:lnSpc>
                <a:spcPct val="150000"/>
              </a:lnSpc>
            </a:pPr>
            <a:r>
              <a:rPr lang="en-IN" sz="1800" dirty="0">
                <a:latin typeface="Times New Roman" pitchFamily="18" charset="0"/>
                <a:cs typeface="Times New Roman" pitchFamily="18" charset="0"/>
              </a:rPr>
              <a:t>Joint Director/Deputy Director (Agriculture) </a:t>
            </a:r>
          </a:p>
          <a:p>
            <a:pPr hangingPunct="0">
              <a:lnSpc>
                <a:spcPct val="150000"/>
              </a:lnSpc>
            </a:pPr>
            <a:r>
              <a:rPr lang="en-IN" sz="1800" dirty="0">
                <a:latin typeface="Times New Roman" pitchFamily="18" charset="0"/>
                <a:cs typeface="Times New Roman" pitchFamily="18" charset="0"/>
              </a:rPr>
              <a:t>A representative from KVK, One farmer representative, One livestock producer, One horticulture farmer, Representative of Women Farmers Interest Group, One SC/ST farmer representative, A representative of NGO, Lead Bank Officer of the district, A representative of District Industrial Centre</a:t>
            </a:r>
          </a:p>
          <a:p>
            <a:pPr>
              <a:lnSpc>
                <a:spcPct val="150000"/>
              </a:lnSpc>
            </a:pPr>
            <a:r>
              <a:rPr lang="en-IN" sz="1800" dirty="0">
                <a:latin typeface="Times New Roman" pitchFamily="18" charset="0"/>
                <a:cs typeface="Times New Roman" pitchFamily="18" charset="0"/>
              </a:rPr>
              <a:t>Sub-divisional Agricultural Officers nominated as members.</a:t>
            </a:r>
          </a:p>
          <a:p>
            <a:pPr>
              <a:lnSpc>
                <a:spcPct val="150000"/>
              </a:lnSpc>
            </a:pPr>
            <a:r>
              <a:rPr lang="en-IN" sz="1800" dirty="0">
                <a:latin typeface="Times New Roman" pitchFamily="18" charset="0"/>
                <a:cs typeface="Times New Roman" pitchFamily="18" charset="0"/>
              </a:rPr>
              <a:t>On the basis of local requirement other members may </a:t>
            </a:r>
            <a:r>
              <a:rPr lang="en-IN" sz="1800" dirty="0"/>
              <a:t>be nominated.</a:t>
            </a:r>
          </a:p>
          <a:p>
            <a:pPr>
              <a:lnSpc>
                <a:spcPct val="150000"/>
              </a:lnSpc>
              <a:buFont typeface="Arial" panose="020B0604020202020204" pitchFamily="34" charset="0"/>
              <a:buNone/>
            </a:pPr>
            <a:r>
              <a:rPr lang="en-IN" sz="1800" dirty="0"/>
              <a:t> </a:t>
            </a:r>
          </a:p>
          <a:p>
            <a:pPr hangingPunct="0">
              <a:lnSpc>
                <a:spcPct val="150000"/>
              </a:lnSpc>
            </a:pPr>
            <a:endParaRPr lang="en-IN" sz="1800" dirty="0"/>
          </a:p>
        </p:txBody>
      </p:sp>
    </p:spTree>
    <p:extLst>
      <p:ext uri="{BB962C8B-B14F-4D97-AF65-F5344CB8AC3E}">
        <p14:creationId xmlns:p14="http://schemas.microsoft.com/office/powerpoint/2010/main" val="372935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6189C6-91F7-A2B7-68AF-8D179EFE7188}"/>
              </a:ext>
            </a:extLst>
          </p:cNvPr>
          <p:cNvSpPr txBox="1">
            <a:spLocks/>
          </p:cNvSpPr>
          <p:nvPr/>
        </p:nvSpPr>
        <p:spPr>
          <a:xfrm>
            <a:off x="457200" y="1428736"/>
            <a:ext cx="11125200" cy="542926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IN" sz="1800" b="1" dirty="0"/>
              <a:t>Key functions of ATMA Governing Board</a:t>
            </a:r>
            <a:endParaRPr lang="en-IN"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Review and approve Strategic Research and Extension Plan (SREP)</a:t>
            </a:r>
          </a:p>
          <a:p>
            <a:pPr>
              <a:lnSpc>
                <a:spcPct val="150000"/>
              </a:lnSpc>
            </a:pPr>
            <a:r>
              <a:rPr lang="en-IN" sz="1800" dirty="0">
                <a:latin typeface="Times New Roman" pitchFamily="18" charset="0"/>
                <a:cs typeface="Times New Roman" pitchFamily="18" charset="0"/>
              </a:rPr>
              <a:t>Receive and review annual reports </a:t>
            </a:r>
          </a:p>
          <a:p>
            <a:pPr>
              <a:lnSpc>
                <a:spcPct val="150000"/>
              </a:lnSpc>
            </a:pPr>
            <a:r>
              <a:rPr lang="en-IN" sz="1800" dirty="0">
                <a:latin typeface="Times New Roman" pitchFamily="18" charset="0"/>
                <a:cs typeface="Times New Roman" pitchFamily="18" charset="0"/>
              </a:rPr>
              <a:t>Receive and allocate project funds</a:t>
            </a:r>
          </a:p>
          <a:p>
            <a:pPr>
              <a:lnSpc>
                <a:spcPct val="150000"/>
              </a:lnSpc>
              <a:buFont typeface="Arial" panose="020B0604020202020204" pitchFamily="34" charset="0"/>
              <a:buNone/>
            </a:pPr>
            <a:r>
              <a:rPr lang="en-IN" sz="1800" b="1" dirty="0">
                <a:latin typeface="Times New Roman" pitchFamily="18" charset="0"/>
                <a:cs typeface="Times New Roman" pitchFamily="18" charset="0"/>
              </a:rPr>
              <a:t>ATMA management Committee:</a:t>
            </a:r>
          </a:p>
          <a:p>
            <a:pPr>
              <a:lnSpc>
                <a:spcPct val="150000"/>
              </a:lnSpc>
            </a:pPr>
            <a:r>
              <a:rPr lang="en-IN" sz="1800" dirty="0">
                <a:latin typeface="Times New Roman" pitchFamily="18" charset="0"/>
                <a:cs typeface="Times New Roman" pitchFamily="18" charset="0"/>
              </a:rPr>
              <a:t>Chairman: Project Director of ATMA</a:t>
            </a:r>
          </a:p>
          <a:p>
            <a:pPr>
              <a:lnSpc>
                <a:spcPct val="150000"/>
              </a:lnSpc>
            </a:pPr>
            <a:r>
              <a:rPr lang="en-IN" sz="1800" dirty="0">
                <a:latin typeface="Times New Roman" pitchFamily="18" charset="0"/>
                <a:cs typeface="Times New Roman" pitchFamily="18" charset="0"/>
              </a:rPr>
              <a:t>Members: District Heads of Departments of Agriculture, Horticulture, Animal Husbandry, Fisheries </a:t>
            </a:r>
          </a:p>
          <a:p>
            <a:pPr hangingPunct="0">
              <a:lnSpc>
                <a:spcPct val="150000"/>
              </a:lnSpc>
            </a:pPr>
            <a:r>
              <a:rPr lang="en-IN" sz="1800" dirty="0">
                <a:latin typeface="Times New Roman" pitchFamily="18" charset="0"/>
                <a:cs typeface="Times New Roman" pitchFamily="18" charset="0"/>
              </a:rPr>
              <a:t>Sub divisional Agricultural Officers, One representative of NGO in-charge of farmers organization, Two representative of farmers organizations (one year rotation basis)</a:t>
            </a:r>
          </a:p>
          <a:p>
            <a:pPr>
              <a:lnSpc>
                <a:spcPct val="150000"/>
              </a:lnSpc>
              <a:buFont typeface="Arial" panose="020B0604020202020204" pitchFamily="34" charset="0"/>
              <a:buNone/>
            </a:pPr>
            <a:endParaRPr lang="en-IN" sz="1800" dirty="0"/>
          </a:p>
        </p:txBody>
      </p:sp>
    </p:spTree>
    <p:extLst>
      <p:ext uri="{BB962C8B-B14F-4D97-AF65-F5344CB8AC3E}">
        <p14:creationId xmlns:p14="http://schemas.microsoft.com/office/powerpoint/2010/main" val="324109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81D733-6528-BFAD-1CF5-8254821364C5}"/>
              </a:ext>
            </a:extLst>
          </p:cNvPr>
          <p:cNvSpPr txBox="1">
            <a:spLocks/>
          </p:cNvSpPr>
          <p:nvPr/>
        </p:nvSpPr>
        <p:spPr>
          <a:xfrm>
            <a:off x="521110" y="1632155"/>
            <a:ext cx="11257935" cy="468015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hangingPunct="0">
              <a:lnSpc>
                <a:spcPct val="150000"/>
              </a:lnSpc>
              <a:buNone/>
            </a:pPr>
            <a:r>
              <a:rPr lang="en-IN" sz="1800" b="1" u="sng" dirty="0">
                <a:latin typeface="Times New Roman" panose="02020603050405020304" pitchFamily="18" charset="0"/>
                <a:cs typeface="Times New Roman" panose="02020603050405020304" pitchFamily="18" charset="0"/>
              </a:rPr>
              <a:t>Advantages</a:t>
            </a:r>
            <a:endParaRPr lang="en-IN" sz="1800" u="sng" dirty="0">
              <a:latin typeface="Times New Roman" pitchFamily="18" charset="0"/>
              <a:cs typeface="Times New Roman" pitchFamily="18" charset="0"/>
            </a:endParaRPr>
          </a:p>
          <a:p>
            <a:pPr hangingPunct="0">
              <a:lnSpc>
                <a:spcPct val="150000"/>
              </a:lnSpc>
            </a:pPr>
            <a:r>
              <a:rPr lang="en-IN" sz="1800" dirty="0">
                <a:latin typeface="Times New Roman" pitchFamily="18" charset="0"/>
                <a:cs typeface="Times New Roman" pitchFamily="18" charset="0"/>
              </a:rPr>
              <a:t>ATMA is more effective in technology generation.</a:t>
            </a:r>
          </a:p>
          <a:p>
            <a:pPr hangingPunct="0">
              <a:lnSpc>
                <a:spcPct val="150000"/>
              </a:lnSpc>
            </a:pPr>
            <a:r>
              <a:rPr lang="en-IN" sz="1800" dirty="0">
                <a:latin typeface="Times New Roman" pitchFamily="18" charset="0"/>
                <a:cs typeface="Times New Roman" pitchFamily="18" charset="0"/>
              </a:rPr>
              <a:t>ATMA ensures a greater coordination among sister departments, it helps in better management</a:t>
            </a:r>
          </a:p>
          <a:p>
            <a:pPr hangingPunct="0">
              <a:lnSpc>
                <a:spcPct val="150000"/>
              </a:lnSpc>
            </a:pPr>
            <a:r>
              <a:rPr lang="en-IN" sz="1800" dirty="0">
                <a:latin typeface="Times New Roman" pitchFamily="18" charset="0"/>
                <a:cs typeface="Times New Roman" pitchFamily="18" charset="0"/>
              </a:rPr>
              <a:t>Participation is the basic principle of ATMA. </a:t>
            </a:r>
          </a:p>
          <a:p>
            <a:pPr hangingPunct="0">
              <a:lnSpc>
                <a:spcPct val="150000"/>
              </a:lnSpc>
            </a:pPr>
            <a:r>
              <a:rPr lang="en-IN" sz="1800" dirty="0">
                <a:latin typeface="Times New Roman" pitchFamily="18" charset="0"/>
                <a:cs typeface="Times New Roman" pitchFamily="18" charset="0"/>
              </a:rPr>
              <a:t>women empowerment. </a:t>
            </a:r>
          </a:p>
          <a:p>
            <a:pPr hangingPunct="0">
              <a:lnSpc>
                <a:spcPct val="150000"/>
              </a:lnSpc>
            </a:pPr>
            <a:r>
              <a:rPr lang="en-IN" sz="1800" dirty="0">
                <a:latin typeface="Times New Roman" pitchFamily="18" charset="0"/>
                <a:cs typeface="Times New Roman" pitchFamily="18" charset="0"/>
              </a:rPr>
              <a:t>ATMA seeks a greater linkage with research and extension.  </a:t>
            </a:r>
          </a:p>
          <a:p>
            <a:pPr hangingPunct="0">
              <a:lnSpc>
                <a:spcPct val="150000"/>
              </a:lnSpc>
            </a:pPr>
            <a:r>
              <a:rPr lang="en-IN" sz="1800" dirty="0">
                <a:latin typeface="Times New Roman" pitchFamily="18" charset="0"/>
                <a:cs typeface="Times New Roman" pitchFamily="18" charset="0"/>
              </a:rPr>
              <a:t>ATMA provides a single window extension system by creating FIAC at the block level. Farmer can get any advice and suggestions from there only.  </a:t>
            </a:r>
          </a:p>
          <a:p>
            <a:pPr hangingPunct="0">
              <a:lnSpc>
                <a:spcPct val="150000"/>
              </a:lnSpc>
            </a:pPr>
            <a:r>
              <a:rPr lang="en-IN" sz="1800" dirty="0">
                <a:latin typeface="Times New Roman" pitchFamily="18" charset="0"/>
                <a:cs typeface="Times New Roman" pitchFamily="18" charset="0"/>
              </a:rPr>
              <a:t>ATMA has an effective feedback mechanism.</a:t>
            </a:r>
          </a:p>
        </p:txBody>
      </p:sp>
    </p:spTree>
    <p:extLst>
      <p:ext uri="{BB962C8B-B14F-4D97-AF65-F5344CB8AC3E}">
        <p14:creationId xmlns:p14="http://schemas.microsoft.com/office/powerpoint/2010/main" val="69114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499263-A89D-1D09-3AB4-221EB2A041D0}"/>
              </a:ext>
            </a:extLst>
          </p:cNvPr>
          <p:cNvSpPr txBox="1"/>
          <p:nvPr/>
        </p:nvSpPr>
        <p:spPr>
          <a:xfrm>
            <a:off x="457200" y="2054943"/>
            <a:ext cx="11277600" cy="3782061"/>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Krishi Vigyan </a:t>
            </a:r>
            <a:r>
              <a:rPr lang="en-US" b="1" dirty="0" err="1">
                <a:latin typeface="Times New Roman" panose="02020603050405020304" pitchFamily="18" charset="0"/>
                <a:cs typeface="Times New Roman" panose="02020603050405020304" pitchFamily="18" charset="0"/>
              </a:rPr>
              <a:t>Kendras</a:t>
            </a:r>
            <a:r>
              <a:rPr lang="en-US" b="1" dirty="0">
                <a:latin typeface="Times New Roman" panose="02020603050405020304" pitchFamily="18" charset="0"/>
                <a:cs typeface="Times New Roman" panose="02020603050405020304" pitchFamily="18" charset="0"/>
              </a:rPr>
              <a:t> (KVK)</a:t>
            </a:r>
            <a:r>
              <a:rPr lang="en-US" dirty="0">
                <a:latin typeface="Times New Roman" panose="02020603050405020304" pitchFamily="18" charset="0"/>
                <a:cs typeface="Times New Roman" panose="02020603050405020304" pitchFamily="18" charset="0"/>
              </a:rPr>
              <a:t>-</a:t>
            </a:r>
          </a:p>
          <a:p>
            <a:pPr algn="just">
              <a:lnSpc>
                <a:spcPct val="150000"/>
              </a:lnSpc>
            </a:pPr>
            <a:r>
              <a:rPr lang="en-US" dirty="0">
                <a:latin typeface="Times New Roman" panose="02020603050405020304" pitchFamily="18" charset="0"/>
                <a:cs typeface="Times New Roman" panose="02020603050405020304" pitchFamily="18" charset="0"/>
              </a:rPr>
              <a:t>These are the field research units of the national agricultural research system (the Indian Council for Agricultural Research-ICAR) and are meant to test new seed varieties, agronomic practices, machinery etc. in field conditions across different </a:t>
            </a:r>
            <a:r>
              <a:rPr lang="en-US" dirty="0" err="1">
                <a:latin typeface="Times New Roman" panose="02020603050405020304" pitchFamily="18" charset="0"/>
                <a:cs typeface="Times New Roman" panose="02020603050405020304" pitchFamily="18" charset="0"/>
              </a:rPr>
              <a:t>agro</a:t>
            </a:r>
            <a:r>
              <a:rPr lang="en-US" dirty="0">
                <a:latin typeface="Times New Roman" panose="02020603050405020304" pitchFamily="18" charset="0"/>
                <a:cs typeface="Times New Roman" panose="02020603050405020304" pitchFamily="18" charset="0"/>
              </a:rPr>
              <a:t>-climatic zones before these are cleared for adoption by farmers. The KVK initiative was launched in 1974 and has grown into 611 </a:t>
            </a:r>
            <a:r>
              <a:rPr lang="en-US" dirty="0" err="1">
                <a:latin typeface="Times New Roman" panose="02020603050405020304" pitchFamily="18" charset="0"/>
                <a:cs typeface="Times New Roman" panose="02020603050405020304" pitchFamily="18" charset="0"/>
              </a:rPr>
              <a:t>centres</a:t>
            </a:r>
            <a:r>
              <a:rPr lang="en-US" dirty="0">
                <a:latin typeface="Times New Roman" panose="02020603050405020304" pitchFamily="18" charset="0"/>
                <a:cs typeface="Times New Roman" panose="02020603050405020304" pitchFamily="18" charset="0"/>
              </a:rPr>
              <a:t> by the end of 2011, ensuring at least one KVK in each district of the country. </a:t>
            </a:r>
          </a:p>
          <a:p>
            <a:pPr algn="just">
              <a:lnSpc>
                <a:spcPct val="150000"/>
              </a:lnSpc>
            </a:pPr>
            <a:r>
              <a:rPr lang="en-US" b="1" dirty="0">
                <a:latin typeface="Times New Roman" panose="02020603050405020304" pitchFamily="18" charset="0"/>
                <a:cs typeface="Times New Roman" panose="02020603050405020304" pitchFamily="18" charset="0"/>
              </a:rPr>
              <a:t>State Agricultural Universities- </a:t>
            </a:r>
          </a:p>
          <a:p>
            <a:pPr algn="just">
              <a:lnSpc>
                <a:spcPct val="150000"/>
              </a:lnSpc>
            </a:pPr>
            <a:r>
              <a:rPr lang="en-US" dirty="0">
                <a:latin typeface="Times New Roman" panose="02020603050405020304" pitchFamily="18" charset="0"/>
                <a:cs typeface="Times New Roman" panose="02020603050405020304" pitchFamily="18" charset="0"/>
              </a:rPr>
              <a:t>The State Agricultural Universities (SAU) are another important arm for promoting extension activities in the States. </a:t>
            </a:r>
            <a:r>
              <a:rPr lang="en-US" dirty="0" err="1">
                <a:latin typeface="Times New Roman" panose="02020603050405020304" pitchFamily="18" charset="0"/>
                <a:cs typeface="Times New Roman" panose="02020603050405020304" pitchFamily="18" charset="0"/>
              </a:rPr>
              <a:t>hile</a:t>
            </a:r>
            <a:r>
              <a:rPr lang="en-US" dirty="0">
                <a:latin typeface="Times New Roman" panose="02020603050405020304" pitchFamily="18" charset="0"/>
                <a:cs typeface="Times New Roman" panose="02020603050405020304" pitchFamily="18" charset="0"/>
              </a:rPr>
              <a:t> their main mandate is formal degree </a:t>
            </a:r>
            <a:r>
              <a:rPr lang="en-US" dirty="0" err="1">
                <a:latin typeface="Times New Roman" panose="02020603050405020304" pitchFamily="18" charset="0"/>
                <a:cs typeface="Times New Roman" panose="02020603050405020304" pitchFamily="18" charset="0"/>
              </a:rPr>
              <a:t>programmes</a:t>
            </a:r>
            <a:r>
              <a:rPr lang="en-US" dirty="0">
                <a:latin typeface="Times New Roman" panose="02020603050405020304" pitchFamily="18" charset="0"/>
                <a:cs typeface="Times New Roman" panose="02020603050405020304" pitchFamily="18" charset="0"/>
              </a:rPr>
              <a:t> in major agricultural disciplines, they provide extension and training support through the directorate of extension and education.</a:t>
            </a:r>
          </a:p>
        </p:txBody>
      </p:sp>
    </p:spTree>
    <p:extLst>
      <p:ext uri="{BB962C8B-B14F-4D97-AF65-F5344CB8AC3E}">
        <p14:creationId xmlns:p14="http://schemas.microsoft.com/office/powerpoint/2010/main" val="5817975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2594</TotalTime>
  <Words>827</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334</cp:revision>
  <dcterms:created xsi:type="dcterms:W3CDTF">2023-04-01T04:44:33Z</dcterms:created>
  <dcterms:modified xsi:type="dcterms:W3CDTF">2023-07-06T16:08:10Z</dcterms:modified>
</cp:coreProperties>
</file>