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7" r:id="rId4"/>
    <p:sldId id="273" r:id="rId5"/>
    <p:sldId id="274" r:id="rId6"/>
    <p:sldId id="27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521059"/>
            <a:ext cx="7627374" cy="1815882"/>
          </a:xfrm>
          <a:prstGeom prst="rect">
            <a:avLst/>
          </a:prstGeom>
          <a:noFill/>
        </p:spPr>
        <p:txBody>
          <a:bodyPr wrap="square">
            <a:spAutoFit/>
          </a:bodyPr>
          <a:lstStyle/>
          <a:p>
            <a:pPr algn="ctr"/>
            <a:r>
              <a:rPr lang="en-US" altLang="en-US" sz="2800" b="1" dirty="0">
                <a:latin typeface="Times New Roman" pitchFamily="18" charset="0"/>
                <a:cs typeface="Times New Roman" pitchFamily="18" charset="0"/>
              </a:rPr>
              <a:t>Lecture- 7</a:t>
            </a:r>
            <a:br>
              <a:rPr lang="en-US" altLang="en-US" sz="2800" b="1" dirty="0">
                <a:latin typeface="Times New Roman" pitchFamily="18" charset="0"/>
                <a:cs typeface="Times New Roman" pitchFamily="18" charset="0"/>
              </a:rPr>
            </a:br>
            <a:r>
              <a:rPr lang="en-US" altLang="en-US" sz="2800" b="1" dirty="0">
                <a:latin typeface="Times New Roman" pitchFamily="18" charset="0"/>
                <a:cs typeface="Times New Roman" pitchFamily="18" charset="0"/>
              </a:rPr>
              <a:t>EXTENSION EFFORTS IN </a:t>
            </a:r>
            <a:r>
              <a:rPr lang="en-IN" sz="2800" b="1" dirty="0">
                <a:latin typeface="Times New Roman" pitchFamily="18" charset="0"/>
                <a:cs typeface="Times New Roman" pitchFamily="18" charset="0"/>
              </a:rPr>
              <a:t>PROGRAMMES-POST-INDEPENDENCE ERA</a:t>
            </a:r>
            <a:br>
              <a:rPr lang="en-IN" sz="2800" b="1" dirty="0">
                <a:latin typeface="Times New Roman" pitchFamily="18" charset="0"/>
                <a:cs typeface="Times New Roman" pitchFamily="18" charset="0"/>
              </a:rPr>
            </a:br>
            <a:endParaRPr lang="en-US" sz="2800" b="1" dirty="0"/>
          </a:p>
        </p:txBody>
      </p:sp>
    </p:spTree>
    <p:extLst>
      <p:ext uri="{BB962C8B-B14F-4D97-AF65-F5344CB8AC3E}">
        <p14:creationId xmlns:p14="http://schemas.microsoft.com/office/powerpoint/2010/main" val="299720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A754CD-984A-C84F-3470-9B26BB0BF60A}"/>
              </a:ext>
            </a:extLst>
          </p:cNvPr>
          <p:cNvSpPr txBox="1"/>
          <p:nvPr/>
        </p:nvSpPr>
        <p:spPr>
          <a:xfrm>
            <a:off x="609599" y="1769806"/>
            <a:ext cx="9773265" cy="4227871"/>
          </a:xfrm>
          <a:prstGeom prst="rect">
            <a:avLst/>
          </a:prstGeom>
          <a:noFill/>
        </p:spPr>
        <p:txBody>
          <a:bodyPr wrap="square">
            <a:spAutoFit/>
          </a:bodyPr>
          <a:lstStyle/>
          <a:p>
            <a:pPr>
              <a:lnSpc>
                <a:spcPct val="150000"/>
              </a:lnSpc>
            </a:pPr>
            <a:r>
              <a:rPr lang="en-US" sz="2000" b="1" dirty="0" err="1">
                <a:latin typeface="Times New Roman" panose="02020603050405020304" pitchFamily="18" charset="0"/>
                <a:cs typeface="Times New Roman" panose="02020603050405020304" pitchFamily="18" charset="0"/>
              </a:rPr>
              <a:t>Nilokheri</a:t>
            </a:r>
            <a:r>
              <a:rPr lang="en-US" sz="2000" b="1" dirty="0">
                <a:latin typeface="Times New Roman" panose="02020603050405020304" pitchFamily="18" charset="0"/>
                <a:cs typeface="Times New Roman" panose="02020603050405020304" pitchFamily="18" charset="0"/>
              </a:rPr>
              <a:t> Experiment -1947</a:t>
            </a:r>
          </a:p>
          <a:p>
            <a:pPr>
              <a:lnSpc>
                <a:spcPct val="150000"/>
              </a:lnSpc>
            </a:pPr>
            <a:r>
              <a:rPr lang="en-US" sz="2000" dirty="0">
                <a:latin typeface="Times New Roman" panose="02020603050405020304" pitchFamily="18" charset="0"/>
                <a:cs typeface="Times New Roman" panose="02020603050405020304" pitchFamily="18" charset="0"/>
              </a:rPr>
              <a:t>Dr. S. K. De </a:t>
            </a:r>
          </a:p>
          <a:p>
            <a:pPr>
              <a:lnSpc>
                <a:spcPct val="150000"/>
              </a:lnSpc>
            </a:pPr>
            <a:r>
              <a:rPr lang="en-US" sz="2000" dirty="0">
                <a:latin typeface="Times New Roman" panose="02020603050405020304" pitchFamily="18" charset="0"/>
                <a:cs typeface="Times New Roman" panose="02020603050405020304" pitchFamily="18" charset="0"/>
              </a:rPr>
              <a:t>•Rehabilitation of about 7000 displaced Indians from Pakistan. •Emphasis on vocational education through vocational training centers.</a:t>
            </a:r>
          </a:p>
          <a:p>
            <a:pPr>
              <a:lnSpc>
                <a:spcPct val="150000"/>
              </a:lnSpc>
            </a:pPr>
            <a:r>
              <a:rPr lang="en-US" sz="2000" dirty="0">
                <a:latin typeface="Times New Roman" panose="02020603050405020304" pitchFamily="18" charset="0"/>
                <a:cs typeface="Times New Roman" panose="02020603050405020304" pitchFamily="18" charset="0"/>
              </a:rPr>
              <a:t>•Imparted skill based training to people. </a:t>
            </a:r>
          </a:p>
          <a:p>
            <a:pPr>
              <a:lnSpc>
                <a:spcPct val="150000"/>
              </a:lnSpc>
            </a:pPr>
            <a:r>
              <a:rPr lang="en-US" sz="2000" dirty="0">
                <a:latin typeface="Times New Roman" panose="02020603050405020304" pitchFamily="18" charset="0"/>
                <a:cs typeface="Times New Roman" panose="02020603050405020304" pitchFamily="18" charset="0"/>
              </a:rPr>
              <a:t>•In turn motivated to engage into livelihood generation activities. </a:t>
            </a:r>
          </a:p>
          <a:p>
            <a:pPr>
              <a:lnSpc>
                <a:spcPct val="150000"/>
              </a:lnSpc>
            </a:pPr>
            <a:r>
              <a:rPr lang="en-US" sz="2000" dirty="0">
                <a:latin typeface="Times New Roman" panose="02020603050405020304" pitchFamily="18" charset="0"/>
                <a:cs typeface="Times New Roman" panose="02020603050405020304" pitchFamily="18" charset="0"/>
              </a:rPr>
              <a:t>•All ventures run on cooperative basis </a:t>
            </a:r>
          </a:p>
          <a:p>
            <a:pPr>
              <a:lnSpc>
                <a:spcPct val="150000"/>
              </a:lnSpc>
            </a:pPr>
            <a:r>
              <a:rPr lang="en-US" sz="2000" dirty="0">
                <a:latin typeface="Times New Roman" panose="02020603050405020304" pitchFamily="18" charset="0"/>
                <a:cs typeface="Times New Roman" panose="02020603050405020304" pitchFamily="18" charset="0"/>
              </a:rPr>
              <a:t>•The efforts done at  </a:t>
            </a:r>
            <a:r>
              <a:rPr lang="en-US" sz="2000" dirty="0" err="1">
                <a:latin typeface="Times New Roman" panose="02020603050405020304" pitchFamily="18" charset="0"/>
                <a:cs typeface="Times New Roman" panose="02020603050405020304" pitchFamily="18" charset="0"/>
              </a:rPr>
              <a:t>Nilokheri</a:t>
            </a:r>
            <a:r>
              <a:rPr lang="en-US" sz="2000" dirty="0">
                <a:latin typeface="Times New Roman" panose="02020603050405020304" pitchFamily="18" charset="0"/>
                <a:cs typeface="Times New Roman" panose="02020603050405020304" pitchFamily="18" charset="0"/>
              </a:rPr>
              <a:t> are also called Mazdoor Manzil. •The principle was “he who would not work, neither shall he eat”</a:t>
            </a:r>
          </a:p>
        </p:txBody>
      </p:sp>
    </p:spTree>
    <p:extLst>
      <p:ext uri="{BB962C8B-B14F-4D97-AF65-F5344CB8AC3E}">
        <p14:creationId xmlns:p14="http://schemas.microsoft.com/office/powerpoint/2010/main" val="1643947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40EC0F-F0E2-236B-32D7-389ED71F1C0C}"/>
              </a:ext>
            </a:extLst>
          </p:cNvPr>
          <p:cNvSpPr txBox="1"/>
          <p:nvPr/>
        </p:nvSpPr>
        <p:spPr>
          <a:xfrm>
            <a:off x="1054509" y="2025506"/>
            <a:ext cx="8905568" cy="2806987"/>
          </a:xfrm>
          <a:prstGeom prst="rect">
            <a:avLst/>
          </a:prstGeom>
          <a:noFill/>
        </p:spPr>
        <p:txBody>
          <a:bodyPr wrap="square">
            <a:spAutoFit/>
          </a:bodyPr>
          <a:lstStyle/>
          <a:p>
            <a:pPr algn="just">
              <a:lnSpc>
                <a:spcPct val="150000"/>
              </a:lnSpc>
            </a:pPr>
            <a:r>
              <a:rPr lang="en-US" sz="2000" b="1" dirty="0" err="1">
                <a:latin typeface="Times New Roman" panose="02020603050405020304" pitchFamily="18" charset="0"/>
                <a:cs typeface="Times New Roman" panose="02020603050405020304" pitchFamily="18" charset="0"/>
              </a:rPr>
              <a:t>Etawah</a:t>
            </a:r>
            <a:r>
              <a:rPr lang="en-US" sz="2000" b="1" dirty="0">
                <a:latin typeface="Times New Roman" panose="02020603050405020304" pitchFamily="18" charset="0"/>
                <a:cs typeface="Times New Roman" panose="02020603050405020304" pitchFamily="18" charset="0"/>
              </a:rPr>
              <a:t> Pilot Project –1948 </a:t>
            </a:r>
          </a:p>
          <a:p>
            <a:pPr algn="just">
              <a:lnSpc>
                <a:spcPct val="150000"/>
              </a:lnSpc>
            </a:pPr>
            <a:r>
              <a:rPr lang="en-US" sz="2000" dirty="0">
                <a:latin typeface="Times New Roman" panose="02020603050405020304" pitchFamily="18" charset="0"/>
                <a:cs typeface="Times New Roman" panose="02020603050405020304" pitchFamily="18" charset="0"/>
              </a:rPr>
              <a:t>Albert Mayor</a:t>
            </a:r>
          </a:p>
          <a:p>
            <a:pPr algn="just">
              <a:lnSpc>
                <a:spcPct val="150000"/>
              </a:lnSpc>
            </a:pPr>
            <a:r>
              <a:rPr lang="en-US" sz="2000" dirty="0">
                <a:latin typeface="Times New Roman" panose="02020603050405020304" pitchFamily="18" charset="0"/>
                <a:cs typeface="Times New Roman" panose="02020603050405020304" pitchFamily="18" charset="0"/>
              </a:rPr>
              <a:t>•The objective was to see the extent of improvement possible in production, social improvement, self reliance and cooperation in an average agricultural district. </a:t>
            </a:r>
          </a:p>
          <a:p>
            <a:pPr algn="just">
              <a:lnSpc>
                <a:spcPct val="150000"/>
              </a:lnSpc>
            </a:pPr>
            <a:r>
              <a:rPr lang="en-US" sz="2000" dirty="0">
                <a:latin typeface="Times New Roman" panose="02020603050405020304" pitchFamily="18" charset="0"/>
                <a:cs typeface="Times New Roman" panose="02020603050405020304" pitchFamily="18" charset="0"/>
              </a:rPr>
              <a:t>•The organization structure included in the project was District planning officer –Block Member and at village level, Village Level worker.</a:t>
            </a:r>
          </a:p>
        </p:txBody>
      </p:sp>
    </p:spTree>
    <p:extLst>
      <p:ext uri="{BB962C8B-B14F-4D97-AF65-F5344CB8AC3E}">
        <p14:creationId xmlns:p14="http://schemas.microsoft.com/office/powerpoint/2010/main" val="241380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842D08-23CD-1AAF-4268-8187E792D9E6}"/>
              </a:ext>
            </a:extLst>
          </p:cNvPr>
          <p:cNvSpPr txBox="1"/>
          <p:nvPr/>
        </p:nvSpPr>
        <p:spPr>
          <a:xfrm>
            <a:off x="914399" y="1966451"/>
            <a:ext cx="10618839" cy="3268652"/>
          </a:xfrm>
          <a:prstGeom prst="rect">
            <a:avLst/>
          </a:prstGeom>
          <a:noFill/>
        </p:spPr>
        <p:txBody>
          <a:bodyPr wrap="square">
            <a:sp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The achievements of </a:t>
            </a:r>
            <a:r>
              <a:rPr lang="en-US" sz="2000" b="1" dirty="0" err="1">
                <a:latin typeface="Times New Roman" panose="02020603050405020304" pitchFamily="18" charset="0"/>
                <a:cs typeface="Times New Roman" panose="02020603050405020304" pitchFamily="18" charset="0"/>
              </a:rPr>
              <a:t>Etawah</a:t>
            </a:r>
            <a:r>
              <a:rPr lang="en-US" sz="2000" b="1" dirty="0">
                <a:latin typeface="Times New Roman" panose="02020603050405020304" pitchFamily="18" charset="0"/>
                <a:cs typeface="Times New Roman" panose="02020603050405020304" pitchFamily="18" charset="0"/>
              </a:rPr>
              <a:t> Pilot Project were </a:t>
            </a:r>
          </a:p>
          <a:p>
            <a:pPr algn="just">
              <a:lnSpc>
                <a:spcPct val="150000"/>
              </a:lnSpc>
            </a:pPr>
            <a:r>
              <a:rPr lang="en-US" sz="2000" dirty="0">
                <a:latin typeface="Times New Roman" panose="02020603050405020304" pitchFamily="18" charset="0"/>
                <a:cs typeface="Times New Roman" panose="02020603050405020304" pitchFamily="18" charset="0"/>
              </a:rPr>
              <a:t>•Entire district was under improved varieties of Wheat </a:t>
            </a:r>
          </a:p>
          <a:p>
            <a:pPr algn="just">
              <a:lnSpc>
                <a:spcPct val="150000"/>
              </a:lnSpc>
            </a:pPr>
            <a:r>
              <a:rPr lang="en-US" sz="2000" dirty="0">
                <a:latin typeface="Times New Roman" panose="02020603050405020304" pitchFamily="18" charset="0"/>
                <a:cs typeface="Times New Roman" panose="02020603050405020304" pitchFamily="18" charset="0"/>
              </a:rPr>
              <a:t>•Rinder Pest and Hemorrhagic Septicemia were controlled </a:t>
            </a:r>
          </a:p>
          <a:p>
            <a:pPr algn="just">
              <a:lnSpc>
                <a:spcPct val="150000"/>
              </a:lnSpc>
            </a:pPr>
            <a:r>
              <a:rPr lang="en-US" sz="2000" dirty="0">
                <a:latin typeface="Times New Roman" panose="02020603050405020304" pitchFamily="18" charset="0"/>
                <a:cs typeface="Times New Roman" panose="02020603050405020304" pitchFamily="18" charset="0"/>
              </a:rPr>
              <a:t>•Area under vegetables extended </a:t>
            </a:r>
          </a:p>
          <a:p>
            <a:pPr algn="just">
              <a:lnSpc>
                <a:spcPct val="150000"/>
              </a:lnSpc>
            </a:pPr>
            <a:r>
              <a:rPr lang="en-US" sz="2000" dirty="0">
                <a:latin typeface="Times New Roman" panose="02020603050405020304" pitchFamily="18" charset="0"/>
                <a:cs typeface="Times New Roman" panose="02020603050405020304" pitchFamily="18" charset="0"/>
              </a:rPr>
              <a:t>•Construction of roads and soak pits in the villages </a:t>
            </a:r>
          </a:p>
          <a:p>
            <a:pPr algn="just">
              <a:lnSpc>
                <a:spcPct val="150000"/>
              </a:lnSpc>
            </a:pPr>
            <a:r>
              <a:rPr lang="en-US" sz="2000" dirty="0">
                <a:latin typeface="Times New Roman" panose="02020603050405020304" pitchFamily="18" charset="0"/>
                <a:cs typeface="Times New Roman" panose="02020603050405020304" pitchFamily="18" charset="0"/>
              </a:rPr>
              <a:t>•Adoption of improved agricultural practices </a:t>
            </a:r>
          </a:p>
          <a:p>
            <a:pPr algn="just">
              <a:lnSpc>
                <a:spcPct val="150000"/>
              </a:lnSpc>
            </a:pPr>
            <a:r>
              <a:rPr lang="en-US" sz="2000" dirty="0">
                <a:latin typeface="Times New Roman" panose="02020603050405020304" pitchFamily="18" charset="0"/>
                <a:cs typeface="Times New Roman" panose="02020603050405020304" pitchFamily="18" charset="0"/>
              </a:rPr>
              <a:t>•Overall improvement in economic conditions of farmers</a:t>
            </a:r>
          </a:p>
        </p:txBody>
      </p:sp>
    </p:spTree>
    <p:extLst>
      <p:ext uri="{BB962C8B-B14F-4D97-AF65-F5344CB8AC3E}">
        <p14:creationId xmlns:p14="http://schemas.microsoft.com/office/powerpoint/2010/main" val="2779081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8D1966-1EDF-E7D7-942B-E6F1C782DD83}"/>
              </a:ext>
            </a:extLst>
          </p:cNvPr>
          <p:cNvSpPr txBox="1"/>
          <p:nvPr/>
        </p:nvSpPr>
        <p:spPr>
          <a:xfrm>
            <a:off x="1396181" y="2222090"/>
            <a:ext cx="9094838" cy="2345322"/>
          </a:xfrm>
          <a:prstGeom prst="rect">
            <a:avLst/>
          </a:prstGeom>
          <a:noFill/>
        </p:spPr>
        <p:txBody>
          <a:bodyPr wrap="square">
            <a:sp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Problems were tackled by</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Making an effort to broaden the mental horizon of villager.</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Dealing with villagers land, his tools and surroundings.</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methodology/ modus operandi of </a:t>
            </a:r>
            <a:r>
              <a:rPr lang="en-US" sz="2000" dirty="0" err="1">
                <a:latin typeface="Times New Roman" panose="02020603050405020304" pitchFamily="18" charset="0"/>
                <a:cs typeface="Times New Roman" panose="02020603050405020304" pitchFamily="18" charset="0"/>
              </a:rPr>
              <a:t>Etawah</a:t>
            </a:r>
            <a:r>
              <a:rPr lang="en-US" sz="2000" dirty="0">
                <a:latin typeface="Times New Roman" panose="02020603050405020304" pitchFamily="18" charset="0"/>
                <a:cs typeface="Times New Roman" panose="02020603050405020304" pitchFamily="18" charset="0"/>
              </a:rPr>
              <a:t> Pilot project was educative and persuasive rather than coercive</a:t>
            </a:r>
          </a:p>
        </p:txBody>
      </p:sp>
    </p:spTree>
    <p:extLst>
      <p:ext uri="{BB962C8B-B14F-4D97-AF65-F5344CB8AC3E}">
        <p14:creationId xmlns:p14="http://schemas.microsoft.com/office/powerpoint/2010/main" val="295462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ACD5C7-B760-08F2-2F1B-549D053B15B5}"/>
              </a:ext>
            </a:extLst>
          </p:cNvPr>
          <p:cNvSpPr txBox="1"/>
          <p:nvPr/>
        </p:nvSpPr>
        <p:spPr>
          <a:xfrm>
            <a:off x="934064" y="2256339"/>
            <a:ext cx="9842090" cy="2345322"/>
          </a:xfrm>
          <a:prstGeom prst="rect">
            <a:avLst/>
          </a:prstGeom>
          <a:noFill/>
        </p:spPr>
        <p:txBody>
          <a:bodyPr wrap="square">
            <a:spAutoFit/>
          </a:bodyPr>
          <a:lstStyle/>
          <a:p>
            <a:pPr algn="ctr">
              <a:lnSpc>
                <a:spcPct val="150000"/>
              </a:lnSpc>
            </a:pPr>
            <a:r>
              <a:rPr lang="en-US" sz="2000" b="1" dirty="0">
                <a:latin typeface="Times New Roman" panose="02020603050405020304" pitchFamily="18" charset="0"/>
                <a:cs typeface="Times New Roman" panose="02020603050405020304" pitchFamily="18" charset="0"/>
              </a:rPr>
              <a:t>Conclusion</a:t>
            </a:r>
          </a:p>
          <a:p>
            <a:pPr algn="just">
              <a:lnSpc>
                <a:spcPct val="150000"/>
              </a:lnSpc>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Nilokheri</a:t>
            </a:r>
            <a:r>
              <a:rPr lang="en-US" sz="2000" dirty="0">
                <a:latin typeface="Times New Roman" panose="02020603050405020304" pitchFamily="18" charset="0"/>
                <a:cs typeface="Times New Roman" panose="02020603050405020304" pitchFamily="18" charset="0"/>
              </a:rPr>
              <a:t> experiment is an example how development can be  achieved when you are not anything of your own  You are struggling for everything may it be land, labor,  capital or even human resources. Still there is away out to be successful. </a:t>
            </a:r>
            <a:r>
              <a:rPr lang="en-US" sz="2000" dirty="0" err="1">
                <a:latin typeface="Times New Roman" panose="02020603050405020304" pitchFamily="18" charset="0"/>
                <a:cs typeface="Times New Roman" panose="02020603050405020304" pitchFamily="18" charset="0"/>
              </a:rPr>
              <a:t>Etawah</a:t>
            </a:r>
            <a:r>
              <a:rPr lang="en-US" sz="2000" dirty="0">
                <a:latin typeface="Times New Roman" panose="02020603050405020304" pitchFamily="18" charset="0"/>
                <a:cs typeface="Times New Roman" panose="02020603050405020304" pitchFamily="18" charset="0"/>
              </a:rPr>
              <a:t> pilot project is an example you have many things at  your disposal but management of the resource scan bring prosperity.</a:t>
            </a:r>
          </a:p>
        </p:txBody>
      </p:sp>
    </p:spTree>
    <p:extLst>
      <p:ext uri="{BB962C8B-B14F-4D97-AF65-F5344CB8AC3E}">
        <p14:creationId xmlns:p14="http://schemas.microsoft.com/office/powerpoint/2010/main" val="5058671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2266</TotalTime>
  <Words>315</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218</cp:revision>
  <dcterms:created xsi:type="dcterms:W3CDTF">2023-04-01T04:44:33Z</dcterms:created>
  <dcterms:modified xsi:type="dcterms:W3CDTF">2023-07-06T10:00:08Z</dcterms:modified>
</cp:coreProperties>
</file>