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5"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521059"/>
            <a:ext cx="7627374" cy="1384995"/>
          </a:xfrm>
          <a:prstGeom prst="rect">
            <a:avLst/>
          </a:prstGeom>
          <a:noFill/>
        </p:spPr>
        <p:txBody>
          <a:bodyPr wrap="square">
            <a:spAutoFit/>
          </a:bodyPr>
          <a:lstStyle/>
          <a:p>
            <a:pPr algn="ctr"/>
            <a:r>
              <a:rPr lang="en-US" altLang="en-US" sz="2800" b="1" dirty="0">
                <a:latin typeface="Times New Roman" pitchFamily="18" charset="0"/>
                <a:cs typeface="Times New Roman" pitchFamily="18" charset="0"/>
              </a:rPr>
              <a:t>Lecture- 8</a:t>
            </a:r>
            <a:br>
              <a:rPr lang="en-US" altLang="en-US" sz="2800" b="1" dirty="0">
                <a:latin typeface="Times New Roman" pitchFamily="18" charset="0"/>
                <a:cs typeface="Times New Roman" pitchFamily="18" charset="0"/>
              </a:rPr>
            </a:br>
            <a:r>
              <a:rPr lang="en-US" sz="2800" b="1" dirty="0">
                <a:solidFill>
                  <a:srgbClr val="000000"/>
                </a:solidFill>
                <a:effectLst/>
                <a:latin typeface="Times New Roman" panose="02020603050405020304" pitchFamily="18" charset="0"/>
                <a:ea typeface="SimSun" panose="02010600030101010101" pitchFamily="2" charset="-122"/>
              </a:rPr>
              <a:t>Various extension/ agriculture development </a:t>
            </a:r>
            <a:r>
              <a:rPr lang="en-US" sz="2800" b="1" dirty="0" err="1">
                <a:solidFill>
                  <a:srgbClr val="000000"/>
                </a:solidFill>
                <a:effectLst/>
                <a:latin typeface="Times New Roman" panose="02020603050405020304" pitchFamily="18" charset="0"/>
                <a:ea typeface="SimSun" panose="02010600030101010101" pitchFamily="2" charset="-122"/>
              </a:rPr>
              <a:t>programmes</a:t>
            </a:r>
            <a:r>
              <a:rPr lang="en-US" sz="2800" b="1" dirty="0">
                <a:solidFill>
                  <a:srgbClr val="000000"/>
                </a:solidFill>
                <a:effectLst/>
                <a:latin typeface="Times New Roman" panose="02020603050405020304" pitchFamily="18" charset="0"/>
                <a:ea typeface="SimSun" panose="02010600030101010101" pitchFamily="2" charset="-122"/>
              </a:rPr>
              <a:t> launched by ICAR</a:t>
            </a:r>
            <a:endParaRPr lang="en-US" sz="2800" b="1" dirty="0"/>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9E0343-577E-F229-178B-D85E30372CCF}"/>
              </a:ext>
            </a:extLst>
          </p:cNvPr>
          <p:cNvSpPr txBox="1"/>
          <p:nvPr/>
        </p:nvSpPr>
        <p:spPr>
          <a:xfrm>
            <a:off x="1723104" y="1868410"/>
            <a:ext cx="8394290" cy="3782061"/>
          </a:xfrm>
          <a:prstGeom prst="rect">
            <a:avLst/>
          </a:prstGeom>
          <a:noFill/>
        </p:spPr>
        <p:txBody>
          <a:bodyPr wrap="square">
            <a:spAutoFit/>
          </a:bodyPr>
          <a:lstStyle/>
          <a:p>
            <a:pPr marL="0" indent="0" algn="just">
              <a:lnSpc>
                <a:spcPct val="150000"/>
              </a:lnSpc>
              <a:buNone/>
            </a:pPr>
            <a:r>
              <a:rPr lang="en-IN" b="1" dirty="0">
                <a:latin typeface="Times New Roman" panose="02020603050405020304" pitchFamily="18" charset="0"/>
                <a:cs typeface="Times New Roman" panose="02020603050405020304" pitchFamily="18" charset="0"/>
              </a:rPr>
              <a:t>SAILENT FEATURES OF T &amp; V SYSTEM</a:t>
            </a:r>
            <a:endParaRPr lang="en-I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Professionalism</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Single line of command</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Staff is not responsible for the supply of inputs, data collection, distribution of subsidies,</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Time bound work</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Field and Farmer orientation</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Regular and continuous training</a:t>
            </a:r>
          </a:p>
          <a:p>
            <a:pPr marL="285750" indent="-285750" algn="just">
              <a:lnSpc>
                <a:spcPct val="150000"/>
              </a:lnSpc>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Linkages with research</a:t>
            </a:r>
          </a:p>
        </p:txBody>
      </p:sp>
    </p:spTree>
    <p:extLst>
      <p:ext uri="{BB962C8B-B14F-4D97-AF65-F5344CB8AC3E}">
        <p14:creationId xmlns:p14="http://schemas.microsoft.com/office/powerpoint/2010/main" val="111882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F09757-375D-3D26-0D90-CDCE04529362}"/>
              </a:ext>
            </a:extLst>
          </p:cNvPr>
          <p:cNvSpPr txBox="1"/>
          <p:nvPr/>
        </p:nvSpPr>
        <p:spPr>
          <a:xfrm>
            <a:off x="678426" y="2533611"/>
            <a:ext cx="11031793" cy="2120068"/>
          </a:xfrm>
          <a:prstGeom prst="rect">
            <a:avLst/>
          </a:prstGeom>
          <a:noFill/>
        </p:spPr>
        <p:txBody>
          <a:bodyPr wrap="square">
            <a:spAutoFit/>
          </a:bodyPr>
          <a:lstStyle/>
          <a:p>
            <a:pPr algn="just">
              <a:lnSpc>
                <a:spcPct val="150000"/>
              </a:lnSpc>
            </a:pPr>
            <a:r>
              <a:rPr lang="en-IN" b="1" dirty="0">
                <a:latin typeface="Times New Roman" panose="02020603050405020304" pitchFamily="18" charset="0"/>
                <a:cs typeface="Times New Roman" panose="02020603050405020304" pitchFamily="18" charset="0"/>
              </a:rPr>
              <a:t>Objectives:</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Coordinate research, training and extension activities effectively. </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To make research more effective by catering to the local needs and situation. </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To evolve an intensive training programme on a systematic basis for extension workers and farmers and to ensure effective supervision and technical support to VEWs/AEOs. </a:t>
            </a:r>
          </a:p>
        </p:txBody>
      </p:sp>
    </p:spTree>
    <p:extLst>
      <p:ext uri="{BB962C8B-B14F-4D97-AF65-F5344CB8AC3E}">
        <p14:creationId xmlns:p14="http://schemas.microsoft.com/office/powerpoint/2010/main" val="298484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1DEDE4-2F62-8D8C-350C-7049DBB0132F}"/>
              </a:ext>
            </a:extLst>
          </p:cNvPr>
          <p:cNvSpPr txBox="1"/>
          <p:nvPr/>
        </p:nvSpPr>
        <p:spPr>
          <a:xfrm>
            <a:off x="850490" y="2436136"/>
            <a:ext cx="10491019" cy="2535566"/>
          </a:xfrm>
          <a:prstGeom prst="rect">
            <a:avLst/>
          </a:prstGeom>
          <a:noFill/>
        </p:spPr>
        <p:txBody>
          <a:bodyPr wrap="square">
            <a:spAutoFit/>
          </a:bodyPr>
          <a:lstStyle/>
          <a:p>
            <a:pPr marL="0" indent="0" algn="just">
              <a:lnSpc>
                <a:spcPct val="150000"/>
              </a:lnSpc>
              <a:buNone/>
            </a:pPr>
            <a:r>
              <a:rPr lang="en-IN" b="1" dirty="0">
                <a:latin typeface="Times New Roman" panose="02020603050405020304" pitchFamily="18" charset="0"/>
                <a:cs typeface="Times New Roman" panose="02020603050405020304" pitchFamily="18" charset="0"/>
              </a:rPr>
              <a:t>Organization structure of the T &amp; V system</a:t>
            </a:r>
            <a:endParaRPr lang="en-IN" dirty="0">
              <a:latin typeface="Times New Roman" panose="02020603050405020304" pitchFamily="18" charset="0"/>
              <a:cs typeface="Times New Roman" panose="02020603050405020304" pitchFamily="18" charset="0"/>
            </a:endParaRPr>
          </a:p>
          <a:p>
            <a:pPr marL="28575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An agriculture extension officer (AEO) guides, trains and supervises about six to eight village extension workers. Six to eight AEOS in turn were guided and supervised by Sub Divisional Extension Officer (SDEO). The SDEOs were supported by a team of SMSs. Four to eight SDEOs were supervised by a District Extension Officer (DEO) who was also supported by SMSs.</a:t>
            </a:r>
          </a:p>
          <a:p>
            <a:pPr algn="just">
              <a:lnSpc>
                <a:spcPct val="150000"/>
              </a:lnSpc>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2311979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13978B-7F6C-03EA-440F-1D5F14E9EC5E}"/>
              </a:ext>
            </a:extLst>
          </p:cNvPr>
          <p:cNvSpPr txBox="1"/>
          <p:nvPr/>
        </p:nvSpPr>
        <p:spPr>
          <a:xfrm>
            <a:off x="894735" y="1917291"/>
            <a:ext cx="9134168" cy="3366563"/>
          </a:xfrm>
          <a:prstGeom prst="rect">
            <a:avLst/>
          </a:prstGeom>
          <a:noFill/>
        </p:spPr>
        <p:txBody>
          <a:bodyPr wrap="square">
            <a:spAutoFit/>
          </a:bodyPr>
          <a:lstStyle/>
          <a:p>
            <a:pPr marL="0" indent="0" algn="just">
              <a:lnSpc>
                <a:spcPct val="150000"/>
              </a:lnSpc>
              <a:buNone/>
            </a:pPr>
            <a:r>
              <a:rPr lang="en-IN" b="1" dirty="0">
                <a:latin typeface="Times New Roman" pitchFamily="18" charset="0"/>
                <a:cs typeface="Times New Roman" pitchFamily="18" charset="0"/>
              </a:rPr>
              <a:t>Achievements:</a:t>
            </a:r>
            <a:endParaRPr lang="en-IN" dirty="0">
              <a:latin typeface="Times New Roman" pitchFamily="18" charset="0"/>
              <a:cs typeface="Times New Roman" pitchFamily="18" charset="0"/>
            </a:endParaRPr>
          </a:p>
          <a:p>
            <a:pPr marL="0" indent="0" algn="just">
              <a:lnSpc>
                <a:spcPct val="150000"/>
              </a:lnSpc>
              <a:buNone/>
            </a:pPr>
            <a:r>
              <a:rPr lang="en-IN" dirty="0">
                <a:latin typeface="Times New Roman" pitchFamily="18" charset="0"/>
                <a:cs typeface="Times New Roman" pitchFamily="18" charset="0"/>
              </a:rPr>
              <a:t> </a:t>
            </a:r>
          </a:p>
          <a:p>
            <a:pPr marL="285750" indent="-285750" algn="just">
              <a:lnSpc>
                <a:spcPct val="150000"/>
              </a:lnSpc>
              <a:buFont typeface="Arial" panose="020B0604020202020204" pitchFamily="34" charset="0"/>
              <a:buChar char="•"/>
            </a:pPr>
            <a:r>
              <a:rPr lang="en-IN" dirty="0">
                <a:latin typeface="Times New Roman" pitchFamily="18" charset="0"/>
                <a:cs typeface="Times New Roman" pitchFamily="18" charset="0"/>
              </a:rPr>
              <a:t>The T &amp; V system resulted in:</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Increase in cultivated area under high yielding varieties.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Increase in the cropping intensity.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Increase in employment of family labour.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Raise in marginal value of productivity of all inputs and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Acceleration in the adoption of recommended practices.  </a:t>
            </a:r>
          </a:p>
        </p:txBody>
      </p:sp>
    </p:spTree>
    <p:extLst>
      <p:ext uri="{BB962C8B-B14F-4D97-AF65-F5344CB8AC3E}">
        <p14:creationId xmlns:p14="http://schemas.microsoft.com/office/powerpoint/2010/main" val="1227486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A14452-2E6B-1B42-D571-ED0F1B12A7B5}"/>
              </a:ext>
            </a:extLst>
          </p:cNvPr>
          <p:cNvSpPr txBox="1"/>
          <p:nvPr/>
        </p:nvSpPr>
        <p:spPr>
          <a:xfrm>
            <a:off x="1456403" y="2249323"/>
            <a:ext cx="9279193" cy="2956387"/>
          </a:xfrm>
          <a:prstGeom prst="rect">
            <a:avLst/>
          </a:prstGeom>
          <a:noFill/>
        </p:spPr>
        <p:txBody>
          <a:bodyPr wrap="square">
            <a:spAutoFit/>
          </a:bodyPr>
          <a:lstStyle/>
          <a:p>
            <a:pPr hangingPunct="0">
              <a:lnSpc>
                <a:spcPct val="150000"/>
              </a:lnSpc>
            </a:pPr>
            <a:r>
              <a:rPr lang="en-IN" sz="1800" b="1" dirty="0">
                <a:latin typeface="Times New Roman" pitchFamily="18" charset="0"/>
                <a:cs typeface="Times New Roman" pitchFamily="18" charset="0"/>
              </a:rPr>
              <a:t>Weaknesses </a:t>
            </a:r>
            <a:endParaRPr lang="en-IN" sz="1800" dirty="0">
              <a:latin typeface="Times New Roman" pitchFamily="18" charset="0"/>
              <a:cs typeface="Times New Roman" pitchFamily="18" charset="0"/>
            </a:endParaRP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Limited use of mass media hindering effectiveness, especially in reaching women and other small scale farmers.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Limited or no clientele involvement in programme development.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Recurrent cost problems that became serious when donor funding terminates; and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Weak links with research, plus lack of adequate SMS capacity, frequently resulting in lack of appropriate technology.</a:t>
            </a:r>
            <a:endParaRPr lang="en-US" dirty="0"/>
          </a:p>
        </p:txBody>
      </p:sp>
    </p:spTree>
    <p:extLst>
      <p:ext uri="{BB962C8B-B14F-4D97-AF65-F5344CB8AC3E}">
        <p14:creationId xmlns:p14="http://schemas.microsoft.com/office/powerpoint/2010/main" val="277132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FF2E0-24E4-6474-441F-1547EE6A3B0E}"/>
              </a:ext>
            </a:extLst>
          </p:cNvPr>
          <p:cNvSpPr txBox="1"/>
          <p:nvPr/>
        </p:nvSpPr>
        <p:spPr>
          <a:xfrm>
            <a:off x="894734" y="1740310"/>
            <a:ext cx="10510685" cy="3373359"/>
          </a:xfrm>
          <a:prstGeom prst="rect">
            <a:avLst/>
          </a:prstGeom>
          <a:noFill/>
        </p:spPr>
        <p:txBody>
          <a:bodyPr wrap="square">
            <a:spAutoFit/>
          </a:bodyPr>
          <a:lstStyle/>
          <a:p>
            <a:pPr algn="ctr">
              <a:lnSpc>
                <a:spcPct val="150000"/>
              </a:lnSpc>
            </a:pPr>
            <a:r>
              <a:rPr lang="en-IN" b="1" dirty="0"/>
              <a:t>INTENSIVE AGRICULTURAL DISTRICT PROGRAMME (IADP)</a:t>
            </a:r>
          </a:p>
          <a:p>
            <a:pPr>
              <a:lnSpc>
                <a:spcPct val="150000"/>
              </a:lnSpc>
            </a:pPr>
            <a:r>
              <a:rPr lang="en-IN" sz="1800" b="1" u="sng" dirty="0">
                <a:latin typeface="Times New Roman" pitchFamily="18" charset="0"/>
                <a:cs typeface="Times New Roman" pitchFamily="18" charset="0"/>
              </a:rPr>
              <a:t>Objectives</a:t>
            </a:r>
            <a:r>
              <a:rPr lang="en-IN" sz="1800" dirty="0">
                <a:latin typeface="Times New Roman" pitchFamily="18" charset="0"/>
                <a:cs typeface="Times New Roman" pitchFamily="18" charset="0"/>
              </a:rPr>
              <a:t>:</a:t>
            </a:r>
          </a:p>
          <a:p>
            <a:pPr>
              <a:lnSpc>
                <a:spcPct val="150000"/>
              </a:lnSpc>
            </a:pPr>
            <a:r>
              <a:rPr lang="en-IN" sz="1800" dirty="0">
                <a:latin typeface="Times New Roman" pitchFamily="18" charset="0"/>
                <a:cs typeface="Times New Roman" pitchFamily="18" charset="0"/>
              </a:rPr>
              <a:t>1. To increase the income of the cultivator and his family.</a:t>
            </a:r>
            <a:br>
              <a:rPr lang="en-IN" sz="1800" dirty="0">
                <a:latin typeface="Times New Roman" pitchFamily="18" charset="0"/>
                <a:cs typeface="Times New Roman" pitchFamily="18" charset="0"/>
              </a:rPr>
            </a:br>
            <a:r>
              <a:rPr lang="en-IN" sz="1800" dirty="0">
                <a:latin typeface="Times New Roman" pitchFamily="18" charset="0"/>
                <a:cs typeface="Times New Roman" pitchFamily="18" charset="0"/>
              </a:rPr>
              <a:t>2. To increase the economic resources and potential of the village.</a:t>
            </a:r>
            <a:br>
              <a:rPr lang="en-IN" sz="1800" dirty="0">
                <a:latin typeface="Times New Roman" pitchFamily="18" charset="0"/>
                <a:cs typeface="Times New Roman" pitchFamily="18" charset="0"/>
              </a:rPr>
            </a:br>
            <a:r>
              <a:rPr lang="en-IN" sz="1800" dirty="0">
                <a:latin typeface="Times New Roman" pitchFamily="18" charset="0"/>
                <a:cs typeface="Times New Roman" pitchFamily="18" charset="0"/>
              </a:rPr>
              <a:t>3. To create employment facilities.</a:t>
            </a:r>
            <a:br>
              <a:rPr lang="en-IN" sz="1800" dirty="0">
                <a:latin typeface="Times New Roman" pitchFamily="18" charset="0"/>
                <a:cs typeface="Times New Roman" pitchFamily="18" charset="0"/>
              </a:rPr>
            </a:br>
            <a:r>
              <a:rPr lang="en-IN" sz="1800" dirty="0">
                <a:latin typeface="Times New Roman" pitchFamily="18" charset="0"/>
                <a:cs typeface="Times New Roman" pitchFamily="18" charset="0"/>
              </a:rPr>
              <a:t>4. To demonstrate the most effective ways of expansion of the national food production technology by co-operative efforts between officials and not-officials, villagers and individual cultivators.</a:t>
            </a:r>
          </a:p>
          <a:p>
            <a:pPr>
              <a:lnSpc>
                <a:spcPct val="150000"/>
              </a:lnSpc>
            </a:pPr>
            <a:endParaRPr lang="en-US" dirty="0"/>
          </a:p>
        </p:txBody>
      </p:sp>
    </p:spTree>
    <p:extLst>
      <p:ext uri="{BB962C8B-B14F-4D97-AF65-F5344CB8AC3E}">
        <p14:creationId xmlns:p14="http://schemas.microsoft.com/office/powerpoint/2010/main" val="74903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7F6592-1C45-DE64-CC4C-38A95F62A681}"/>
              </a:ext>
            </a:extLst>
          </p:cNvPr>
          <p:cNvSpPr txBox="1"/>
          <p:nvPr/>
        </p:nvSpPr>
        <p:spPr>
          <a:xfrm>
            <a:off x="1723103" y="2025506"/>
            <a:ext cx="8207477" cy="2806987"/>
          </a:xfrm>
          <a:prstGeom prst="rect">
            <a:avLst/>
          </a:prstGeom>
          <a:noFill/>
        </p:spPr>
        <p:txBody>
          <a:bodyPr wrap="square">
            <a:spAutoFit/>
          </a:bodyPr>
          <a:lstStyle/>
          <a:p>
            <a:pPr>
              <a:lnSpc>
                <a:spcPct val="150000"/>
              </a:lnSpc>
            </a:pPr>
            <a:r>
              <a:rPr lang="en-IN" sz="2000" b="1" dirty="0">
                <a:latin typeface="Times New Roman" pitchFamily="18" charset="0"/>
                <a:cs typeface="Times New Roman" pitchFamily="18" charset="0"/>
              </a:rPr>
              <a:t>Minimum criteria for selection of the district for IADP:</a:t>
            </a:r>
            <a:br>
              <a:rPr lang="en-IN" sz="2000" b="1" dirty="0">
                <a:latin typeface="Times New Roman" pitchFamily="18" charset="0"/>
                <a:cs typeface="Times New Roman" pitchFamily="18" charset="0"/>
              </a:rPr>
            </a:br>
            <a:r>
              <a:rPr lang="en-IN" sz="2000" dirty="0">
                <a:latin typeface="Times New Roman" pitchFamily="18" charset="0"/>
                <a:cs typeface="Times New Roman" pitchFamily="18" charset="0"/>
              </a:rPr>
              <a:t>a) Districts have adequate supply of water.</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b) Should have minimum natural hazards.</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c) They have well developed village industry.</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d) They have maximum potential to increase agricultural and animal production</a:t>
            </a:r>
          </a:p>
        </p:txBody>
      </p:sp>
    </p:spTree>
    <p:extLst>
      <p:ext uri="{BB962C8B-B14F-4D97-AF65-F5344CB8AC3E}">
        <p14:creationId xmlns:p14="http://schemas.microsoft.com/office/powerpoint/2010/main" val="342942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8A7650-4A5F-9B16-B9D0-B3DEED243B72}"/>
              </a:ext>
            </a:extLst>
          </p:cNvPr>
          <p:cNvSpPr txBox="1"/>
          <p:nvPr/>
        </p:nvSpPr>
        <p:spPr>
          <a:xfrm>
            <a:off x="639098" y="1921485"/>
            <a:ext cx="10805650" cy="4613058"/>
          </a:xfrm>
          <a:prstGeom prst="rect">
            <a:avLst/>
          </a:prstGeom>
          <a:noFill/>
        </p:spPr>
        <p:txBody>
          <a:bodyPr wrap="square">
            <a:spAutoFit/>
          </a:bodyPr>
          <a:lstStyle/>
          <a:p>
            <a:pPr algn="ctr">
              <a:lnSpc>
                <a:spcPct val="150000"/>
              </a:lnSpc>
            </a:pPr>
            <a:r>
              <a:rPr lang="en-IN" sz="1800" b="1" dirty="0">
                <a:latin typeface="Times New Roman" pitchFamily="18" charset="0"/>
                <a:cs typeface="Times New Roman" pitchFamily="18" charset="0"/>
              </a:rPr>
              <a:t>WATER SHED DEVELOPMENT PROJECT (WSDP</a:t>
            </a:r>
          </a:p>
          <a:p>
            <a:pPr algn="just">
              <a:lnSpc>
                <a:spcPct val="150000"/>
              </a:lnSpc>
            </a:pPr>
            <a:r>
              <a:rPr lang="en-IN" sz="1800" b="1" u="sng" dirty="0">
                <a:latin typeface="Times New Roman" pitchFamily="18" charset="0"/>
                <a:cs typeface="Times New Roman" pitchFamily="18" charset="0"/>
              </a:rPr>
              <a:t>Watershed</a:t>
            </a:r>
            <a:r>
              <a:rPr lang="en-IN" sz="1800" b="1" dirty="0">
                <a:latin typeface="Times New Roman" pitchFamily="18" charset="0"/>
                <a:cs typeface="Times New Roman" pitchFamily="18" charset="0"/>
              </a:rPr>
              <a:t>:</a:t>
            </a:r>
            <a:r>
              <a:rPr lang="en-IN" sz="1800" dirty="0">
                <a:latin typeface="Times New Roman" pitchFamily="18" charset="0"/>
                <a:cs typeface="Times New Roman" pitchFamily="18" charset="0"/>
              </a:rPr>
              <a:t> </a:t>
            </a:r>
          </a:p>
          <a:p>
            <a:pPr algn="just" hangingPunct="0">
              <a:lnSpc>
                <a:spcPct val="150000"/>
              </a:lnSpc>
            </a:pPr>
            <a:r>
              <a:rPr lang="en-IN" sz="1800" dirty="0">
                <a:latin typeface="Times New Roman" pitchFamily="18" charset="0"/>
                <a:cs typeface="Times New Roman" pitchFamily="18" charset="0"/>
              </a:rPr>
              <a:t>defined as the drainage basin or catchment area of a particular stream or river. </a:t>
            </a:r>
          </a:p>
          <a:p>
            <a:pPr algn="just" hangingPunct="0">
              <a:lnSpc>
                <a:spcPct val="150000"/>
              </a:lnSpc>
            </a:pPr>
            <a:r>
              <a:rPr lang="en-IN" sz="1800" b="1" u="sng" dirty="0">
                <a:latin typeface="Times New Roman" pitchFamily="18" charset="0"/>
                <a:cs typeface="Times New Roman" pitchFamily="18" charset="0"/>
              </a:rPr>
              <a:t>Watershed Area</a:t>
            </a:r>
            <a:r>
              <a:rPr lang="en-IN" sz="1800" b="1" dirty="0">
                <a:latin typeface="Times New Roman" pitchFamily="18" charset="0"/>
                <a:cs typeface="Times New Roman" pitchFamily="18" charset="0"/>
              </a:rPr>
              <a:t>: </a:t>
            </a:r>
            <a:r>
              <a:rPr lang="en-IN" sz="1800" dirty="0">
                <a:latin typeface="Times New Roman" pitchFamily="18" charset="0"/>
                <a:cs typeface="Times New Roman" pitchFamily="18" charset="0"/>
              </a:rPr>
              <a:t>refers to the area from where water to a particular drainage system, like river</a:t>
            </a:r>
            <a:r>
              <a:rPr lang="en-IN" sz="1800" b="1" dirty="0">
                <a:latin typeface="Times New Roman" pitchFamily="18" charset="0"/>
                <a:cs typeface="Times New Roman" pitchFamily="18" charset="0"/>
              </a:rPr>
              <a:t> </a:t>
            </a:r>
            <a:r>
              <a:rPr lang="en-IN" sz="1800" dirty="0">
                <a:latin typeface="Times New Roman" pitchFamily="18" charset="0"/>
                <a:cs typeface="Times New Roman" pitchFamily="18" charset="0"/>
              </a:rPr>
              <a:t>or stream comes from. The area may range from few hectares to several thousands of hectares.</a:t>
            </a:r>
          </a:p>
          <a:p>
            <a:pPr algn="just" hangingPunct="0">
              <a:lnSpc>
                <a:spcPct val="150000"/>
              </a:lnSpc>
            </a:pPr>
            <a:r>
              <a:rPr lang="en-IN" sz="1800" b="1" u="sng" dirty="0">
                <a:latin typeface="Times New Roman" pitchFamily="18" charset="0"/>
                <a:cs typeface="Times New Roman" pitchFamily="18" charset="0"/>
              </a:rPr>
              <a:t>Objectives</a:t>
            </a:r>
          </a:p>
          <a:p>
            <a:pPr algn="just" hangingPunct="0">
              <a:lnSpc>
                <a:spcPct val="150000"/>
              </a:lnSpc>
            </a:pPr>
            <a:r>
              <a:rPr lang="en-IN" sz="1800" dirty="0">
                <a:latin typeface="Times New Roman" pitchFamily="18" charset="0"/>
                <a:cs typeface="Times New Roman" pitchFamily="18" charset="0"/>
              </a:rPr>
              <a:t>promotion of the overall economic development and improvement of the socio-economic conditions of the resource poor sections of people .</a:t>
            </a:r>
          </a:p>
          <a:p>
            <a:pPr algn="just" hangingPunct="0">
              <a:lnSpc>
                <a:spcPct val="150000"/>
              </a:lnSpc>
            </a:pPr>
            <a:r>
              <a:rPr lang="en-IN" sz="1800" dirty="0">
                <a:latin typeface="Times New Roman" pitchFamily="18" charset="0"/>
                <a:cs typeface="Times New Roman" pitchFamily="18" charset="0"/>
              </a:rPr>
              <a:t>The Drought Prone Area Programme (DPAP) and the Desert Development Programme (DDP) were brought into the Watershed mode in 1987. The Integrated Wasteland Development Programme (IWDP) launched in 1989 under </a:t>
            </a:r>
          </a:p>
          <a:p>
            <a:pPr algn="just" hangingPunct="0">
              <a:lnSpc>
                <a:spcPct val="150000"/>
              </a:lnSpc>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1874893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250D54-5562-216E-690E-FE588963D4C9}"/>
              </a:ext>
            </a:extLst>
          </p:cNvPr>
          <p:cNvSpPr txBox="1"/>
          <p:nvPr/>
        </p:nvSpPr>
        <p:spPr>
          <a:xfrm>
            <a:off x="1447800" y="1749574"/>
            <a:ext cx="6120580" cy="3782061"/>
          </a:xfrm>
          <a:prstGeom prst="rect">
            <a:avLst/>
          </a:prstGeom>
          <a:noFill/>
        </p:spPr>
        <p:txBody>
          <a:bodyPr wrap="square">
            <a:spAutoFit/>
          </a:bodyPr>
          <a:lstStyle/>
          <a:p>
            <a:pPr marL="0" indent="0">
              <a:lnSpc>
                <a:spcPct val="150000"/>
              </a:lnSpc>
              <a:buNone/>
            </a:pPr>
            <a:r>
              <a:rPr lang="en-IN" b="1" dirty="0">
                <a:latin typeface="Times New Roman" panose="02020603050405020304" pitchFamily="18" charset="0"/>
                <a:cs typeface="Times New Roman" pitchFamily="18" charset="0"/>
              </a:rPr>
              <a:t>Co</a:t>
            </a:r>
            <a:r>
              <a:rPr lang="en-IN" sz="1800" b="1" dirty="0">
                <a:latin typeface="Times New Roman" panose="02020603050405020304" pitchFamily="18" charset="0"/>
                <a:cs typeface="Times New Roman" pitchFamily="18" charset="0"/>
              </a:rPr>
              <a:t>mponents of watershed Development:</a:t>
            </a:r>
            <a:endParaRPr lang="en-IN" sz="1800" dirty="0">
              <a:latin typeface="Times New Roman" pitchFamily="18" charset="0"/>
              <a:cs typeface="Times New Roman" pitchFamily="18" charset="0"/>
            </a:endParaRP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Human resource Development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Soil and Land Management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Water management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Afforest ration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Pasture Development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Agricultural development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Live stock Management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Rural energy Management. </a:t>
            </a:r>
          </a:p>
        </p:txBody>
      </p:sp>
    </p:spTree>
    <p:extLst>
      <p:ext uri="{BB962C8B-B14F-4D97-AF65-F5344CB8AC3E}">
        <p14:creationId xmlns:p14="http://schemas.microsoft.com/office/powerpoint/2010/main" val="418487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7D8E9F-8F02-B5EF-5448-2F9CCDB18F30}"/>
              </a:ext>
            </a:extLst>
          </p:cNvPr>
          <p:cNvSpPr txBox="1"/>
          <p:nvPr/>
        </p:nvSpPr>
        <p:spPr>
          <a:xfrm>
            <a:off x="1492043" y="1878676"/>
            <a:ext cx="8468033" cy="3920560"/>
          </a:xfrm>
          <a:prstGeom prst="rect">
            <a:avLst/>
          </a:prstGeom>
          <a:noFill/>
        </p:spPr>
        <p:txBody>
          <a:bodyPr wrap="square">
            <a:spAutoFit/>
          </a:bodyPr>
          <a:lstStyle/>
          <a:p>
            <a:pPr>
              <a:lnSpc>
                <a:spcPct val="150000"/>
              </a:lnSpc>
            </a:pPr>
            <a:r>
              <a:rPr lang="en-IN" dirty="0">
                <a:latin typeface="Times New Roman" panose="02020603050405020304" pitchFamily="18" charset="0"/>
                <a:cs typeface="Times New Roman" panose="02020603050405020304" pitchFamily="18" charset="0"/>
              </a:rPr>
              <a:t> </a:t>
            </a:r>
          </a:p>
          <a:p>
            <a:pPr hangingPunct="0">
              <a:lnSpc>
                <a:spcPct val="150000"/>
              </a:lnSpc>
            </a:pPr>
            <a:r>
              <a:rPr lang="en-IN" sz="2400" b="1" u="sng" dirty="0">
                <a:latin typeface="Times New Roman" panose="02020603050405020304" pitchFamily="18" charset="0"/>
                <a:cs typeface="Times New Roman" pitchFamily="18" charset="0"/>
              </a:rPr>
              <a:t>Objectives</a:t>
            </a:r>
            <a:r>
              <a:rPr lang="en-IN" b="1" dirty="0">
                <a:latin typeface="Times New Roman" panose="02020603050405020304" pitchFamily="18" charset="0"/>
                <a:cs typeface="Times New Roman" pitchFamily="18" charset="0"/>
              </a:rPr>
              <a:t> </a:t>
            </a:r>
            <a:endParaRPr lang="en-IN" dirty="0">
              <a:latin typeface="Times New Roman" panose="02020603050405020304" pitchFamily="18" charset="0"/>
              <a:cs typeface="Times New Roman" panose="02020603050405020304" pitchFamily="18" charset="0"/>
            </a:endParaRPr>
          </a:p>
          <a:p>
            <a:pPr>
              <a:lnSpc>
                <a:spcPct val="150000"/>
              </a:lnSpc>
            </a:pPr>
            <a:r>
              <a:rPr lang="en-IN" dirty="0">
                <a:latin typeface="Times New Roman" panose="02020603050405020304" pitchFamily="18" charset="0"/>
                <a:cs typeface="Times New Roman" panose="02020603050405020304" pitchFamily="18" charset="0"/>
              </a:rPr>
              <a:t> </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Developing wastelands/degraded lands, drought-prone and desert areas on watershed basis</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Promoting the overall economic development  </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Mitigating the adverse effects of extreme climatic conditions </a:t>
            </a:r>
          </a:p>
          <a:p>
            <a:pPr marL="285750" lvl="0" indent="-285750" algn="just" hangingPunct="0">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Restoring ecological balance  </a:t>
            </a:r>
          </a:p>
          <a:p>
            <a:pPr lvl="0" algn="just" hangingPunct="0">
              <a:lnSpc>
                <a:spcPct val="150000"/>
              </a:lnSpc>
              <a:buFont typeface="Arial" pitchFamily="34" charset="0"/>
              <a:buChar char="•"/>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51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166F6A-7BA8-B010-33D2-AA22D6853E90}"/>
              </a:ext>
            </a:extLst>
          </p:cNvPr>
          <p:cNvSpPr txBox="1"/>
          <p:nvPr/>
        </p:nvSpPr>
        <p:spPr>
          <a:xfrm>
            <a:off x="816078" y="1740310"/>
            <a:ext cx="10746657" cy="2535566"/>
          </a:xfrm>
          <a:prstGeom prst="rect">
            <a:avLst/>
          </a:prstGeom>
          <a:noFill/>
        </p:spPr>
        <p:txBody>
          <a:bodyPr wrap="square">
            <a:spAutoFit/>
          </a:bodyPr>
          <a:lstStyle/>
          <a:p>
            <a:pPr>
              <a:lnSpc>
                <a:spcPct val="150000"/>
              </a:lnSpc>
            </a:pPr>
            <a:endParaRPr lang="en-IN" dirty="0">
              <a:latin typeface="Times New Roman" pitchFamily="18" charset="0"/>
              <a:cs typeface="Times New Roman" pitchFamily="18" charset="0"/>
            </a:endParaRPr>
          </a:p>
          <a:p>
            <a:pPr marL="0" lvl="0" indent="0" hangingPunct="0">
              <a:lnSpc>
                <a:spcPct val="150000"/>
              </a:lnSpc>
              <a:buNone/>
            </a:pPr>
            <a:r>
              <a:rPr lang="en-IN" dirty="0">
                <a:latin typeface="Times New Roman" pitchFamily="18" charset="0"/>
                <a:cs typeface="Times New Roman" pitchFamily="18" charset="0"/>
              </a:rPr>
              <a:t>  </a:t>
            </a:r>
            <a:r>
              <a:rPr lang="en-IN" b="1" dirty="0">
                <a:latin typeface="Times New Roman" pitchFamily="18" charset="0"/>
                <a:cs typeface="Times New Roman" pitchFamily="18" charset="0"/>
              </a:rPr>
              <a:t>Encouraging village community for</a:t>
            </a:r>
            <a:r>
              <a:rPr lang="en-IN" dirty="0">
                <a:latin typeface="Times New Roman" pitchFamily="18" charset="0"/>
                <a:cs typeface="Times New Roman" pitchFamily="18" charset="0"/>
              </a:rPr>
              <a:t>: </a:t>
            </a:r>
          </a:p>
          <a:p>
            <a:pPr marL="0" indent="0">
              <a:lnSpc>
                <a:spcPct val="150000"/>
              </a:lnSpc>
              <a:buNone/>
            </a:pPr>
            <a:r>
              <a:rPr lang="en-IN" dirty="0">
                <a:latin typeface="Times New Roman" pitchFamily="18" charset="0"/>
                <a:cs typeface="Times New Roman" pitchFamily="18" charset="0"/>
              </a:rPr>
              <a:t> </a:t>
            </a:r>
          </a:p>
          <a:p>
            <a:pPr marL="742950" lvl="1"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Sustained community action for the operation and maintenance of assets created. </a:t>
            </a:r>
          </a:p>
          <a:p>
            <a:pPr marL="742950" lvl="1"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Simple, easy and affordable technological solutions. </a:t>
            </a:r>
          </a:p>
          <a:p>
            <a:pPr marL="742950" lvl="1"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Employment and development of human and other economic resources of the villages.  </a:t>
            </a:r>
          </a:p>
        </p:txBody>
      </p:sp>
    </p:spTree>
    <p:extLst>
      <p:ext uri="{BB962C8B-B14F-4D97-AF65-F5344CB8AC3E}">
        <p14:creationId xmlns:p14="http://schemas.microsoft.com/office/powerpoint/2010/main" val="110891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483EF3-911A-C796-A71E-1A33F902F888}"/>
              </a:ext>
            </a:extLst>
          </p:cNvPr>
          <p:cNvSpPr txBox="1"/>
          <p:nvPr/>
        </p:nvSpPr>
        <p:spPr>
          <a:xfrm>
            <a:off x="580103" y="2037724"/>
            <a:ext cx="10402529" cy="2951064"/>
          </a:xfrm>
          <a:prstGeom prst="rect">
            <a:avLst/>
          </a:prstGeom>
          <a:noFill/>
        </p:spPr>
        <p:txBody>
          <a:bodyPr wrap="square">
            <a:spAutoFit/>
          </a:bodyPr>
          <a:lstStyle/>
          <a:p>
            <a:pPr marL="0" indent="0" algn="ctr" hangingPunct="0">
              <a:lnSpc>
                <a:spcPct val="150000"/>
              </a:lnSpc>
              <a:buNone/>
            </a:pPr>
            <a:r>
              <a:rPr lang="en-IN" sz="1800" b="1" dirty="0">
                <a:latin typeface="Times New Roman" panose="02020603050405020304" pitchFamily="18" charset="0"/>
                <a:cs typeface="Times New Roman" pitchFamily="18" charset="0"/>
              </a:rPr>
              <a:t>TRAINING AND VISIT SYSTEM</a:t>
            </a:r>
            <a:endParaRPr lang="en-IN" sz="1800" dirty="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IN" dirty="0">
                <a:latin typeface="Times New Roman" pitchFamily="18" charset="0"/>
                <a:cs typeface="Times New Roman" pitchFamily="18" charset="0"/>
              </a:rPr>
              <a:t>D</a:t>
            </a:r>
            <a:r>
              <a:rPr lang="en-IN" sz="1800" dirty="0">
                <a:latin typeface="Times New Roman" pitchFamily="18" charset="0"/>
                <a:cs typeface="Times New Roman" pitchFamily="18" charset="0"/>
              </a:rPr>
              <a:t>eveloped by World Bank Expert Daniel </a:t>
            </a:r>
            <a:r>
              <a:rPr lang="en-IN" sz="1800" dirty="0" err="1">
                <a:latin typeface="Times New Roman" panose="02020603050405020304" pitchFamily="18" charset="0"/>
                <a:cs typeface="Times New Roman" pitchFamily="18" charset="0"/>
              </a:rPr>
              <a:t>Benor</a:t>
            </a:r>
            <a:r>
              <a:rPr lang="en-IN" sz="1800" dirty="0">
                <a:latin typeface="Times New Roman" pitchFamily="18" charset="0"/>
                <a:cs typeface="Times New Roman" pitchFamily="18" charset="0"/>
              </a:rPr>
              <a:t>. Initially (13) Major states in India adopted Training and Visit system but later on most of the states are practicing this system since 1984 onwards.</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Simple organization and infra structure with defined objectives.</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Based on regular visit to the farmers and periodical trainings to the extension workers</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Wide popularity because it provides problems oriented guidance, flexible management and continuous feed back from the farmers.</a:t>
            </a:r>
          </a:p>
        </p:txBody>
      </p:sp>
    </p:spTree>
    <p:extLst>
      <p:ext uri="{BB962C8B-B14F-4D97-AF65-F5344CB8AC3E}">
        <p14:creationId xmlns:p14="http://schemas.microsoft.com/office/powerpoint/2010/main" val="359674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1075AD-07CD-5A2E-D423-8CB4A4E9D53B}"/>
              </a:ext>
            </a:extLst>
          </p:cNvPr>
          <p:cNvSpPr txBox="1"/>
          <p:nvPr/>
        </p:nvSpPr>
        <p:spPr>
          <a:xfrm>
            <a:off x="948813" y="2115984"/>
            <a:ext cx="10294374" cy="3782061"/>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Designed for building a lined professional extension service that is capable of guiding the farmers in agricultural production and raising their income by providing appropriate plans for country development.</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The extension workers working at various levels are updated with latest technology feasible and viable to the needy farmers by arranging frequent training programmes. Similarly, they have scheduled programme of the visits to the contact farmers for advising and directing to follow appropriate technology and solving the vary problems faced by the farmer on his field. These are the basic requirement of the Training and Visit system.</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At the beginning Training and Visit system was introduced in </a:t>
            </a:r>
            <a:r>
              <a:rPr lang="en-IN" dirty="0" err="1">
                <a:latin typeface="Times New Roman" panose="02020603050405020304" pitchFamily="18" charset="0"/>
                <a:cs typeface="Times New Roman" panose="02020603050405020304" pitchFamily="18" charset="0"/>
              </a:rPr>
              <a:t>Satara</a:t>
            </a:r>
            <a:r>
              <a:rPr lang="en-IN" dirty="0">
                <a:latin typeface="Times New Roman" panose="02020603050405020304" pitchFamily="18" charset="0"/>
                <a:cs typeface="Times New Roman" panose="02020603050405020304" pitchFamily="18" charset="0"/>
              </a:rPr>
              <a:t>, Solapur and Jalgaon Districts in April, 1981 in Maharashtra (western Region).</a:t>
            </a:r>
          </a:p>
        </p:txBody>
      </p:sp>
    </p:spTree>
    <p:extLst>
      <p:ext uri="{BB962C8B-B14F-4D97-AF65-F5344CB8AC3E}">
        <p14:creationId xmlns:p14="http://schemas.microsoft.com/office/powerpoint/2010/main" val="12588574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2288</TotalTime>
  <Words>847</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227</cp:revision>
  <dcterms:created xsi:type="dcterms:W3CDTF">2023-04-01T04:44:33Z</dcterms:created>
  <dcterms:modified xsi:type="dcterms:W3CDTF">2023-07-06T10:19:58Z</dcterms:modified>
</cp:coreProperties>
</file>