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3" name="TextBox 2">
            <a:extLst>
              <a:ext uri="{FF2B5EF4-FFF2-40B4-BE49-F238E27FC236}">
                <a16:creationId xmlns:a16="http://schemas.microsoft.com/office/drawing/2014/main" id="{0DDFF056-5CC9-660D-9404-151D0981C951}"/>
              </a:ext>
            </a:extLst>
          </p:cNvPr>
          <p:cNvSpPr txBox="1"/>
          <p:nvPr/>
        </p:nvSpPr>
        <p:spPr>
          <a:xfrm>
            <a:off x="1568824" y="2399942"/>
            <a:ext cx="9968752" cy="1846659"/>
          </a:xfrm>
          <a:prstGeom prst="rect">
            <a:avLst/>
          </a:prstGeom>
          <a:noFill/>
        </p:spPr>
        <p:txBody>
          <a:bodyPr wrap="square">
            <a:spAutoFit/>
          </a:bodyPr>
          <a:lstStyle/>
          <a:p>
            <a:pPr algn="just"/>
            <a:r>
              <a:rPr lang="en-US" sz="3200" dirty="0">
                <a:latin typeface="Arial Rounded MT Bold" panose="020F0704030504030204" pitchFamily="34" charset="0"/>
              </a:rPr>
              <a:t>Lecture no. 1: Management and importance; Extension management: Meaning, concept, nature and importance; theories of management. </a:t>
            </a:r>
          </a:p>
          <a:p>
            <a:pPr algn="just"/>
            <a:endParaRPr lang="en-US" dirty="0"/>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090B1BF-14EF-865D-A31A-E09E66B9EEA4}"/>
              </a:ext>
            </a:extLst>
          </p:cNvPr>
          <p:cNvSpPr txBox="1"/>
          <p:nvPr/>
        </p:nvSpPr>
        <p:spPr>
          <a:xfrm>
            <a:off x="1281954" y="2114846"/>
            <a:ext cx="10139081" cy="3467937"/>
          </a:xfrm>
          <a:prstGeom prst="rect">
            <a:avLst/>
          </a:prstGeom>
          <a:noFill/>
        </p:spPr>
        <p:txBody>
          <a:bodyPr wrap="square">
            <a:spAutoFit/>
          </a:bodyPr>
          <a:lstStyle/>
          <a:p>
            <a:pPr marL="457200" marR="572135" lvl="0" indent="-457200" algn="just">
              <a:lnSpc>
                <a:spcPct val="115000"/>
              </a:lnSpc>
              <a:spcBef>
                <a:spcPts val="205"/>
              </a:spcBef>
              <a:spcAft>
                <a:spcPts val="0"/>
              </a:spcAft>
              <a:buFont typeface="+mj-lt"/>
              <a:buAutoNum type="arabicPeriod" startAt="4"/>
              <a:tabLst>
                <a:tab pos="622935" algn="l"/>
              </a:tabLst>
            </a:pPr>
            <a:r>
              <a:rPr lang="en-US" sz="2400" b="1" spc="-40" dirty="0">
                <a:effectLst/>
                <a:latin typeface="Times New Roman" panose="02020603050405020304" pitchFamily="18" charset="0"/>
                <a:ea typeface="Times New Roman" panose="02020603050405020304" pitchFamily="18" charset="0"/>
              </a:rPr>
              <a:t>It is a Universal Character: </a:t>
            </a:r>
            <a:r>
              <a:rPr lang="en-US" sz="2000" spc="-40" dirty="0">
                <a:effectLst/>
                <a:latin typeface="Times New Roman" panose="02020603050405020304" pitchFamily="18" charset="0"/>
                <a:ea typeface="Times New Roman" panose="02020603050405020304" pitchFamily="18" charset="0"/>
              </a:rPr>
              <a:t>Management is essential in all types of concerns. It somewhere there is some human activity, management is must there. The basic principles of management are universal. These can be applied in all types of concerns i.e. business, social, religious, cultural, sports, educational a International</a:t>
            </a:r>
            <a:r>
              <a:rPr lang="en-US" sz="2000" spc="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technology.</a:t>
            </a:r>
          </a:p>
          <a:p>
            <a:pPr marR="572135" lvl="0" algn="just">
              <a:lnSpc>
                <a:spcPct val="115000"/>
              </a:lnSpc>
              <a:spcBef>
                <a:spcPts val="205"/>
              </a:spcBef>
              <a:spcAft>
                <a:spcPts val="0"/>
              </a:spcAft>
              <a:tabLst>
                <a:tab pos="622935" algn="l"/>
              </a:tabLst>
            </a:pPr>
            <a:endParaRPr lang="en-IN" sz="2000" spc="-40" dirty="0">
              <a:effectLst/>
              <a:latin typeface="Times New Roman" panose="02020603050405020304" pitchFamily="18" charset="0"/>
              <a:ea typeface="Times New Roman" panose="02020603050405020304" pitchFamily="18" charset="0"/>
            </a:endParaRPr>
          </a:p>
          <a:p>
            <a:pPr marL="457200" marR="568960" lvl="0" indent="-457200" algn="just">
              <a:lnSpc>
                <a:spcPct val="115000"/>
              </a:lnSpc>
              <a:spcBef>
                <a:spcPts val="205"/>
              </a:spcBef>
              <a:spcAft>
                <a:spcPts val="0"/>
              </a:spcAft>
              <a:buFont typeface="+mj-lt"/>
              <a:buAutoNum type="arabicPeriod" startAt="4"/>
              <a:tabLst>
                <a:tab pos="622935" algn="l"/>
              </a:tabLst>
            </a:pPr>
            <a:r>
              <a:rPr lang="en-US" sz="2400" b="1" spc="-40" dirty="0">
                <a:effectLst/>
                <a:latin typeface="Times New Roman" panose="02020603050405020304" pitchFamily="18" charset="0"/>
                <a:ea typeface="Times New Roman" panose="02020603050405020304" pitchFamily="18" charset="0"/>
              </a:rPr>
              <a:t>Management</a:t>
            </a:r>
            <a:r>
              <a:rPr lang="en-US" sz="2400" b="1" spc="-3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is</a:t>
            </a:r>
            <a:r>
              <a:rPr lang="en-US" sz="2400" b="1" spc="-1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needed</a:t>
            </a:r>
            <a:r>
              <a:rPr lang="en-US" sz="2400" b="1" spc="-1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at</a:t>
            </a:r>
            <a:r>
              <a:rPr lang="en-US" sz="2400" b="1" spc="-3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all</a:t>
            </a:r>
            <a:r>
              <a:rPr lang="en-US" sz="2400" b="1" spc="-1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levels</a:t>
            </a:r>
            <a:r>
              <a:rPr lang="en-US" sz="2400" b="1" spc="-1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of</a:t>
            </a:r>
            <a:r>
              <a:rPr lang="en-US" sz="2400" b="1" spc="-1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the</a:t>
            </a:r>
            <a:r>
              <a:rPr lang="en-US" sz="2400" b="1" spc="-3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enterprise:</a:t>
            </a:r>
            <a:r>
              <a:rPr lang="en-US" sz="2400" b="1"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On</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basis</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nature</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work or</a:t>
            </a:r>
            <a:r>
              <a:rPr lang="en-US" sz="2000" spc="-6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target</a:t>
            </a:r>
            <a:r>
              <a:rPr lang="en-US" sz="2000" spc="-5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and</a:t>
            </a:r>
            <a:r>
              <a:rPr lang="en-US" sz="2000" spc="-5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scope</a:t>
            </a:r>
            <a:r>
              <a:rPr lang="en-US" sz="2000" spc="-6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authority,</a:t>
            </a:r>
            <a:r>
              <a:rPr lang="en-US" sz="2000" spc="-5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a:t>
            </a:r>
            <a:r>
              <a:rPr lang="en-US" sz="2000" spc="-5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4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needed</a:t>
            </a:r>
            <a:r>
              <a:rPr lang="en-US" sz="2000" spc="-5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at all</a:t>
            </a:r>
            <a:r>
              <a:rPr lang="en-US" sz="2000" spc="-4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levels</a:t>
            </a:r>
            <a:r>
              <a:rPr lang="en-US" sz="2000" spc="-5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 organisations e.g., top level, middle level and supervisor</a:t>
            </a:r>
            <a:r>
              <a:rPr lang="en-US" sz="2000"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level.</a:t>
            </a:r>
          </a:p>
          <a:p>
            <a:pPr marR="568960" lvl="0" algn="just">
              <a:lnSpc>
                <a:spcPct val="115000"/>
              </a:lnSpc>
              <a:spcBef>
                <a:spcPts val="205"/>
              </a:spcBef>
              <a:spcAft>
                <a:spcPts val="0"/>
              </a:spcAft>
              <a:tabLst>
                <a:tab pos="622935" algn="l"/>
              </a:tabLst>
            </a:pPr>
            <a:endParaRPr lang="en-IN" sz="2000" spc="-4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F954F5-3A56-FC00-7BBE-FBD3312C65A0}"/>
              </a:ext>
            </a:extLst>
          </p:cNvPr>
          <p:cNvSpPr txBox="1"/>
          <p:nvPr/>
        </p:nvSpPr>
        <p:spPr>
          <a:xfrm>
            <a:off x="735106" y="1693505"/>
            <a:ext cx="10721787" cy="4246612"/>
          </a:xfrm>
          <a:prstGeom prst="rect">
            <a:avLst/>
          </a:prstGeom>
          <a:noFill/>
        </p:spPr>
        <p:txBody>
          <a:bodyPr wrap="square">
            <a:spAutoFit/>
          </a:bodyPr>
          <a:lstStyle/>
          <a:p>
            <a:pPr marL="457200" marR="570865" lvl="0" indent="-457200" algn="just">
              <a:lnSpc>
                <a:spcPct val="115000"/>
              </a:lnSpc>
              <a:spcBef>
                <a:spcPts val="5"/>
              </a:spcBef>
              <a:spcAft>
                <a:spcPts val="0"/>
              </a:spcAft>
              <a:buFont typeface="+mj-lt"/>
              <a:buAutoNum type="arabicPeriod" startAt="6"/>
              <a:tabLst>
                <a:tab pos="622935" algn="l"/>
              </a:tabLst>
            </a:pPr>
            <a:r>
              <a:rPr lang="en-US" sz="2400" b="1" spc="-40" dirty="0">
                <a:effectLst/>
                <a:latin typeface="Times New Roman" panose="02020603050405020304" pitchFamily="18" charset="0"/>
                <a:ea typeface="Times New Roman" panose="02020603050405020304" pitchFamily="18" charset="0"/>
              </a:rPr>
              <a:t>It is a distinct function: </a:t>
            </a:r>
            <a:r>
              <a:rPr lang="en-US" sz="2000" spc="-40" dirty="0">
                <a:effectLst/>
                <a:latin typeface="Times New Roman" panose="02020603050405020304" pitchFamily="18" charset="0"/>
                <a:ea typeface="Times New Roman" panose="02020603050405020304" pitchFamily="18" charset="0"/>
              </a:rPr>
              <a:t>Management is a distinct function performed to fix and achieve stated objectives by the use of manpower and other factors of production. Different from the activities, techniques and procedures, the process of management consists of such functions as planning, organizing, staffing, directing, coordinating, motivating and controlling.</a:t>
            </a:r>
            <a:endParaRPr lang="en-IN" sz="2000" spc="-40" dirty="0">
              <a:effectLst/>
              <a:latin typeface="Times New Roman" panose="02020603050405020304" pitchFamily="18" charset="0"/>
              <a:ea typeface="Times New Roman" panose="02020603050405020304" pitchFamily="18" charset="0"/>
            </a:endParaRPr>
          </a:p>
          <a:p>
            <a:pPr marL="457200" marR="571500" lvl="0" indent="-457200" algn="just">
              <a:lnSpc>
                <a:spcPct val="115000"/>
              </a:lnSpc>
              <a:spcBef>
                <a:spcPts val="205"/>
              </a:spcBef>
              <a:spcAft>
                <a:spcPts val="0"/>
              </a:spcAft>
              <a:buFont typeface="+mj-lt"/>
              <a:buAutoNum type="arabicPeriod" startAt="6"/>
              <a:tabLst>
                <a:tab pos="622935" algn="l"/>
              </a:tabLst>
            </a:pPr>
            <a:r>
              <a:rPr lang="en-US" sz="2400" b="1" spc="-40" dirty="0">
                <a:effectLst/>
                <a:latin typeface="Times New Roman" panose="02020603050405020304" pitchFamily="18" charset="0"/>
                <a:ea typeface="Times New Roman" panose="02020603050405020304" pitchFamily="18" charset="0"/>
              </a:rPr>
              <a:t>It is a Social Process: </a:t>
            </a:r>
            <a:r>
              <a:rPr lang="en-US" sz="2000" spc="-40" dirty="0">
                <a:effectLst/>
                <a:latin typeface="Times New Roman" panose="02020603050405020304" pitchFamily="18" charset="0"/>
                <a:ea typeface="Times New Roman" panose="02020603050405020304" pitchFamily="18" charset="0"/>
              </a:rPr>
              <a:t>Management is taken as a social process. It has a social responsibility to make reasonable use of scarce resources keeping in view the benefit of the community as a</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whole.</a:t>
            </a:r>
          </a:p>
          <a:p>
            <a:pPr marL="457200" marR="571500" indent="-457200" algn="just">
              <a:lnSpc>
                <a:spcPct val="115000"/>
              </a:lnSpc>
              <a:spcBef>
                <a:spcPts val="205"/>
              </a:spcBef>
              <a:buFont typeface="+mj-lt"/>
              <a:buAutoNum type="arabicPeriod" startAt="6"/>
              <a:tabLst>
                <a:tab pos="622935" algn="l"/>
              </a:tabLst>
            </a:pPr>
            <a:r>
              <a:rPr lang="en-US" sz="2400" b="1" spc="-40" dirty="0">
                <a:effectLst/>
                <a:latin typeface="Times New Roman" panose="02020603050405020304" pitchFamily="18" charset="0"/>
                <a:ea typeface="Times New Roman" panose="02020603050405020304" pitchFamily="18" charset="0"/>
              </a:rPr>
              <a:t>Management</a:t>
            </a:r>
            <a:r>
              <a:rPr lang="en-US" sz="2400" b="1" spc="-3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is</a:t>
            </a:r>
            <a:r>
              <a:rPr lang="en-US" sz="2400" b="1" spc="-3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Intangible</a:t>
            </a:r>
            <a:r>
              <a:rPr lang="en-US" sz="2400" spc="-40" dirty="0">
                <a:effectLst/>
                <a:latin typeface="Times New Roman" panose="02020603050405020304" pitchFamily="18" charset="0"/>
                <a:ea typeface="Times New Roman" panose="02020603050405020304" pitchFamily="18" charset="0"/>
              </a:rPr>
              <a:t>:</a:t>
            </a:r>
            <a:r>
              <a:rPr lang="en-US" sz="2400" spc="-1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It</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can</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be</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seen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form</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results</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could</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not</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be</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actually seen. For ex: when we are not able to produce desired quantity, we say it is the result of poor</a:t>
            </a:r>
            <a:r>
              <a:rPr lang="en-US" sz="2000" spc="-1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a:t>
            </a:r>
            <a:endParaRPr lang="en-IN" sz="2000" spc="-40" dirty="0">
              <a:effectLst/>
              <a:latin typeface="Times New Roman" panose="02020603050405020304" pitchFamily="18" charset="0"/>
              <a:ea typeface="Times New Roman" panose="02020603050405020304" pitchFamily="18" charset="0"/>
            </a:endParaRPr>
          </a:p>
          <a:p>
            <a:pPr marL="457200" marR="571500" lvl="0" indent="-457200" algn="just">
              <a:lnSpc>
                <a:spcPct val="115000"/>
              </a:lnSpc>
              <a:spcBef>
                <a:spcPts val="205"/>
              </a:spcBef>
              <a:spcAft>
                <a:spcPts val="0"/>
              </a:spcAft>
              <a:buFont typeface="+mj-lt"/>
              <a:buAutoNum type="arabicPeriod" startAt="6"/>
              <a:tabLst>
                <a:tab pos="622935" algn="l"/>
              </a:tabLst>
            </a:pPr>
            <a:endParaRPr lang="en-IN" sz="2000" spc="-4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4E56C4-3ED9-F550-0627-8AE13A2FF097}"/>
              </a:ext>
            </a:extLst>
          </p:cNvPr>
          <p:cNvSpPr txBox="1"/>
          <p:nvPr/>
        </p:nvSpPr>
        <p:spPr>
          <a:xfrm>
            <a:off x="1147482" y="2014142"/>
            <a:ext cx="10273554" cy="3416641"/>
          </a:xfrm>
          <a:prstGeom prst="rect">
            <a:avLst/>
          </a:prstGeom>
          <a:noFill/>
        </p:spPr>
        <p:txBody>
          <a:bodyPr wrap="square">
            <a:spAutoFit/>
          </a:bodyPr>
          <a:lstStyle/>
          <a:p>
            <a:pPr marL="457200" marR="569595" lvl="0" indent="-457200" algn="just">
              <a:lnSpc>
                <a:spcPct val="115000"/>
              </a:lnSpc>
              <a:spcBef>
                <a:spcPts val="5"/>
              </a:spcBef>
              <a:spcAft>
                <a:spcPts val="0"/>
              </a:spcAft>
              <a:buFont typeface="+mj-lt"/>
              <a:buAutoNum type="arabicPeriod" startAt="9"/>
              <a:tabLst>
                <a:tab pos="622935" algn="l"/>
              </a:tabLst>
            </a:pPr>
            <a:r>
              <a:rPr lang="en-US" sz="2400" b="1" spc="-40" dirty="0">
                <a:effectLst/>
                <a:latin typeface="Times New Roman" panose="02020603050405020304" pitchFamily="18" charset="0"/>
                <a:ea typeface="Times New Roman" panose="02020603050405020304" pitchFamily="18" charset="0"/>
              </a:rPr>
              <a:t>System</a:t>
            </a:r>
            <a:r>
              <a:rPr lang="en-US" sz="2400" b="1" spc="-4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of</a:t>
            </a:r>
            <a:r>
              <a:rPr lang="en-US" sz="2400" b="1" spc="-2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Authority:</a:t>
            </a:r>
            <a:r>
              <a:rPr lang="en-US" sz="2400" b="1"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Authority</a:t>
            </a:r>
            <a:r>
              <a:rPr lang="en-US" sz="2000" spc="-5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power</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compel</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men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work</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in</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specific</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manner. Management cannot work in the absence of authority. There is a chain of authority and responsibility among people working at different levels of the organization. There cannot be an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efficient</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without</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well-defined</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lives</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command</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superior</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subordinate relationship at the every levels of decision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making.</a:t>
            </a:r>
            <a:endParaRPr lang="en-IN" sz="2000" spc="-40" dirty="0">
              <a:effectLst/>
              <a:latin typeface="Times New Roman" panose="02020603050405020304" pitchFamily="18" charset="0"/>
              <a:ea typeface="Times New Roman" panose="02020603050405020304" pitchFamily="18" charset="0"/>
            </a:endParaRPr>
          </a:p>
          <a:p>
            <a:pPr marL="457200" marR="570230" lvl="0" indent="-457200" algn="just">
              <a:lnSpc>
                <a:spcPct val="115000"/>
              </a:lnSpc>
              <a:spcBef>
                <a:spcPts val="205"/>
              </a:spcBef>
              <a:spcAft>
                <a:spcPts val="0"/>
              </a:spcAft>
              <a:buFont typeface="+mj-lt"/>
              <a:buAutoNum type="arabicPeriod" startAt="9"/>
              <a:tabLst>
                <a:tab pos="622935" algn="l"/>
              </a:tabLst>
            </a:pPr>
            <a:r>
              <a:rPr lang="en-US" sz="2400" b="1" spc="-40" dirty="0">
                <a:effectLst/>
                <a:latin typeface="Times New Roman" panose="02020603050405020304" pitchFamily="18" charset="0"/>
                <a:ea typeface="Times New Roman" panose="02020603050405020304" pitchFamily="18" charset="0"/>
              </a:rPr>
              <a:t>It is a dynamic function</a:t>
            </a:r>
            <a:r>
              <a:rPr lang="en-US" sz="2400" spc="-4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 has to be performed continuously, in a rapidly every changing business environment. It is constantly engaged in the molding of the enterprise. It is also concerned about the change of environment itself so as to ensure the success of enterprise. Hence it is on-going</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function.</a:t>
            </a:r>
            <a:endParaRPr lang="en-IN" sz="2000" spc="-4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B034CA-BC5E-6D21-AE88-7459912079C5}"/>
              </a:ext>
            </a:extLst>
          </p:cNvPr>
          <p:cNvSpPr txBox="1"/>
          <p:nvPr/>
        </p:nvSpPr>
        <p:spPr>
          <a:xfrm>
            <a:off x="2187388" y="1820256"/>
            <a:ext cx="8731623" cy="3442289"/>
          </a:xfrm>
          <a:prstGeom prst="rect">
            <a:avLst/>
          </a:prstGeom>
          <a:noFill/>
        </p:spPr>
        <p:txBody>
          <a:bodyPr wrap="square">
            <a:spAutoFit/>
          </a:bodyPr>
          <a:lstStyle/>
          <a:p>
            <a:pPr marL="457200" marR="569595" lvl="0" indent="-457200" algn="just">
              <a:lnSpc>
                <a:spcPct val="115000"/>
              </a:lnSpc>
              <a:spcBef>
                <a:spcPts val="205"/>
              </a:spcBef>
              <a:spcAft>
                <a:spcPts val="0"/>
              </a:spcAft>
              <a:buFont typeface="+mj-lt"/>
              <a:buAutoNum type="arabicPeriod" startAt="11"/>
              <a:tabLst>
                <a:tab pos="622935" algn="l"/>
              </a:tabLst>
            </a:pPr>
            <a:r>
              <a:rPr lang="en-US" sz="2400" b="1" spc="-40" dirty="0">
                <a:effectLst/>
                <a:latin typeface="Times New Roman" panose="02020603050405020304" pitchFamily="18" charset="0"/>
                <a:ea typeface="Times New Roman" panose="02020603050405020304" pitchFamily="18" charset="0"/>
              </a:rPr>
              <a:t>It is Art as well as Science</a:t>
            </a:r>
            <a:r>
              <a:rPr lang="en-US" sz="2400" spc="-4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 is a science since its principles have universal application.</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an</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art as the results</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depends</a:t>
            </a:r>
            <a:r>
              <a:rPr lang="en-US" sz="2000" spc="-3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upon</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the</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personal </a:t>
            </a:r>
            <a:r>
              <a:rPr lang="en-US" sz="2000" dirty="0">
                <a:effectLst/>
                <a:latin typeface="Times New Roman" panose="02020603050405020304" pitchFamily="18" charset="0"/>
                <a:ea typeface="Times New Roman" panose="02020603050405020304" pitchFamily="18" charset="0"/>
              </a:rPr>
              <a:t>skill of managers. The art of the manager is essential to make the best use of management science. Thus management is both science and art.</a:t>
            </a:r>
          </a:p>
          <a:p>
            <a:pPr marR="569595" lvl="0" algn="just">
              <a:lnSpc>
                <a:spcPct val="115000"/>
              </a:lnSpc>
              <a:spcBef>
                <a:spcPts val="205"/>
              </a:spcBef>
              <a:spcAft>
                <a:spcPts val="0"/>
              </a:spcAft>
              <a:tabLst>
                <a:tab pos="622935" algn="l"/>
              </a:tabLst>
            </a:pPr>
            <a:endParaRPr lang="en-IN" sz="2000" dirty="0">
              <a:effectLst/>
              <a:latin typeface="Times New Roman" panose="02020603050405020304" pitchFamily="18" charset="0"/>
              <a:ea typeface="Times New Roman" panose="02020603050405020304" pitchFamily="18" charset="0"/>
            </a:endParaRPr>
          </a:p>
          <a:p>
            <a:pPr marL="457200" marR="573405" lvl="0" indent="-457200" algn="just">
              <a:lnSpc>
                <a:spcPct val="115000"/>
              </a:lnSpc>
              <a:spcBef>
                <a:spcPts val="205"/>
              </a:spcBef>
              <a:spcAft>
                <a:spcPts val="0"/>
              </a:spcAft>
              <a:buFont typeface="+mj-lt"/>
              <a:buAutoNum type="arabicPeriod" startAt="11"/>
              <a:tabLst>
                <a:tab pos="622935" algn="l"/>
              </a:tabLst>
            </a:pPr>
            <a:r>
              <a:rPr lang="en-US" sz="2400" b="1" spc="-40" dirty="0">
                <a:effectLst/>
                <a:latin typeface="Times New Roman" panose="02020603050405020304" pitchFamily="18" charset="0"/>
                <a:ea typeface="Times New Roman" panose="02020603050405020304" pitchFamily="18" charset="0"/>
              </a:rPr>
              <a:t>It is a Profession</a:t>
            </a:r>
            <a:r>
              <a:rPr lang="en-US" sz="2400" spc="-40" dirty="0">
                <a:effectLst/>
                <a:latin typeface="Times New Roman" panose="02020603050405020304" pitchFamily="18" charset="0"/>
                <a:ea typeface="Times New Roman" panose="02020603050405020304" pitchFamily="18" charset="0"/>
              </a:rPr>
              <a:t>:</a:t>
            </a:r>
            <a:r>
              <a:rPr lang="en-US" sz="2000" spc="-4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It </a:t>
            </a:r>
            <a:r>
              <a:rPr lang="en-US" sz="2000" spc="-40" dirty="0">
                <a:effectLst/>
                <a:latin typeface="Times New Roman" panose="02020603050405020304" pitchFamily="18" charset="0"/>
                <a:ea typeface="Times New Roman" panose="02020603050405020304" pitchFamily="18" charset="0"/>
              </a:rPr>
              <a:t>has systematic and specialized body of knowledge consisting of principles, techniques, rules and laws. It can be taught as a specialized</a:t>
            </a:r>
            <a:r>
              <a:rPr lang="en-US" sz="2000" spc="-3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subject.</a:t>
            </a:r>
            <a:endParaRPr lang="en-IN" sz="2000" spc="-4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2A80B6-5286-CB4E-9F65-AFC4B4F71E4F}"/>
              </a:ext>
            </a:extLst>
          </p:cNvPr>
          <p:cNvSpPr txBox="1"/>
          <p:nvPr/>
        </p:nvSpPr>
        <p:spPr>
          <a:xfrm>
            <a:off x="358588" y="1435168"/>
            <a:ext cx="11761693" cy="5317353"/>
          </a:xfrm>
          <a:prstGeom prst="rect">
            <a:avLst/>
          </a:prstGeom>
          <a:noFill/>
        </p:spPr>
        <p:txBody>
          <a:bodyPr wrap="square">
            <a:spAutoFit/>
          </a:bodyPr>
          <a:lstStyle/>
          <a:p>
            <a:pPr marL="393700" marR="570865" algn="just">
              <a:lnSpc>
                <a:spcPct val="115000"/>
              </a:lnSpc>
              <a:spcBef>
                <a:spcPts val="805"/>
              </a:spcBef>
              <a:spcAft>
                <a:spcPts val="0"/>
              </a:spcAft>
            </a:pPr>
            <a:r>
              <a:rPr lang="en-US" sz="2400" b="1" dirty="0">
                <a:effectLst/>
                <a:latin typeface="Times New Roman" panose="02020603050405020304" pitchFamily="18" charset="0"/>
                <a:ea typeface="Times New Roman" panose="02020603050405020304" pitchFamily="18" charset="0"/>
              </a:rPr>
              <a:t>Significance of Management: </a:t>
            </a:r>
            <a:r>
              <a:rPr lang="en-US" sz="2000" dirty="0">
                <a:effectLst/>
                <a:latin typeface="Times New Roman" panose="02020603050405020304" pitchFamily="18" charset="0"/>
                <a:ea typeface="Times New Roman" panose="02020603050405020304" pitchFamily="18" charset="0"/>
              </a:rPr>
              <a:t>Management plays a unique role modern society. Peter F. Drucker has summarized the essence of management as “under developed countries are</a:t>
            </a:r>
            <a:r>
              <a:rPr lang="en-US" sz="2000" spc="-1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under managed, it denotes the multidimensional significance of management. The significance of management can be broadly classified into 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groups.</a:t>
            </a:r>
            <a:endParaRPr lang="en-IN" sz="2000" dirty="0">
              <a:effectLst/>
              <a:latin typeface="Times New Roman" panose="02020603050405020304" pitchFamily="18" charset="0"/>
              <a:ea typeface="Times New Roman" panose="02020603050405020304" pitchFamily="18" charset="0"/>
            </a:endParaRPr>
          </a:p>
          <a:p>
            <a:pPr marL="742950" lvl="1" indent="-285750">
              <a:spcBef>
                <a:spcPts val="795"/>
              </a:spcBef>
              <a:spcAft>
                <a:spcPts val="0"/>
              </a:spcAft>
              <a:buSzPts val="1200"/>
              <a:buFont typeface="Courier New" panose="02070309020205020404" pitchFamily="49" charset="0"/>
              <a:buChar char="o"/>
              <a:tabLst>
                <a:tab pos="1537335" algn="l"/>
              </a:tabLst>
            </a:pPr>
            <a:r>
              <a:rPr lang="en-US" sz="2000" dirty="0">
                <a:effectLst/>
                <a:latin typeface="Times New Roman" panose="02020603050405020304" pitchFamily="18" charset="0"/>
                <a:ea typeface="Courier New" panose="02070309020205020404" pitchFamily="49" charset="0"/>
              </a:rPr>
              <a:t>Advantages to the</a:t>
            </a:r>
            <a:r>
              <a:rPr lang="en-US" sz="2000" spc="-10" dirty="0">
                <a:effectLst/>
                <a:latin typeface="Times New Roman" panose="02020603050405020304" pitchFamily="18" charset="0"/>
                <a:ea typeface="Courier New" panose="02070309020205020404" pitchFamily="49" charset="0"/>
              </a:rPr>
              <a:t> </a:t>
            </a:r>
            <a:r>
              <a:rPr lang="en-US" sz="2000" dirty="0">
                <a:effectLst/>
                <a:latin typeface="Times New Roman" panose="02020603050405020304" pitchFamily="18" charset="0"/>
                <a:ea typeface="Courier New" panose="02070309020205020404" pitchFamily="49" charset="0"/>
              </a:rPr>
              <a:t>organization.</a:t>
            </a:r>
            <a:endParaRPr lang="en-IN" sz="2000" dirty="0">
              <a:effectLst/>
              <a:latin typeface="Times New Roman" panose="02020603050405020304" pitchFamily="18" charset="0"/>
              <a:ea typeface="Courier New" panose="02070309020205020404" pitchFamily="49" charset="0"/>
            </a:endParaRPr>
          </a:p>
          <a:p>
            <a:pPr marL="742950" lvl="1" indent="-285750">
              <a:spcBef>
                <a:spcPts val="90"/>
              </a:spcBef>
              <a:spcAft>
                <a:spcPts val="0"/>
              </a:spcAft>
              <a:buSzPts val="1200"/>
              <a:buFont typeface="Courier New" panose="02070309020205020404" pitchFamily="49" charset="0"/>
              <a:buChar char="o"/>
              <a:tabLst>
                <a:tab pos="1537335" algn="l"/>
              </a:tabLst>
            </a:pPr>
            <a:r>
              <a:rPr lang="en-US" sz="2000" dirty="0">
                <a:effectLst/>
                <a:latin typeface="Times New Roman" panose="02020603050405020304" pitchFamily="18" charset="0"/>
                <a:ea typeface="Courier New" panose="02070309020205020404" pitchFamily="49" charset="0"/>
              </a:rPr>
              <a:t>Advantages to the</a:t>
            </a:r>
            <a:r>
              <a:rPr lang="en-US" sz="2000" spc="-10" dirty="0">
                <a:effectLst/>
                <a:latin typeface="Times New Roman" panose="02020603050405020304" pitchFamily="18" charset="0"/>
                <a:ea typeface="Courier New" panose="02070309020205020404" pitchFamily="49" charset="0"/>
              </a:rPr>
              <a:t> </a:t>
            </a:r>
            <a:r>
              <a:rPr lang="en-US" sz="2000" dirty="0">
                <a:effectLst/>
                <a:latin typeface="Times New Roman" panose="02020603050405020304" pitchFamily="18" charset="0"/>
                <a:ea typeface="Courier New" panose="02070309020205020404" pitchFamily="49" charset="0"/>
              </a:rPr>
              <a:t>society</a:t>
            </a:r>
            <a:endParaRPr lang="en-IN" sz="2000" dirty="0">
              <a:effectLst/>
              <a:latin typeface="Times New Roman" panose="02020603050405020304" pitchFamily="18" charset="0"/>
              <a:ea typeface="Courier New" panose="02070309020205020404" pitchFamily="49" charset="0"/>
            </a:endParaRPr>
          </a:p>
          <a:p>
            <a:pPr marL="165100" marR="569595" algn="just">
              <a:lnSpc>
                <a:spcPct val="115000"/>
              </a:lnSpc>
              <a:spcBef>
                <a:spcPts val="925"/>
              </a:spcBef>
              <a:spcAft>
                <a:spcPts val="0"/>
              </a:spcAft>
            </a:pPr>
            <a:r>
              <a:rPr lang="en-US" sz="2400" b="1" dirty="0">
                <a:effectLst/>
                <a:latin typeface="Times New Roman" panose="02020603050405020304" pitchFamily="18" charset="0"/>
                <a:ea typeface="Times New Roman" panose="02020603050405020304" pitchFamily="18" charset="0"/>
              </a:rPr>
              <a:t>Importance of Management: </a:t>
            </a:r>
            <a:r>
              <a:rPr lang="en-US" sz="2000" dirty="0">
                <a:effectLst/>
                <a:latin typeface="Times New Roman" panose="02020603050405020304" pitchFamily="18" charset="0"/>
                <a:ea typeface="Times New Roman" panose="02020603050405020304" pitchFamily="18" charset="0"/>
              </a:rPr>
              <a:t>Management is overall the most important factor because no business runs on itself, even no momentum. Every business needs repeated stimulus which can only be provided by management. Thus, management is dynamic, life-giving element without which the “factors of production “will remain as were factors not become “Production’’. The following points bring out the importance of management.</a:t>
            </a:r>
            <a:endParaRPr lang="en-IN" sz="2000" dirty="0">
              <a:effectLst/>
              <a:latin typeface="Times New Roman" panose="02020603050405020304" pitchFamily="18" charset="0"/>
              <a:ea typeface="Times New Roman" panose="02020603050405020304" pitchFamily="18" charset="0"/>
            </a:endParaRPr>
          </a:p>
          <a:p>
            <a:pPr marL="742950" lvl="1" indent="-285750">
              <a:spcBef>
                <a:spcPts val="800"/>
              </a:spcBef>
              <a:spcAft>
                <a:spcPts val="0"/>
              </a:spcAft>
              <a:buSzPts val="1200"/>
              <a:buFont typeface="Courier New" panose="02070309020205020404" pitchFamily="49" charset="0"/>
              <a:buChar char="o"/>
              <a:tabLst>
                <a:tab pos="1537335" algn="l"/>
              </a:tabLst>
            </a:pPr>
            <a:r>
              <a:rPr lang="en-US" sz="2000" dirty="0">
                <a:effectLst/>
                <a:latin typeface="Times New Roman" panose="02020603050405020304" pitchFamily="18" charset="0"/>
                <a:ea typeface="Courier New" panose="02070309020205020404" pitchFamily="49" charset="0"/>
              </a:rPr>
              <a:t>Accomplishment of group goals.</a:t>
            </a:r>
            <a:endParaRPr lang="en-IN" sz="2000" dirty="0">
              <a:effectLst/>
              <a:latin typeface="Times New Roman" panose="02020603050405020304" pitchFamily="18" charset="0"/>
              <a:ea typeface="Courier New" panose="02070309020205020404" pitchFamily="49" charset="0"/>
            </a:endParaRPr>
          </a:p>
          <a:p>
            <a:pPr marL="742950" lvl="1" indent="-285750">
              <a:spcBef>
                <a:spcPts val="105"/>
              </a:spcBef>
              <a:spcAft>
                <a:spcPts val="0"/>
              </a:spcAft>
              <a:buSzPts val="1200"/>
              <a:buFont typeface="Courier New" panose="02070309020205020404" pitchFamily="49" charset="0"/>
              <a:buChar char="o"/>
              <a:tabLst>
                <a:tab pos="1537335" algn="l"/>
              </a:tabLst>
            </a:pPr>
            <a:r>
              <a:rPr lang="en-US" sz="2000" dirty="0">
                <a:effectLst/>
                <a:latin typeface="Times New Roman" panose="02020603050405020304" pitchFamily="18" charset="0"/>
                <a:ea typeface="Courier New" panose="02070309020205020404" pitchFamily="49" charset="0"/>
              </a:rPr>
              <a:t>Efficient operations of</a:t>
            </a:r>
            <a:r>
              <a:rPr lang="en-US" sz="2000" spc="-5" dirty="0">
                <a:effectLst/>
                <a:latin typeface="Times New Roman" panose="02020603050405020304" pitchFamily="18" charset="0"/>
                <a:ea typeface="Courier New" panose="02070309020205020404" pitchFamily="49" charset="0"/>
              </a:rPr>
              <a:t> </a:t>
            </a:r>
            <a:r>
              <a:rPr lang="en-US" sz="2000" dirty="0">
                <a:effectLst/>
                <a:latin typeface="Times New Roman" panose="02020603050405020304" pitchFamily="18" charset="0"/>
                <a:ea typeface="Courier New" panose="02070309020205020404" pitchFamily="49" charset="0"/>
              </a:rPr>
              <a:t>business.</a:t>
            </a:r>
            <a:endParaRPr lang="en-IN" sz="2000" dirty="0">
              <a:effectLst/>
              <a:latin typeface="Times New Roman" panose="02020603050405020304" pitchFamily="18" charset="0"/>
              <a:ea typeface="Courier New" panose="02070309020205020404" pitchFamily="49" charset="0"/>
            </a:endParaRPr>
          </a:p>
          <a:p>
            <a:pPr lvl="1">
              <a:spcBef>
                <a:spcPts val="90"/>
              </a:spcBef>
              <a:spcAft>
                <a:spcPts val="0"/>
              </a:spcAft>
              <a:buSzPts val="1200"/>
              <a:tabLst>
                <a:tab pos="1537335" algn="l"/>
              </a:tabLst>
            </a:pPr>
            <a:endParaRPr lang="en-US" sz="2000" dirty="0">
              <a:effectLst/>
              <a:latin typeface="Times New Roman" panose="02020603050405020304" pitchFamily="18" charset="0"/>
              <a:ea typeface="Courier New" panose="02070309020205020404" pitchFamily="49" charset="0"/>
            </a:endParaRPr>
          </a:p>
        </p:txBody>
      </p:sp>
    </p:spTree>
    <p:extLst>
      <p:ext uri="{BB962C8B-B14F-4D97-AF65-F5344CB8AC3E}">
        <p14:creationId xmlns:p14="http://schemas.microsoft.com/office/powerpoint/2010/main" val="2918819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B21CB5-DFA6-CB4C-F192-4CF1ED7E60A4}"/>
              </a:ext>
            </a:extLst>
          </p:cNvPr>
          <p:cNvSpPr txBox="1"/>
          <p:nvPr/>
        </p:nvSpPr>
        <p:spPr>
          <a:xfrm>
            <a:off x="1304365" y="1923171"/>
            <a:ext cx="9583270" cy="3561296"/>
          </a:xfrm>
          <a:prstGeom prst="rect">
            <a:avLst/>
          </a:prstGeom>
          <a:noFill/>
        </p:spPr>
        <p:txBody>
          <a:bodyPr wrap="square">
            <a:spAutoFit/>
          </a:bodyPr>
          <a:lstStyle/>
          <a:p>
            <a:pPr marL="165100">
              <a:spcBef>
                <a:spcPts val="115"/>
              </a:spcBef>
            </a:pPr>
            <a:r>
              <a:rPr lang="en-US" sz="2400" b="1" kern="0" dirty="0">
                <a:effectLst/>
                <a:latin typeface="Times New Roman" panose="02020603050405020304" pitchFamily="18" charset="0"/>
                <a:ea typeface="Times New Roman" panose="02020603050405020304" pitchFamily="18" charset="0"/>
              </a:rPr>
              <a:t>Management Function</a:t>
            </a:r>
            <a:endParaRPr lang="en-IN" sz="2400" b="1" kern="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There are five major functions of management, viz., planning, organizing, staffing, leading, controlling. Management functions.</a:t>
            </a:r>
            <a:endParaRPr lang="en-IN" sz="200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830"/>
              </a:spcBef>
              <a:spcAft>
                <a:spcPts val="0"/>
              </a:spcAft>
            </a:pPr>
            <a:r>
              <a:rPr lang="en-US" sz="2000" dirty="0">
                <a:effectLst/>
                <a:latin typeface="Times New Roman" panose="02020603050405020304" pitchFamily="18" charset="0"/>
                <a:ea typeface="Times New Roman" panose="02020603050405020304" pitchFamily="18" charset="0"/>
              </a:rPr>
              <a:t>Most of the Management organizations have used managerial functions in achieving success through the acronym POSDCORB. Four more functions have been added to the earlier seven functions and thus the recent listing of management functions includes POSDCORB-COMEU.</a:t>
            </a:r>
            <a:endParaRPr lang="en-IN" sz="2000" dirty="0">
              <a:effectLst/>
              <a:latin typeface="Times New Roman" panose="02020603050405020304" pitchFamily="18" charset="0"/>
              <a:ea typeface="Times New Roman" panose="02020603050405020304" pitchFamily="18" charset="0"/>
            </a:endParaRPr>
          </a:p>
          <a:p>
            <a:pPr marL="393700" marR="1281430">
              <a:lnSpc>
                <a:spcPct val="115000"/>
              </a:lnSpc>
              <a:spcBef>
                <a:spcPts val="835"/>
              </a:spcBef>
              <a:spcAft>
                <a:spcPts val="0"/>
              </a:spcAft>
            </a:pPr>
            <a:r>
              <a:rPr lang="en-US" sz="2000" dirty="0">
                <a:effectLst/>
                <a:latin typeface="Times New Roman" panose="02020603050405020304" pitchFamily="18" charset="0"/>
                <a:ea typeface="Times New Roman" panose="02020603050405020304" pitchFamily="18" charset="0"/>
              </a:rPr>
              <a:t>Planning – Organizing- Staffing- Directing- Coordinating- Reporting—Budgeting Communication- Monitoring- Evaluation- Utilisation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01972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8B3898-45DA-9DBA-E9D7-BB0925B9ECB1}"/>
              </a:ext>
            </a:extLst>
          </p:cNvPr>
          <p:cNvSpPr txBox="1"/>
          <p:nvPr/>
        </p:nvSpPr>
        <p:spPr>
          <a:xfrm>
            <a:off x="2718547" y="2135321"/>
            <a:ext cx="7680512" cy="3230115"/>
          </a:xfrm>
          <a:prstGeom prst="rect">
            <a:avLst/>
          </a:prstGeom>
          <a:noFill/>
        </p:spPr>
        <p:txBody>
          <a:bodyPr wrap="square">
            <a:spAutoFit/>
          </a:bodyPr>
          <a:lstStyle/>
          <a:p>
            <a:pPr marL="165100" algn="just">
              <a:spcBef>
                <a:spcPts val="840"/>
              </a:spcBef>
              <a:spcAft>
                <a:spcPts val="0"/>
              </a:spcAft>
            </a:pPr>
            <a:r>
              <a:rPr lang="en-US" sz="2400" b="1" u="heavy" dirty="0">
                <a:effectLst/>
                <a:latin typeface="Times New Roman" panose="02020603050405020304" pitchFamily="18" charset="0"/>
                <a:ea typeface="Times New Roman" panose="02020603050405020304" pitchFamily="18" charset="0"/>
              </a:rPr>
              <a:t>Concept, Nature and importance</a:t>
            </a:r>
            <a:endParaRPr lang="en-IN" sz="2400" dirty="0">
              <a:effectLst/>
              <a:latin typeface="Times New Roman" panose="02020603050405020304" pitchFamily="18" charset="0"/>
              <a:ea typeface="Times New Roman" panose="02020603050405020304" pitchFamily="18" charset="0"/>
            </a:endParaRPr>
          </a:p>
          <a:p>
            <a:pPr marL="165100">
              <a:spcBef>
                <a:spcPts val="55"/>
              </a:spcBef>
              <a:spcAft>
                <a:spcPts val="0"/>
              </a:spcAft>
            </a:pPr>
            <a:r>
              <a:rPr lang="en-US" sz="12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450"/>
              </a:spcBef>
              <a:spcAft>
                <a:spcPts val="0"/>
              </a:spcAft>
            </a:pPr>
            <a:r>
              <a:rPr lang="en-US" sz="1800" dirty="0">
                <a:effectLst/>
                <a:latin typeface="Times New Roman" panose="02020603050405020304" pitchFamily="18" charset="0"/>
                <a:ea typeface="Times New Roman" panose="02020603050405020304" pitchFamily="18" charset="0"/>
              </a:rPr>
              <a:t>Managing people effectively in extension programmes is a skill that requires constant planning and development. An extension programme manager can be defined as the person who is vested with formal authority over an organization or one of its sub units. He or she has status that leads to</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various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interpersonal</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relations,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from</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this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comes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access</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information.</a:t>
            </a:r>
            <a:r>
              <a:rPr lang="en-US" sz="1800" spc="-2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Information,</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in</a:t>
            </a:r>
            <a:r>
              <a:rPr lang="en-US" sz="1800" spc="-3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turn, enables</a:t>
            </a:r>
            <a:r>
              <a:rPr lang="en-US" sz="1800" spc="-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the</a:t>
            </a:r>
            <a:r>
              <a:rPr lang="en-US" sz="1800" spc="-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manager</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devise</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strategies,</a:t>
            </a:r>
            <a:r>
              <a:rPr lang="en-US" sz="1800" spc="-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make</a:t>
            </a:r>
            <a:r>
              <a:rPr lang="en-US" sz="1800" spc="-7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decisions,</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and</a:t>
            </a:r>
            <a:r>
              <a:rPr lang="en-US" sz="1800" spc="-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implement</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action</a:t>
            </a:r>
            <a:r>
              <a:rPr lang="en-US" sz="1800" spc="-7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(Mintzberg,</a:t>
            </a:r>
            <a:r>
              <a:rPr lang="en-US" sz="1800" spc="-6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1988).</a:t>
            </a:r>
            <a:endParaRPr lang="en-IN" sz="1800" dirty="0">
              <a:effectLst/>
              <a:latin typeface="Times New Roman" panose="02020603050405020304" pitchFamily="18" charset="0"/>
              <a:ea typeface="Times New Roman" panose="02020603050405020304" pitchFamily="18" charset="0"/>
            </a:endParaRPr>
          </a:p>
          <a:p>
            <a:pPr marL="165100">
              <a:spcBef>
                <a:spcPts val="20"/>
              </a:spcBef>
              <a:spcAft>
                <a:spcPts val="0"/>
              </a:spcAft>
            </a:pPr>
            <a:r>
              <a:rPr lang="en-US" sz="18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4111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1E7C45-E2B7-A316-4F00-FA550DF37733}"/>
              </a:ext>
            </a:extLst>
          </p:cNvPr>
          <p:cNvSpPr txBox="1"/>
          <p:nvPr/>
        </p:nvSpPr>
        <p:spPr>
          <a:xfrm>
            <a:off x="1210236" y="1654201"/>
            <a:ext cx="10085294" cy="4136838"/>
          </a:xfrm>
          <a:prstGeom prst="rect">
            <a:avLst/>
          </a:prstGeom>
          <a:noFill/>
        </p:spPr>
        <p:txBody>
          <a:bodyPr wrap="square">
            <a:spAutoFit/>
          </a:bodyPr>
          <a:lstStyle/>
          <a:p>
            <a:pPr marL="165100" algn="just"/>
            <a:r>
              <a:rPr lang="en-US" sz="2400" b="1" dirty="0">
                <a:effectLst/>
                <a:latin typeface="Times New Roman" panose="02020603050405020304" pitchFamily="18" charset="0"/>
                <a:ea typeface="Times New Roman" panose="02020603050405020304" pitchFamily="18" charset="0"/>
              </a:rPr>
              <a:t>Management functions are based on a common philosophy and approach.</a:t>
            </a:r>
            <a:endParaRPr lang="en-IN" sz="2400" b="1" dirty="0">
              <a:latin typeface="Times New Roman" panose="02020603050405020304" pitchFamily="18" charset="0"/>
              <a:ea typeface="Times New Roman" panose="02020603050405020304" pitchFamily="18" charset="0"/>
            </a:endParaRPr>
          </a:p>
          <a:p>
            <a:pPr marL="165100" algn="just"/>
            <a:endParaRPr lang="en-IN" u="sng" spc="-25" dirty="0">
              <a:latin typeface="Times New Roman" panose="02020603050405020304" pitchFamily="18" charset="0"/>
              <a:ea typeface="Times New Roman" panose="02020603050405020304" pitchFamily="18" charset="0"/>
            </a:endParaRPr>
          </a:p>
          <a:p>
            <a:pPr marL="508000" indent="-342900" algn="just">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Developing and clarifying mission, policies, and objectives of the agency or organization</a:t>
            </a:r>
            <a:endParaRPr lang="en-IN" sz="2000" spc="-25" dirty="0">
              <a:effectLst/>
              <a:latin typeface="Times New Roman" panose="02020603050405020304" pitchFamily="18" charset="0"/>
              <a:ea typeface="Times New Roman" panose="02020603050405020304" pitchFamily="18" charset="0"/>
            </a:endParaRPr>
          </a:p>
          <a:p>
            <a:pPr marL="342900" marR="570865" lvl="0" indent="-342900">
              <a:lnSpc>
                <a:spcPct val="115000"/>
              </a:lnSpc>
              <a:spcBef>
                <a:spcPts val="205"/>
              </a:spcBef>
              <a:spcAft>
                <a:spcPts val="0"/>
              </a:spcAft>
              <a:buSzPts val="1200"/>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 Establishing</a:t>
            </a:r>
            <a:r>
              <a:rPr lang="en-US" sz="2000" spc="-7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formal</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and</a:t>
            </a:r>
            <a:r>
              <a:rPr lang="en-US" sz="2000" spc="-6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informal</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organizational</a:t>
            </a:r>
            <a:r>
              <a:rPr lang="en-US" sz="2000" spc="-6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structures</a:t>
            </a:r>
            <a:r>
              <a:rPr lang="en-US" sz="2000" spc="-5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as</a:t>
            </a:r>
            <a:r>
              <a:rPr lang="en-US" sz="2000" spc="-6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a:t>
            </a:r>
            <a:r>
              <a:rPr lang="en-US" sz="2000" spc="-6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means</a:t>
            </a:r>
            <a:r>
              <a:rPr lang="en-US" sz="2000" spc="-6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of</a:t>
            </a:r>
            <a:r>
              <a:rPr lang="en-US" sz="2000" spc="-6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delegating authority and sharing</a:t>
            </a:r>
            <a:r>
              <a:rPr lang="en-US" sz="2000" spc="-4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responsibilities</a:t>
            </a:r>
            <a:endParaRPr lang="en-IN" sz="2000" spc="-25" dirty="0">
              <a:effectLst/>
              <a:latin typeface="Times New Roman" panose="02020603050405020304" pitchFamily="18" charset="0"/>
              <a:ea typeface="Times New Roman" panose="02020603050405020304" pitchFamily="18" charset="0"/>
            </a:endParaRPr>
          </a:p>
          <a:p>
            <a:pPr marL="342900" marR="572770" lvl="0" indent="-342900">
              <a:lnSpc>
                <a:spcPct val="115000"/>
              </a:lnSpc>
              <a:spcBef>
                <a:spcPts val="205"/>
              </a:spcBef>
              <a:spcAft>
                <a:spcPts val="0"/>
              </a:spcAft>
              <a:buSzPts val="1200"/>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Setting priorities and reviewing and revising objectives in terms of changing demands</a:t>
            </a:r>
            <a:endParaRPr lang="en-IN" sz="2000" spc="-25" dirty="0">
              <a:latin typeface="Times New Roman" panose="02020603050405020304" pitchFamily="18" charset="0"/>
              <a:ea typeface="Times New Roman" panose="02020603050405020304" pitchFamily="18" charset="0"/>
            </a:endParaRPr>
          </a:p>
          <a:p>
            <a:pPr marL="342900" marR="572770" lvl="0" indent="-342900">
              <a:lnSpc>
                <a:spcPct val="115000"/>
              </a:lnSpc>
              <a:spcBef>
                <a:spcPts val="205"/>
              </a:spcBef>
              <a:spcAft>
                <a:spcPts val="0"/>
              </a:spcAft>
              <a:buSzPts val="1200"/>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Maintaining effective communications within the working group, with other groups, and with the larger</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community</a:t>
            </a:r>
            <a:endParaRPr lang="en-IN" sz="2000" spc="-25" dirty="0">
              <a:effectLst/>
              <a:latin typeface="Times New Roman" panose="02020603050405020304" pitchFamily="18" charset="0"/>
              <a:ea typeface="Times New Roman" panose="02020603050405020304" pitchFamily="18" charset="0"/>
            </a:endParaRPr>
          </a:p>
          <a:p>
            <a:pPr marL="342900" lvl="0" indent="-342900">
              <a:lnSpc>
                <a:spcPts val="1360"/>
              </a:lnSpc>
              <a:spcBef>
                <a:spcPts val="205"/>
              </a:spcBef>
              <a:spcAft>
                <a:spcPts val="0"/>
              </a:spcAft>
              <a:buSzPts val="1200"/>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Selecting, motivating, training, and appraising</a:t>
            </a:r>
            <a:r>
              <a:rPr lang="en-US" sz="2000" spc="-2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staff</a:t>
            </a:r>
            <a:endParaRPr lang="en-IN" sz="2000" spc="-25" dirty="0">
              <a:effectLst/>
              <a:latin typeface="Times New Roman" panose="02020603050405020304" pitchFamily="18" charset="0"/>
              <a:ea typeface="Times New Roman" panose="02020603050405020304" pitchFamily="18" charset="0"/>
            </a:endParaRPr>
          </a:p>
          <a:p>
            <a:pPr marL="342900" lvl="0" indent="-342900">
              <a:spcBef>
                <a:spcPts val="175"/>
              </a:spcBef>
              <a:spcAft>
                <a:spcPts val="0"/>
              </a:spcAft>
              <a:buSzPts val="1200"/>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Securing funds and managing budgets; evaluating accomplishments</a:t>
            </a:r>
            <a:r>
              <a:rPr lang="en-US" sz="2000" spc="-3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and</a:t>
            </a:r>
            <a:endParaRPr lang="en-IN" sz="2000" spc="-25" dirty="0">
              <a:effectLst/>
              <a:latin typeface="Times New Roman" panose="02020603050405020304" pitchFamily="18" charset="0"/>
              <a:ea typeface="Times New Roman" panose="02020603050405020304" pitchFamily="18" charset="0"/>
            </a:endParaRPr>
          </a:p>
          <a:p>
            <a:pPr marL="342900" marR="574040" lvl="0" indent="-342900">
              <a:lnSpc>
                <a:spcPct val="115000"/>
              </a:lnSpc>
              <a:spcBef>
                <a:spcPts val="205"/>
              </a:spcBef>
              <a:spcAft>
                <a:spcPts val="0"/>
              </a:spcAft>
              <a:buSzPts val="1200"/>
              <a:buFont typeface="Arial" panose="020B0604020202020204" pitchFamily="34" charset="0"/>
              <a:buChar char="•"/>
            </a:pPr>
            <a:r>
              <a:rPr lang="en-US" sz="2000" spc="-25" dirty="0">
                <a:effectLst/>
                <a:latin typeface="Times New Roman" panose="02020603050405020304" pitchFamily="18" charset="0"/>
                <a:ea typeface="Times New Roman" panose="02020603050405020304" pitchFamily="18" charset="0"/>
              </a:rPr>
              <a:t>Being accountable to staff, the larger enterprise, and to the community at large (Waldron,</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1994b).</a:t>
            </a:r>
            <a:endParaRPr lang="en-IN" sz="2000" spc="-2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99148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11FAA7-4EC4-DB5A-865C-149CC3C9AB9E}"/>
              </a:ext>
            </a:extLst>
          </p:cNvPr>
          <p:cNvSpPr txBox="1"/>
          <p:nvPr/>
        </p:nvSpPr>
        <p:spPr>
          <a:xfrm>
            <a:off x="2969559" y="2101393"/>
            <a:ext cx="6819900" cy="2655214"/>
          </a:xfrm>
          <a:prstGeom prst="rect">
            <a:avLst/>
          </a:prstGeom>
          <a:noFill/>
        </p:spPr>
        <p:txBody>
          <a:bodyPr wrap="square">
            <a:spAutoFit/>
          </a:bodyPr>
          <a:lstStyle/>
          <a:p>
            <a:pPr marL="165100" algn="just">
              <a:spcBef>
                <a:spcPts val="5"/>
              </a:spcBef>
            </a:pPr>
            <a:r>
              <a:rPr lang="en-US" sz="2400" b="1" kern="0" dirty="0">
                <a:effectLst/>
                <a:latin typeface="Times New Roman" panose="02020603050405020304" pitchFamily="18" charset="0"/>
                <a:ea typeface="Times New Roman" panose="02020603050405020304" pitchFamily="18" charset="0"/>
              </a:rPr>
              <a:t>Basic Element in Extension Management</a:t>
            </a:r>
            <a:endParaRPr lang="en-IN" sz="2400" b="1" kern="0" dirty="0">
              <a:effectLst/>
              <a:latin typeface="Times New Roman" panose="02020603050405020304" pitchFamily="18" charset="0"/>
              <a:ea typeface="Times New Roman" panose="02020603050405020304" pitchFamily="18" charset="0"/>
            </a:endParaRPr>
          </a:p>
          <a:p>
            <a:pPr marL="165100">
              <a:spcBef>
                <a:spcPts val="30"/>
              </a:spcBef>
              <a:spcAft>
                <a:spcPts val="0"/>
              </a:spcAft>
            </a:pPr>
            <a:r>
              <a:rPr lang="en-US" sz="20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a:p>
            <a:pPr marL="165100" marR="568960" algn="just">
              <a:lnSpc>
                <a:spcPct val="115000"/>
              </a:lnSpc>
            </a:pPr>
            <a:r>
              <a:rPr lang="en-US" sz="1800" dirty="0">
                <a:effectLst/>
                <a:latin typeface="Times New Roman" panose="02020603050405020304" pitchFamily="18" charset="0"/>
                <a:ea typeface="Times New Roman" panose="02020603050405020304" pitchFamily="18" charset="0"/>
              </a:rPr>
              <a:t>Some of the elements that are important in Extension Management (Benor and Baxter - 1981; Bhatnagar and Desai - 1987) need to be understood by everyone and these are:</a:t>
            </a:r>
          </a:p>
          <a:p>
            <a:pPr marL="165100" marR="568960" algn="just">
              <a:lnSpc>
                <a:spcPct val="115000"/>
              </a:lnSpc>
            </a:pPr>
            <a:r>
              <a:rPr lang="en-US" sz="1800" dirty="0">
                <a:effectLst/>
                <a:latin typeface="Times New Roman" panose="02020603050405020304" pitchFamily="18" charset="0"/>
                <a:ea typeface="Times New Roman" panose="02020603050405020304" pitchFamily="18" charset="0"/>
              </a:rPr>
              <a:t>Professionalizing</a:t>
            </a:r>
          </a:p>
          <a:p>
            <a:pPr marL="165100" marR="568960" algn="just">
              <a:lnSpc>
                <a:spcPct val="115000"/>
              </a:lnSpc>
            </a:pPr>
            <a:r>
              <a:rPr lang="en-US" sz="1800" dirty="0">
                <a:effectLst/>
                <a:latin typeface="Times New Roman" panose="02020603050405020304" pitchFamily="18" charset="0"/>
                <a:ea typeface="Times New Roman" panose="02020603050405020304" pitchFamily="18" charset="0"/>
              </a:rPr>
              <a:t>Organizational Structure</a:t>
            </a:r>
          </a:p>
          <a:p>
            <a:pPr marL="165100" marR="568960" algn="just">
              <a:lnSpc>
                <a:spcPct val="115000"/>
              </a:lnSpc>
            </a:pPr>
            <a:r>
              <a:rPr lang="en-US" sz="1800" dirty="0">
                <a:effectLst/>
                <a:latin typeface="Times New Roman" panose="02020603050405020304" pitchFamily="18" charset="0"/>
                <a:ea typeface="Times New Roman" panose="02020603050405020304" pitchFamily="18" charset="0"/>
              </a:rPr>
              <a:t>Concentration of Efforts</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146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4D2F51-64BF-382F-9B2C-B993B3F79806}"/>
              </a:ext>
            </a:extLst>
          </p:cNvPr>
          <p:cNvSpPr txBox="1"/>
          <p:nvPr/>
        </p:nvSpPr>
        <p:spPr>
          <a:xfrm>
            <a:off x="627529" y="1632199"/>
            <a:ext cx="10802471" cy="4629281"/>
          </a:xfrm>
          <a:prstGeom prst="rect">
            <a:avLst/>
          </a:prstGeom>
          <a:noFill/>
        </p:spPr>
        <p:txBody>
          <a:bodyPr wrap="square">
            <a:spAutoFit/>
          </a:bodyPr>
          <a:lstStyle/>
          <a:p>
            <a:pPr marL="165100" algn="just"/>
            <a:r>
              <a:rPr lang="en-US" sz="2400" b="1" kern="0" dirty="0">
                <a:effectLst/>
                <a:latin typeface="Times New Roman" panose="02020603050405020304" pitchFamily="18" charset="0"/>
                <a:ea typeface="Times New Roman" panose="02020603050405020304" pitchFamily="18" charset="0"/>
              </a:rPr>
              <a:t>Theories of Management</a:t>
            </a:r>
            <a:endParaRPr lang="en-IN" sz="2400" b="1" kern="0"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Modern management is characterized by two approaches, the systems and the </a:t>
            </a:r>
            <a:r>
              <a:rPr lang="en-US" sz="2000" u="sng" dirty="0">
                <a:effectLst/>
                <a:latin typeface="Times New Roman" panose="02020603050405020304" pitchFamily="18" charset="0"/>
                <a:ea typeface="Times New Roman" panose="02020603050405020304" pitchFamily="18" charset="0"/>
              </a:rPr>
              <a:t>contingency</a:t>
            </a:r>
            <a:r>
              <a:rPr lang="en-US" sz="2000" dirty="0">
                <a:effectLst/>
                <a:latin typeface="Times New Roman" panose="02020603050405020304" pitchFamily="18" charset="0"/>
                <a:ea typeface="Times New Roman" panose="02020603050405020304" pitchFamily="18" charset="0"/>
              </a:rPr>
              <a:t> </a:t>
            </a:r>
            <a:r>
              <a:rPr lang="en-US" sz="2000" u="sng" dirty="0">
                <a:effectLst/>
                <a:latin typeface="Times New Roman" panose="02020603050405020304" pitchFamily="18" charset="0"/>
                <a:ea typeface="Times New Roman" panose="02020603050405020304" pitchFamily="18" charset="0"/>
              </a:rPr>
              <a:t>approach</a:t>
            </a:r>
            <a:r>
              <a:rPr lang="en-US" sz="2000" dirty="0">
                <a:effectLst/>
                <a:latin typeface="Times New Roman" panose="02020603050405020304" pitchFamily="18" charset="0"/>
                <a:ea typeface="Times New Roman" panose="02020603050405020304" pitchFamily="18" charset="0"/>
              </a:rPr>
              <a: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u="sng" dirty="0">
                <a:effectLst/>
                <a:latin typeface="Times New Roman" panose="02020603050405020304" pitchFamily="18" charset="0"/>
                <a:ea typeface="Times New Roman" panose="02020603050405020304" pitchFamily="18" charset="0"/>
              </a:rPr>
              <a:t>systems</a:t>
            </a:r>
            <a:r>
              <a:rPr lang="en-US" sz="2000" u="sng" spc="-30" dirty="0">
                <a:effectLst/>
                <a:latin typeface="Times New Roman" panose="02020603050405020304" pitchFamily="18" charset="0"/>
                <a:ea typeface="Times New Roman" panose="02020603050405020304" pitchFamily="18" charset="0"/>
              </a:rPr>
              <a:t> </a:t>
            </a:r>
            <a:r>
              <a:rPr lang="en-US" sz="2000" u="sng" dirty="0">
                <a:effectLst/>
                <a:latin typeface="Times New Roman" panose="02020603050405020304" pitchFamily="18" charset="0"/>
                <a:ea typeface="Times New Roman" panose="02020603050405020304" pitchFamily="18" charset="0"/>
              </a:rPr>
              <a:t>approach</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views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total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system</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comprised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interacting subsystems, all of which are in complex interaction with the relevant external environment (Lerman &amp; Turner,</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1992).</a:t>
            </a:r>
          </a:p>
          <a:p>
            <a:pPr marL="165100" algn="just"/>
            <a:endParaRPr lang="en-US" sz="2400" b="1" dirty="0">
              <a:effectLst/>
              <a:latin typeface="Times New Roman" panose="02020603050405020304" pitchFamily="18" charset="0"/>
              <a:ea typeface="Times New Roman" panose="02020603050405020304" pitchFamily="18" charset="0"/>
            </a:endParaRPr>
          </a:p>
          <a:p>
            <a:pPr marL="165100" algn="just"/>
            <a:r>
              <a:rPr lang="en-US" sz="2400" b="1" dirty="0">
                <a:effectLst/>
                <a:latin typeface="Times New Roman" panose="02020603050405020304" pitchFamily="18" charset="0"/>
                <a:ea typeface="Times New Roman" panose="02020603050405020304" pitchFamily="18" charset="0"/>
              </a:rPr>
              <a:t>Systems theory</a:t>
            </a:r>
            <a:endParaRPr lang="en-IN" sz="2400" dirty="0">
              <a:effectLst/>
              <a:latin typeface="Times New Roman" panose="02020603050405020304" pitchFamily="18" charset="0"/>
              <a:ea typeface="Times New Roman" panose="02020603050405020304" pitchFamily="18" charset="0"/>
            </a:endParaRPr>
          </a:p>
          <a:p>
            <a:pPr marL="165100">
              <a:spcBef>
                <a:spcPts val="40"/>
              </a:spcBef>
              <a:spcAft>
                <a:spcPts val="0"/>
              </a:spcAft>
            </a:pPr>
            <a:r>
              <a:rPr lang="en-US" sz="2000" dirty="0">
                <a:effectLst/>
                <a:latin typeface="Times New Roman" panose="02020603050405020304" pitchFamily="18" charset="0"/>
                <a:ea typeface="Times New Roman" panose="02020603050405020304" pitchFamily="18" charset="0"/>
              </a:rPr>
              <a:t>Organizations are pictured as "input-transformation-output systems" that compete for resources. 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survival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prosperity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depend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adaptation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environment, which means identifying a good strategy for marketing its outputs (products and services), obtaining necessary resources, and dealing with external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threats.</a:t>
            </a:r>
            <a:endParaRPr lang="en-IN" sz="2000"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370"/>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8966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B1D3D9-F4A5-E3E6-EC2E-D204BED8ED02}"/>
              </a:ext>
            </a:extLst>
          </p:cNvPr>
          <p:cNvSpPr txBox="1"/>
          <p:nvPr/>
        </p:nvSpPr>
        <p:spPr>
          <a:xfrm>
            <a:off x="1846728" y="2022518"/>
            <a:ext cx="8848165" cy="3477875"/>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Management is universal in the modern industrial world and there is no substitute for good management. It makes human effects more productive and brings better technology, products and services to our society. It is a crucial economic resource and a life giving element in business. Without proper management, the resources of production (men, machines and materials, money) cannot be converted into production. Thus management is a vital function concerned with all aspects of the working of an organization. Management is a must to accomplish desired goals through group action. It is essential to convert the disorganized resources of men, machines, materials and methods into a useful and effective enterprise. Thus management is the function of getting things done through people and directing the efforts of individuals towards a common objective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73DEF0-D067-584D-6C49-48BA249FA21C}"/>
              </a:ext>
            </a:extLst>
          </p:cNvPr>
          <p:cNvSpPr txBox="1"/>
          <p:nvPr/>
        </p:nvSpPr>
        <p:spPr>
          <a:xfrm>
            <a:off x="1694329" y="1502203"/>
            <a:ext cx="9583269" cy="4874155"/>
          </a:xfrm>
          <a:prstGeom prst="rect">
            <a:avLst/>
          </a:prstGeom>
          <a:noFill/>
        </p:spPr>
        <p:txBody>
          <a:bodyPr wrap="square">
            <a:spAutoFit/>
          </a:bodyPr>
          <a:lstStyle/>
          <a:p>
            <a:r>
              <a:rPr lang="en-US" sz="2400" b="1" dirty="0">
                <a:effectLst/>
                <a:latin typeface="Times New Roman" panose="02020603050405020304" pitchFamily="18" charset="0"/>
                <a:ea typeface="Times New Roman" panose="02020603050405020304" pitchFamily="18" charset="0"/>
              </a:rPr>
              <a:t>Contingency theory</a:t>
            </a:r>
            <a:endParaRPr lang="en-IN" sz="2400" dirty="0">
              <a:effectLst/>
              <a:latin typeface="Times New Roman" panose="02020603050405020304" pitchFamily="18" charset="0"/>
              <a:ea typeface="Times New Roman" panose="02020603050405020304" pitchFamily="18" charset="0"/>
            </a:endParaRPr>
          </a:p>
          <a:p>
            <a:endParaRPr lang="en-US" sz="18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5"/>
              </a:spcBef>
              <a:spcAft>
                <a:spcPts val="0"/>
              </a:spcAft>
            </a:pPr>
            <a:r>
              <a:rPr lang="en-US" sz="2000" dirty="0">
                <a:effectLst/>
                <a:latin typeface="Times New Roman" panose="02020603050405020304" pitchFamily="18" charset="0"/>
                <a:ea typeface="Times New Roman" panose="02020603050405020304" pitchFamily="18" charset="0"/>
              </a:rPr>
              <a:t>Theories that explain management effectiveness in terms of situational moderator variables are called contingency theories. The table makes it easier to compare the theories with respect to content and validation.</a:t>
            </a:r>
          </a:p>
          <a:p>
            <a:pPr marL="342900" marR="569595" lvl="0" indent="-342900">
              <a:lnSpc>
                <a:spcPct val="113000"/>
              </a:lnSpc>
              <a:spcBef>
                <a:spcPts val="205"/>
              </a:spcBef>
              <a:spcAft>
                <a:spcPts val="0"/>
              </a:spcAft>
              <a:buFont typeface="Wingdings" panose="05000000000000000000" pitchFamily="2" charset="2"/>
              <a:buChar char=""/>
              <a:tabLst>
                <a:tab pos="622300" algn="l"/>
                <a:tab pos="622935" algn="l"/>
              </a:tabLst>
            </a:pPr>
            <a:r>
              <a:rPr lang="en-US" sz="2000" b="1" dirty="0">
                <a:effectLst/>
                <a:latin typeface="Times New Roman" panose="02020603050405020304" pitchFamily="18" charset="0"/>
                <a:ea typeface="Times New Roman" panose="02020603050405020304" pitchFamily="18" charset="0"/>
              </a:rPr>
              <a:t>Path-Goal Theory</a:t>
            </a:r>
            <a:endParaRPr lang="en-IN" sz="2000" dirty="0">
              <a:effectLst/>
              <a:latin typeface="Times New Roman" panose="02020603050405020304" pitchFamily="18" charset="0"/>
              <a:ea typeface="Times New Roman" panose="02020603050405020304" pitchFamily="18" charset="0"/>
            </a:endParaRPr>
          </a:p>
          <a:p>
            <a:pPr marL="342900" marR="572770" lvl="0" indent="-342900">
              <a:lnSpc>
                <a:spcPct val="113000"/>
              </a:lnSpc>
              <a:spcBef>
                <a:spcPts val="20"/>
              </a:spcBef>
              <a:spcAft>
                <a:spcPts val="0"/>
              </a:spcAft>
              <a:buFont typeface="Wingdings" panose="05000000000000000000" pitchFamily="2" charset="2"/>
              <a:buChar char=""/>
              <a:tabLst>
                <a:tab pos="622300" algn="l"/>
                <a:tab pos="622935" algn="l"/>
              </a:tabLst>
            </a:pPr>
            <a:r>
              <a:rPr lang="en-US" sz="2000" b="1" dirty="0">
                <a:effectLst/>
                <a:latin typeface="Times New Roman" panose="02020603050405020304" pitchFamily="18" charset="0"/>
                <a:ea typeface="Times New Roman" panose="02020603050405020304" pitchFamily="18" charset="0"/>
              </a:rPr>
              <a:t>Leadership substitute theory </a:t>
            </a:r>
            <a:endParaRPr lang="en-US" sz="2000" dirty="0">
              <a:effectLst/>
              <a:latin typeface="Times New Roman" panose="02020603050405020304" pitchFamily="18" charset="0"/>
              <a:ea typeface="Times New Roman" panose="02020603050405020304" pitchFamily="18" charset="0"/>
            </a:endParaRPr>
          </a:p>
          <a:p>
            <a:pPr marL="342900" marR="572770" lvl="0" indent="-342900">
              <a:lnSpc>
                <a:spcPct val="113000"/>
              </a:lnSpc>
              <a:spcBef>
                <a:spcPts val="20"/>
              </a:spcBef>
              <a:spcAft>
                <a:spcPts val="0"/>
              </a:spcAft>
              <a:buFont typeface="Wingdings" panose="05000000000000000000" pitchFamily="2" charset="2"/>
              <a:buChar char=""/>
              <a:tabLst>
                <a:tab pos="622300" algn="l"/>
                <a:tab pos="622935" algn="l"/>
              </a:tabLst>
            </a:pPr>
            <a:r>
              <a:rPr lang="en-US" sz="2000" b="1" dirty="0">
                <a:latin typeface="Times New Roman" panose="02020603050405020304" pitchFamily="18" charset="0"/>
                <a:ea typeface="Times New Roman" panose="02020603050405020304" pitchFamily="18" charset="0"/>
              </a:rPr>
              <a:t>Multiple linkage model</a:t>
            </a:r>
            <a:endParaRPr lang="en-IN" sz="2000" b="1" dirty="0">
              <a:effectLst/>
              <a:latin typeface="Times New Roman" panose="02020603050405020304" pitchFamily="18" charset="0"/>
              <a:ea typeface="Times New Roman" panose="02020603050405020304" pitchFamily="18" charset="0"/>
            </a:endParaRPr>
          </a:p>
          <a:p>
            <a:pPr marL="342900" marR="572135" lvl="0" indent="-342900">
              <a:lnSpc>
                <a:spcPct val="113000"/>
              </a:lnSpc>
              <a:spcBef>
                <a:spcPts val="205"/>
              </a:spcBef>
              <a:spcAft>
                <a:spcPts val="0"/>
              </a:spcAft>
              <a:buFont typeface="Wingdings" panose="05000000000000000000" pitchFamily="2" charset="2"/>
              <a:buChar char=""/>
              <a:tabLst>
                <a:tab pos="622300" algn="l"/>
                <a:tab pos="622935" algn="l"/>
              </a:tabLst>
            </a:pPr>
            <a:r>
              <a:rPr lang="en-US" sz="2000" b="1" dirty="0">
                <a:effectLst/>
                <a:latin typeface="Times New Roman" panose="02020603050405020304" pitchFamily="18" charset="0"/>
                <a:ea typeface="Times New Roman" panose="02020603050405020304" pitchFamily="18" charset="0"/>
              </a:rPr>
              <a:t>Multiple</a:t>
            </a:r>
            <a:r>
              <a:rPr lang="en-US" sz="2000" b="1" spc="-5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linkage</a:t>
            </a:r>
            <a:r>
              <a:rPr lang="en-US" sz="2000" b="1" spc="-5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model</a:t>
            </a:r>
            <a:r>
              <a:rPr lang="en-US" sz="2000" b="1" spc="-35"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342900" marR="572135" lvl="0" indent="-342900">
              <a:lnSpc>
                <a:spcPct val="113000"/>
              </a:lnSpc>
              <a:spcBef>
                <a:spcPts val="15"/>
              </a:spcBef>
              <a:spcAft>
                <a:spcPts val="0"/>
              </a:spcAft>
              <a:buFont typeface="Wingdings" panose="05000000000000000000" pitchFamily="2" charset="2"/>
              <a:buChar char=""/>
              <a:tabLst>
                <a:tab pos="622300" algn="l"/>
                <a:tab pos="622935" algn="l"/>
              </a:tabLst>
            </a:pPr>
            <a:r>
              <a:rPr lang="en-US" sz="2000" b="1" dirty="0">
                <a:effectLst/>
                <a:latin typeface="Times New Roman" panose="02020603050405020304" pitchFamily="18" charset="0"/>
                <a:ea typeface="Times New Roman" panose="02020603050405020304" pitchFamily="18" charset="0"/>
              </a:rPr>
              <a:t>Fiddler's</a:t>
            </a:r>
            <a:r>
              <a:rPr lang="en-US" sz="2000" b="1" spc="-4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LPC</a:t>
            </a:r>
            <a:r>
              <a:rPr lang="en-US" sz="2000" b="1" spc="-4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model</a:t>
            </a:r>
            <a:r>
              <a:rPr lang="en-US" sz="2000" b="1" spc="-4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342900" marR="570865" lvl="0" indent="-342900">
              <a:lnSpc>
                <a:spcPct val="112000"/>
              </a:lnSpc>
              <a:spcBef>
                <a:spcPts val="15"/>
              </a:spcBef>
              <a:spcAft>
                <a:spcPts val="0"/>
              </a:spcAft>
              <a:buFont typeface="Wingdings" panose="05000000000000000000" pitchFamily="2" charset="2"/>
              <a:buChar char=""/>
              <a:tabLst>
                <a:tab pos="622300" algn="l"/>
                <a:tab pos="622935" algn="l"/>
              </a:tabLst>
            </a:pPr>
            <a:r>
              <a:rPr lang="en-US" sz="2000" b="1" dirty="0">
                <a:effectLst/>
                <a:latin typeface="Times New Roman" panose="02020603050405020304" pitchFamily="18" charset="0"/>
                <a:ea typeface="Times New Roman" panose="02020603050405020304" pitchFamily="18" charset="0"/>
              </a:rPr>
              <a:t>Cognitive resources theory </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5"/>
              </a:spcBef>
              <a:spcAft>
                <a:spcPts val="0"/>
              </a:spcAft>
            </a:pPr>
            <a:endParaRPr lang="en-IN" sz="2000" dirty="0">
              <a:effectLst/>
              <a:latin typeface="Times New Roman" panose="02020603050405020304" pitchFamily="18" charset="0"/>
              <a:ea typeface="Times New Roman" panose="02020603050405020304" pitchFamily="18" charset="0"/>
            </a:endParaRPr>
          </a:p>
          <a:p>
            <a:pPr marL="165100">
              <a:spcBef>
                <a:spcPts val="1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 </a:t>
            </a:r>
            <a:endParaRPr lang="en-IN" dirty="0"/>
          </a:p>
        </p:txBody>
      </p:sp>
    </p:spTree>
    <p:extLst>
      <p:ext uri="{BB962C8B-B14F-4D97-AF65-F5344CB8AC3E}">
        <p14:creationId xmlns:p14="http://schemas.microsoft.com/office/powerpoint/2010/main" val="243806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B8C95F-96EE-6773-66B3-74EBB43EA384}"/>
              </a:ext>
            </a:extLst>
          </p:cNvPr>
          <p:cNvSpPr txBox="1"/>
          <p:nvPr/>
        </p:nvSpPr>
        <p:spPr>
          <a:xfrm>
            <a:off x="815788" y="1746827"/>
            <a:ext cx="10201836" cy="3877985"/>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Meaning of Management </a:t>
            </a:r>
          </a:p>
          <a:p>
            <a:endParaRPr lang="en-US"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Management is the art of maximizing efficiency, as a social process, a method of getting things done through others a plan of action and its direction by a co-operative group moving towards a common goal.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Effective utilisation of available resources to achieve same objective is management.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Management is a comprehensive function of Planning, Organising, Forecasting Coordinating, Leading, Controlling, Motivating the efforts of others to achieve specific objectives.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Management can precisely be called the rule – making and rule – enforcing body.</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322A4E-4977-C638-A972-805A782A44BE}"/>
              </a:ext>
            </a:extLst>
          </p:cNvPr>
          <p:cNvSpPr txBox="1"/>
          <p:nvPr/>
        </p:nvSpPr>
        <p:spPr>
          <a:xfrm>
            <a:off x="1004047" y="1794374"/>
            <a:ext cx="10309411" cy="4493538"/>
          </a:xfrm>
          <a:prstGeom prst="rect">
            <a:avLst/>
          </a:prstGeom>
          <a:noFill/>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Definitions of Management:</a:t>
            </a:r>
          </a:p>
          <a:p>
            <a:pPr algn="just"/>
            <a:endParaRPr lang="en-US"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According to Harold Koontz, Management is the art of getting things done through and with formally organized groups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According to Peter F. Drucker, a multipurpose organ that manages a business and manages managers and manages workers and works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According to J.Lundy, Management is what management does. It is the task of planning executing and controlling .</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According to Lawrence Appley, Management is the development of people and not the direction of things.</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7752AB7-7E1C-3C49-E4AF-591851CC0E3B}"/>
              </a:ext>
            </a:extLst>
          </p:cNvPr>
          <p:cNvGraphicFramePr>
            <a:graphicFrameLocks noChangeAspect="1"/>
          </p:cNvGraphicFramePr>
          <p:nvPr>
            <p:extLst>
              <p:ext uri="{D42A27DB-BD31-4B8C-83A1-F6EECF244321}">
                <p14:modId xmlns:p14="http://schemas.microsoft.com/office/powerpoint/2010/main" val="1919247065"/>
              </p:ext>
            </p:extLst>
          </p:nvPr>
        </p:nvGraphicFramePr>
        <p:xfrm>
          <a:off x="843127" y="1909483"/>
          <a:ext cx="10505745" cy="4165587"/>
        </p:xfrm>
        <a:graphic>
          <a:graphicData uri="http://schemas.openxmlformats.org/presentationml/2006/ole">
            <mc:AlternateContent xmlns:mc="http://schemas.openxmlformats.org/markup-compatibility/2006">
              <mc:Choice xmlns:v="urn:schemas-microsoft-com:vml" Requires="v">
                <p:oleObj name="Document" r:id="rId2" imgW="6465125" imgH="1773379" progId="Word.Document.12">
                  <p:embed/>
                </p:oleObj>
              </mc:Choice>
              <mc:Fallback>
                <p:oleObj name="Document" r:id="rId2" imgW="6465125" imgH="1773379" progId="Word.Document.12">
                  <p:embed/>
                  <p:pic>
                    <p:nvPicPr>
                      <p:cNvPr id="0" name=""/>
                      <p:cNvPicPr/>
                      <p:nvPr/>
                    </p:nvPicPr>
                    <p:blipFill>
                      <a:blip r:embed="rId3"/>
                      <a:stretch>
                        <a:fillRect/>
                      </a:stretch>
                    </p:blipFill>
                    <p:spPr>
                      <a:xfrm>
                        <a:off x="843127" y="1909483"/>
                        <a:ext cx="10505745" cy="4165587"/>
                      </a:xfrm>
                      <a:prstGeom prst="rect">
                        <a:avLst/>
                      </a:prstGeom>
                    </p:spPr>
                  </p:pic>
                </p:oleObj>
              </mc:Fallback>
            </mc:AlternateContent>
          </a:graphicData>
        </a:graphic>
      </p:graphicFrame>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60DB229-F210-6056-1CEC-D47E38E4E5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5718" y="940516"/>
            <a:ext cx="6517341" cy="4949296"/>
          </a:xfrm>
          <a:prstGeom prst="rect">
            <a:avLst/>
          </a:prstGeom>
        </p:spPr>
      </p:pic>
      <p:graphicFrame>
        <p:nvGraphicFramePr>
          <p:cNvPr id="7" name="Object 6">
            <a:extLst>
              <a:ext uri="{FF2B5EF4-FFF2-40B4-BE49-F238E27FC236}">
                <a16:creationId xmlns:a16="http://schemas.microsoft.com/office/drawing/2014/main" id="{2E98FA39-21F3-FC25-9D29-AE68FF8B1FAB}"/>
              </a:ext>
            </a:extLst>
          </p:cNvPr>
          <p:cNvGraphicFramePr>
            <a:graphicFrameLocks noChangeAspect="1"/>
          </p:cNvGraphicFramePr>
          <p:nvPr>
            <p:extLst>
              <p:ext uri="{D42A27DB-BD31-4B8C-83A1-F6EECF244321}">
                <p14:modId xmlns:p14="http://schemas.microsoft.com/office/powerpoint/2010/main" val="3370957326"/>
              </p:ext>
            </p:extLst>
          </p:nvPr>
        </p:nvGraphicFramePr>
        <p:xfrm>
          <a:off x="2456331" y="2023034"/>
          <a:ext cx="10488705" cy="4043865"/>
        </p:xfrm>
        <a:graphic>
          <a:graphicData uri="http://schemas.openxmlformats.org/presentationml/2006/ole">
            <mc:AlternateContent xmlns:mc="http://schemas.openxmlformats.org/markup-compatibility/2006">
              <mc:Choice xmlns:v="urn:schemas-microsoft-com:vml" Requires="v">
                <p:oleObj name="Document" r:id="rId3" imgW="6465125" imgH="2182925" progId="Word.Document.12">
                  <p:embed/>
                </p:oleObj>
              </mc:Choice>
              <mc:Fallback>
                <p:oleObj name="Document" r:id="rId3" imgW="6465125" imgH="2182925" progId="Word.Document.12">
                  <p:embed/>
                  <p:pic>
                    <p:nvPicPr>
                      <p:cNvPr id="0" name=""/>
                      <p:cNvPicPr/>
                      <p:nvPr/>
                    </p:nvPicPr>
                    <p:blipFill>
                      <a:blip r:embed="rId4"/>
                      <a:stretch>
                        <a:fillRect/>
                      </a:stretch>
                    </p:blipFill>
                    <p:spPr>
                      <a:xfrm>
                        <a:off x="2456331" y="2023034"/>
                        <a:ext cx="10488705" cy="4043865"/>
                      </a:xfrm>
                      <a:prstGeom prst="rect">
                        <a:avLst/>
                      </a:prstGeom>
                    </p:spPr>
                  </p:pic>
                </p:oleObj>
              </mc:Fallback>
            </mc:AlternateContent>
          </a:graphicData>
        </a:graphic>
      </p:graphicFrame>
      <p:cxnSp>
        <p:nvCxnSpPr>
          <p:cNvPr id="11" name="Straight Connector 10">
            <a:extLst>
              <a:ext uri="{FF2B5EF4-FFF2-40B4-BE49-F238E27FC236}">
                <a16:creationId xmlns:a16="http://schemas.microsoft.com/office/drawing/2014/main" id="{D934F1AA-A945-9300-6B83-2BF56D6A2D8F}"/>
              </a:ext>
            </a:extLst>
          </p:cNvPr>
          <p:cNvCxnSpPr>
            <a:cxnSpLocks/>
          </p:cNvCxnSpPr>
          <p:nvPr/>
        </p:nvCxnSpPr>
        <p:spPr>
          <a:xfrm>
            <a:off x="4814047" y="2023034"/>
            <a:ext cx="762000" cy="0"/>
          </a:xfrm>
          <a:prstGeom prst="line">
            <a:avLst/>
          </a:prstGeom>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4F7DB0-4EA9-2755-C7AE-9583F55A2A88}"/>
              </a:ext>
            </a:extLst>
          </p:cNvPr>
          <p:cNvSpPr txBox="1"/>
          <p:nvPr/>
        </p:nvSpPr>
        <p:spPr>
          <a:xfrm>
            <a:off x="1694329" y="2613392"/>
            <a:ext cx="9726706" cy="1631216"/>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In nut shell it can be said that management as such is a science of managing men, machines, money materials and methods. It embraces all duties and functions that pertains to the initiation of an enterprise, its financing, the establishment of all major policies the provisions of all necessary equipment, the entailing of general form of organization, under which enterprise is to operate and the selection of the principal officers.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EF582D-2D74-3355-D63B-1F039CC98178}"/>
              </a:ext>
            </a:extLst>
          </p:cNvPr>
          <p:cNvSpPr txBox="1"/>
          <p:nvPr/>
        </p:nvSpPr>
        <p:spPr>
          <a:xfrm>
            <a:off x="968188" y="1784098"/>
            <a:ext cx="10255624" cy="4247317"/>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Characteristics of Management: </a:t>
            </a:r>
          </a:p>
          <a:p>
            <a:endParaRPr lang="en-US" dirty="0"/>
          </a:p>
          <a:p>
            <a:pPr algn="just"/>
            <a:r>
              <a:rPr lang="en-US" sz="2400" b="1" dirty="0">
                <a:latin typeface="Times New Roman" panose="02020603050405020304" pitchFamily="18" charset="0"/>
                <a:cs typeface="Times New Roman" panose="02020603050405020304" pitchFamily="18" charset="0"/>
              </a:rPr>
              <a:t>1. Management is a group activity:</a:t>
            </a:r>
            <a:r>
              <a:rPr lang="en-US" sz="2000" dirty="0">
                <a:latin typeface="Times New Roman" panose="02020603050405020304" pitchFamily="18" charset="0"/>
                <a:cs typeface="Times New Roman" panose="02020603050405020304" pitchFamily="18" charset="0"/>
              </a:rPr>
              <a:t> It is a group activity. Nobody can satisfy all his desires himself. Therefore he unites which his fellow- beings and works in an organized group to Meaning of Management an art of taking work done through others what a manager does art and science of decision making and leadership deep co-ordination of human resources and factors of production Definition Management Tradition al view Art of getting things done by others process of planning, organizing, staffing, leading and coordinating mobilizing and utilising physical and human resources for achieving organizational goal Modern view prime mover of organization making it functional and productive process of creating conductive and proper internal environment in the organization process of coping with changing external environment by relating strengths and weakness of organizations with it. achieve what he cannot achieve individually. Massie has rightly called management as a “Co-operative group “.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02B70D-A061-40A8-0980-7219C2E0C919}"/>
              </a:ext>
            </a:extLst>
          </p:cNvPr>
          <p:cNvSpPr txBox="1"/>
          <p:nvPr/>
        </p:nvSpPr>
        <p:spPr>
          <a:xfrm>
            <a:off x="1075765" y="1738328"/>
            <a:ext cx="9843247" cy="3442289"/>
          </a:xfrm>
          <a:prstGeom prst="rect">
            <a:avLst/>
          </a:prstGeom>
          <a:noFill/>
        </p:spPr>
        <p:txBody>
          <a:bodyPr wrap="square">
            <a:spAutoFit/>
          </a:bodyPr>
          <a:lstStyle/>
          <a:p>
            <a:pPr marL="457200" marR="570230" lvl="0" indent="-457200" algn="just">
              <a:lnSpc>
                <a:spcPct val="115000"/>
              </a:lnSpc>
              <a:spcBef>
                <a:spcPts val="205"/>
              </a:spcBef>
              <a:spcAft>
                <a:spcPts val="0"/>
              </a:spcAft>
              <a:buFont typeface="+mj-lt"/>
              <a:buAutoNum type="arabicPeriod" startAt="2"/>
              <a:tabLst>
                <a:tab pos="622935" algn="l"/>
              </a:tabLst>
            </a:pPr>
            <a:r>
              <a:rPr lang="en-US" sz="2400" b="1" spc="-40" dirty="0">
                <a:effectLst/>
                <a:latin typeface="Times New Roman" panose="02020603050405020304" pitchFamily="18" charset="0"/>
                <a:ea typeface="Times New Roman" panose="02020603050405020304" pitchFamily="18" charset="0"/>
              </a:rPr>
              <a:t>Management is Goal</a:t>
            </a:r>
            <a:r>
              <a:rPr lang="en-US" sz="2400" spc="-40" dirty="0">
                <a:effectLst/>
                <a:latin typeface="Times New Roman" panose="02020603050405020304" pitchFamily="18" charset="0"/>
                <a:ea typeface="Times New Roman" panose="02020603050405020304" pitchFamily="18" charset="0"/>
              </a:rPr>
              <a:t>-</a:t>
            </a:r>
            <a:r>
              <a:rPr lang="en-US" sz="2400" b="1" spc="-40" dirty="0">
                <a:effectLst/>
                <a:latin typeface="Times New Roman" panose="02020603050405020304" pitchFamily="18" charset="0"/>
                <a:ea typeface="Times New Roman" panose="02020603050405020304" pitchFamily="18" charset="0"/>
              </a:rPr>
              <a:t>oriented: </a:t>
            </a:r>
            <a:r>
              <a:rPr lang="en-US" sz="2000" spc="-40" dirty="0">
                <a:effectLst/>
                <a:latin typeface="Times New Roman" panose="02020603050405020304" pitchFamily="18" charset="0"/>
                <a:ea typeface="Times New Roman" panose="02020603050405020304" pitchFamily="18" charset="0"/>
              </a:rPr>
              <a:t>According to Theo Haiman “Effective management is always management by objectives." Group efforts are directed towards the achievements of some predetermined goals. Management is concerned with establishment and accomplishment of these</a:t>
            </a:r>
            <a:r>
              <a:rPr lang="en-US" sz="2000" spc="-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objectives.</a:t>
            </a:r>
          </a:p>
          <a:p>
            <a:pPr marL="457200" marR="570230" lvl="0" indent="-457200" algn="just">
              <a:lnSpc>
                <a:spcPct val="115000"/>
              </a:lnSpc>
              <a:spcBef>
                <a:spcPts val="205"/>
              </a:spcBef>
              <a:spcAft>
                <a:spcPts val="0"/>
              </a:spcAft>
              <a:buFont typeface="+mj-lt"/>
              <a:buAutoNum type="arabicPeriod" startAt="2"/>
              <a:tabLst>
                <a:tab pos="622935" algn="l"/>
              </a:tabLst>
            </a:pPr>
            <a:endParaRPr lang="en-IN" sz="2000" spc="-40" dirty="0">
              <a:effectLst/>
              <a:latin typeface="Times New Roman" panose="02020603050405020304" pitchFamily="18" charset="0"/>
              <a:ea typeface="Times New Roman" panose="02020603050405020304" pitchFamily="18" charset="0"/>
            </a:endParaRPr>
          </a:p>
          <a:p>
            <a:pPr marL="457200" marR="568325" lvl="0" indent="-457200" algn="just">
              <a:lnSpc>
                <a:spcPct val="115000"/>
              </a:lnSpc>
              <a:spcBef>
                <a:spcPts val="205"/>
              </a:spcBef>
              <a:spcAft>
                <a:spcPts val="0"/>
              </a:spcAft>
              <a:buFont typeface="+mj-lt"/>
              <a:buAutoNum type="arabicPeriod" startAt="2"/>
              <a:tabLst>
                <a:tab pos="622935" algn="l"/>
              </a:tabLst>
            </a:pPr>
            <a:r>
              <a:rPr lang="en-US" sz="2400" b="1" spc="-40" dirty="0">
                <a:effectLst/>
                <a:latin typeface="Times New Roman" panose="02020603050405020304" pitchFamily="18" charset="0"/>
                <a:ea typeface="Times New Roman" panose="02020603050405020304" pitchFamily="18" charset="0"/>
              </a:rPr>
              <a:t>Management</a:t>
            </a:r>
            <a:r>
              <a:rPr lang="en-US" sz="2400" b="1" spc="-2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is</a:t>
            </a:r>
            <a:r>
              <a:rPr lang="en-US" sz="2400" b="1" spc="-1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a</a:t>
            </a:r>
            <a:r>
              <a:rPr lang="en-US" sz="2400" b="1" spc="-2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factor</a:t>
            </a:r>
            <a:r>
              <a:rPr lang="en-US" sz="2400" b="1" spc="-15"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of</a:t>
            </a:r>
            <a:r>
              <a:rPr lang="en-US" sz="2400" b="1" spc="-10" dirty="0">
                <a:effectLst/>
                <a:latin typeface="Times New Roman" panose="02020603050405020304" pitchFamily="18" charset="0"/>
                <a:ea typeface="Times New Roman" panose="02020603050405020304" pitchFamily="18" charset="0"/>
              </a:rPr>
              <a:t> </a:t>
            </a:r>
            <a:r>
              <a:rPr lang="en-US" sz="2400" b="1" spc="-40" dirty="0">
                <a:effectLst/>
                <a:latin typeface="Times New Roman" panose="02020603050405020304" pitchFamily="18" charset="0"/>
                <a:ea typeface="Times New Roman" panose="02020603050405020304" pitchFamily="18" charset="0"/>
              </a:rPr>
              <a:t>Production:</a:t>
            </a:r>
            <a:r>
              <a:rPr lang="en-US" sz="2400" b="1" spc="-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Management</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not</a:t>
            </a:r>
            <a:r>
              <a:rPr lang="en-US" sz="2000" spc="-1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an</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end</a:t>
            </a:r>
            <a:r>
              <a:rPr lang="en-US" sz="2000" spc="-20"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itself.</a:t>
            </a:r>
            <a:r>
              <a:rPr lang="en-US" sz="2000" spc="-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It</a:t>
            </a:r>
            <a:r>
              <a:rPr lang="en-US" sz="2000"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spc="-40" dirty="0">
                <a:effectLst/>
                <a:latin typeface="Times New Roman" panose="02020603050405020304" pitchFamily="18" charset="0"/>
                <a:ea typeface="Times New Roman" panose="02020603050405020304" pitchFamily="18" charset="0"/>
              </a:rPr>
              <a:t>means to achieve the group objectives. It is a factor of production that is required the co-ordinate with the other factors of production for the accomplishment of predetermined goals and objectives.</a:t>
            </a:r>
            <a:endParaRPr lang="en-IN" sz="2000" spc="-4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2343</TotalTime>
  <Words>1778</Words>
  <Application>Microsoft Office PowerPoint</Application>
  <PresentationFormat>Widescreen</PresentationFormat>
  <Paragraphs>84</Paragraphs>
  <Slides>20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vt:lpstr>
      <vt:lpstr>Arial Black</vt:lpstr>
      <vt:lpstr>Arial Rounded MT Bold</vt:lpstr>
      <vt:lpstr>Calibri</vt:lpstr>
      <vt:lpstr>Calibri Light</vt:lpstr>
      <vt:lpstr>Courier New</vt:lpstr>
      <vt:lpstr>Times New Roman</vt:lpstr>
      <vt:lpstr>Wingdings</vt:lpstr>
      <vt:lpstr>Office Theme</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209</cp:revision>
  <dcterms:created xsi:type="dcterms:W3CDTF">2023-04-01T04:44:33Z</dcterms:created>
  <dcterms:modified xsi:type="dcterms:W3CDTF">2023-07-06T09:00:50Z</dcterms:modified>
</cp:coreProperties>
</file>