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4" name="TextBox 3">
            <a:extLst>
              <a:ext uri="{FF2B5EF4-FFF2-40B4-BE49-F238E27FC236}">
                <a16:creationId xmlns:a16="http://schemas.microsoft.com/office/drawing/2014/main" id="{B9604C2D-9C94-36AF-2B08-110DFE7BE543}"/>
              </a:ext>
            </a:extLst>
          </p:cNvPr>
          <p:cNvSpPr txBox="1"/>
          <p:nvPr/>
        </p:nvSpPr>
        <p:spPr>
          <a:xfrm>
            <a:off x="2079812" y="2747247"/>
            <a:ext cx="8901953" cy="1077218"/>
          </a:xfrm>
          <a:prstGeom prst="rect">
            <a:avLst/>
          </a:prstGeom>
          <a:noFill/>
        </p:spPr>
        <p:txBody>
          <a:bodyPr wrap="square">
            <a:spAutoFit/>
          </a:bodyPr>
          <a:lstStyle/>
          <a:p>
            <a:r>
              <a:rPr lang="en-US" sz="3200" b="1" dirty="0">
                <a:effectLst/>
                <a:latin typeface="Arial Rounded MT Bold" panose="020F0704030504030204" pitchFamily="34" charset="0"/>
                <a:ea typeface="Times New Roman" panose="02020603050405020304" pitchFamily="18" charset="0"/>
              </a:rPr>
              <a:t>Lecture 2: Administration and Supervision: meaning, definition and</a:t>
            </a:r>
            <a:r>
              <a:rPr lang="en-US" sz="3200" b="1" spc="-110" dirty="0">
                <a:effectLst/>
                <a:latin typeface="Arial Rounded MT Bold" panose="020F0704030504030204" pitchFamily="34" charset="0"/>
                <a:ea typeface="Times New Roman" panose="02020603050405020304" pitchFamily="18" charset="0"/>
              </a:rPr>
              <a:t> </a:t>
            </a:r>
            <a:r>
              <a:rPr lang="en-US" sz="3200" b="1" dirty="0">
                <a:effectLst/>
                <a:latin typeface="Arial Rounded MT Bold" panose="020F0704030504030204" pitchFamily="34" charset="0"/>
                <a:ea typeface="Times New Roman" panose="02020603050405020304" pitchFamily="18" charset="0"/>
              </a:rPr>
              <a:t>scope </a:t>
            </a:r>
            <a:endParaRPr lang="en-IN" sz="3200" b="1" dirty="0">
              <a:latin typeface="Arial Rounded MT Bold" panose="020F0704030504030204" pitchFamily="34"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3245AC-A7BF-BD49-7B66-C577D4E7BFA0}"/>
              </a:ext>
            </a:extLst>
          </p:cNvPr>
          <p:cNvSpPr txBox="1"/>
          <p:nvPr/>
        </p:nvSpPr>
        <p:spPr>
          <a:xfrm>
            <a:off x="1658471" y="1828416"/>
            <a:ext cx="8839199" cy="3231654"/>
          </a:xfrm>
          <a:prstGeom prst="rect">
            <a:avLst/>
          </a:prstGeom>
          <a:noFill/>
        </p:spPr>
        <p:txBody>
          <a:bodyPr wrap="square">
            <a:spAutoFit/>
          </a:bodyPr>
          <a:lstStyle/>
          <a:p>
            <a:r>
              <a:rPr lang="en-US" sz="2400" b="1" dirty="0">
                <a:effectLst/>
                <a:latin typeface="Times New Roman" panose="02020603050405020304" pitchFamily="18" charset="0"/>
                <a:ea typeface="Times New Roman" panose="02020603050405020304" pitchFamily="18" charset="0"/>
              </a:rPr>
              <a:t>Scope</a:t>
            </a:r>
          </a:p>
          <a:p>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scope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educational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extends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educational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larger purpose of improving the product of education through the upgrading of the quality of instruction and other school practices. “Education is now conceived as a powerful social force for the development of personality and the values of the democratic social order. Democratic philosophy extends the scope of supervision to the ultimate goals and values of education determined democratically through the participation of all the people concerned with the educative process. Democracy requires supervision should he made more and more participatory and cooperative.</a:t>
            </a:r>
            <a:endParaRPr lang="en-IN" sz="2000" dirty="0"/>
          </a:p>
        </p:txBody>
      </p:sp>
    </p:spTree>
    <p:extLst>
      <p:ext uri="{BB962C8B-B14F-4D97-AF65-F5344CB8AC3E}">
        <p14:creationId xmlns:p14="http://schemas.microsoft.com/office/powerpoint/2010/main" val="409073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7AAA68-17A6-F39D-013D-7691BAC1F204}"/>
              </a:ext>
            </a:extLst>
          </p:cNvPr>
          <p:cNvSpPr txBox="1"/>
          <p:nvPr/>
        </p:nvSpPr>
        <p:spPr>
          <a:xfrm>
            <a:off x="802341" y="1710707"/>
            <a:ext cx="10587317" cy="4178580"/>
          </a:xfrm>
          <a:prstGeom prst="rect">
            <a:avLst/>
          </a:prstGeom>
          <a:noFill/>
        </p:spPr>
        <p:txBody>
          <a:bodyPr wrap="square">
            <a:spAutoFit/>
          </a:bodyPr>
          <a:lstStyle/>
          <a:p>
            <a:pPr marL="165100" marR="1571625" indent="114300" algn="just">
              <a:lnSpc>
                <a:spcPct val="172000"/>
              </a:lnSpc>
              <a:spcBef>
                <a:spcPts val="1150"/>
              </a:spcBef>
              <a:spcAft>
                <a:spcPts val="0"/>
              </a:spcAft>
            </a:pPr>
            <a:r>
              <a:rPr lang="en-US" sz="2400" b="1" kern="0" dirty="0">
                <a:effectLst/>
                <a:latin typeface="Times New Roman" panose="02020603050405020304" pitchFamily="18" charset="0"/>
                <a:ea typeface="Times New Roman" panose="02020603050405020304" pitchFamily="18" charset="0"/>
              </a:rPr>
              <a:t>Administration:</a:t>
            </a:r>
            <a:endParaRPr lang="en-IN" sz="2400" b="1" kern="0" dirty="0">
              <a:effectLst/>
              <a:latin typeface="Times New Roman" panose="02020603050405020304" pitchFamily="18" charset="0"/>
              <a:ea typeface="Times New Roman" panose="02020603050405020304" pitchFamily="18" charset="0"/>
            </a:endParaRPr>
          </a:p>
          <a:p>
            <a:pPr marL="165100" marR="570230" algn="just">
              <a:lnSpc>
                <a:spcPct val="113000"/>
              </a:lnSpc>
            </a:pPr>
            <a:r>
              <a:rPr lang="en-US" sz="2000" b="1" dirty="0">
                <a:effectLst/>
                <a:latin typeface="Times New Roman" panose="02020603050405020304" pitchFamily="18" charset="0"/>
                <a:ea typeface="Times New Roman" panose="02020603050405020304" pitchFamily="18" charset="0"/>
              </a:rPr>
              <a:t>Meaning: </a:t>
            </a:r>
            <a:r>
              <a:rPr lang="en-US" sz="2000" dirty="0">
                <a:effectLst/>
                <a:latin typeface="Times New Roman" panose="02020603050405020304" pitchFamily="18" charset="0"/>
                <a:ea typeface="Times New Roman" panose="02020603050405020304" pitchFamily="18" charset="0"/>
              </a:rPr>
              <a:t>Administration is referenced from a Latin word ‘ministiare’, meaning to serve people. In extension context administration indicates public administration, it is an important discipline that involves process to execute the policy of government.</a:t>
            </a:r>
          </a:p>
          <a:p>
            <a:pPr marL="165100" marR="570230" algn="just">
              <a:lnSpc>
                <a:spcPct val="113000"/>
              </a:lnSpc>
            </a:pPr>
            <a:endParaRPr lang="en-US" sz="2000" dirty="0">
              <a:effectLst/>
              <a:latin typeface="Times New Roman" panose="02020603050405020304" pitchFamily="18" charset="0"/>
              <a:ea typeface="Times New Roman" panose="02020603050405020304" pitchFamily="18" charset="0"/>
            </a:endParaRPr>
          </a:p>
          <a:p>
            <a:pPr marL="165100" marR="570230" algn="just">
              <a:lnSpc>
                <a:spcPct val="113000"/>
              </a:lnSpc>
            </a:pPr>
            <a:r>
              <a:rPr lang="en-US" sz="2000" b="1" dirty="0">
                <a:effectLst/>
                <a:latin typeface="Times New Roman" panose="02020603050405020304" pitchFamily="18" charset="0"/>
                <a:ea typeface="Times New Roman" panose="02020603050405020304" pitchFamily="18" charset="0"/>
              </a:rPr>
              <a:t>Definition: </a:t>
            </a:r>
            <a:r>
              <a:rPr lang="en-US" sz="2000" dirty="0">
                <a:effectLst/>
                <a:latin typeface="Times New Roman" panose="02020603050405020304" pitchFamily="18" charset="0"/>
                <a:ea typeface="Times New Roman" panose="02020603050405020304" pitchFamily="18" charset="0"/>
              </a:rPr>
              <a:t>According to </a:t>
            </a:r>
            <a:r>
              <a:rPr lang="en-US" sz="2000" i="1" dirty="0">
                <a:effectLst/>
                <a:latin typeface="Times New Roman" panose="02020603050405020304" pitchFamily="18" charset="0"/>
                <a:ea typeface="Times New Roman" panose="02020603050405020304" pitchFamily="18" charset="0"/>
              </a:rPr>
              <a:t>Theo Haimann</a:t>
            </a:r>
            <a:r>
              <a:rPr lang="en-US" sz="2000" dirty="0">
                <a:effectLst/>
                <a:latin typeface="Times New Roman" panose="02020603050405020304" pitchFamily="18" charset="0"/>
                <a:ea typeface="Times New Roman" panose="02020603050405020304" pitchFamily="18" charset="0"/>
              </a:rPr>
              <a:t>, “Administration means overall determination of policies, setting of major objectives, the identification of general purposes and laying down of broad programmes and projects”. It refers to the activities of higher level. It lays down basic principles of the enterprise. According to Newman, “Administration means guidance, leadership &amp; control of the efforts of the groups towards some common goals”.</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3000"/>
              </a:lnSpc>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47CDF-415C-64AA-9BC1-F85DD6C6779F}"/>
              </a:ext>
            </a:extLst>
          </p:cNvPr>
          <p:cNvSpPr txBox="1"/>
          <p:nvPr/>
        </p:nvSpPr>
        <p:spPr>
          <a:xfrm>
            <a:off x="1165412" y="2857300"/>
            <a:ext cx="4829735" cy="2852063"/>
          </a:xfrm>
          <a:prstGeom prst="rect">
            <a:avLst/>
          </a:prstGeom>
          <a:noFill/>
        </p:spPr>
        <p:txBody>
          <a:bodyPr wrap="square">
            <a:spAutoFit/>
          </a:bodyPr>
          <a:lstStyle/>
          <a:p>
            <a:pPr marL="165100">
              <a:spcBef>
                <a:spcPts val="5"/>
              </a:spcBef>
              <a:spcAft>
                <a:spcPts val="0"/>
              </a:spcAft>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Project</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2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Finance</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Developing</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budgets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2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Performing cost reduction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research</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Handling accounts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receivable/payable</a:t>
            </a:r>
          </a:p>
          <a:p>
            <a:pPr marL="342900" lvl="0" indent="-342900">
              <a:spcBef>
                <a:spcPts val="200"/>
              </a:spcBef>
              <a:buFont typeface="Wingdings" panose="05000000000000000000" pitchFamily="2" charset="2"/>
              <a:buChar char=""/>
              <a:tabLst>
                <a:tab pos="622300" algn="l"/>
                <a:tab pos="622935" algn="l"/>
              </a:tabLst>
            </a:pPr>
            <a:r>
              <a:rPr lang="en-US" sz="2000" dirty="0">
                <a:latin typeface="Times New Roman" panose="02020603050405020304" pitchFamily="18" charset="0"/>
                <a:ea typeface="Times New Roman" panose="02020603050405020304" pitchFamily="18" charset="0"/>
              </a:rPr>
              <a:t>Human resources</a:t>
            </a:r>
            <a:endParaRPr lang="en-IN" sz="2000" dirty="0">
              <a:effectLst/>
              <a:latin typeface="Times New Roman" panose="02020603050405020304" pitchFamily="18" charset="0"/>
              <a:ea typeface="Times New Roman" panose="02020603050405020304" pitchFamily="18" charset="0"/>
            </a:endParaRPr>
          </a:p>
          <a:p>
            <a:pPr lvl="0">
              <a:spcBef>
                <a:spcPts val="370"/>
              </a:spcBef>
              <a:tabLst>
                <a:tab pos="622300" algn="l"/>
                <a:tab pos="622935" algn="l"/>
              </a:tabLst>
            </a:pPr>
            <a:br>
              <a:rPr lang="en-US" sz="1200" dirty="0">
                <a:effectLst/>
                <a:latin typeface="Symbol" panose="05050102010706020507" pitchFamily="18" charset="2"/>
                <a:ea typeface="Times New Roman" panose="02020603050405020304" pitchFamily="18" charset="0"/>
                <a:cs typeface="Times New Roman" panose="02020603050405020304" pitchFamily="18" charset="0"/>
              </a:rPr>
            </a:br>
            <a:endParaRPr lang="en-IN" sz="16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A1AD7ED1-735E-8B02-3408-664BFDCE7D63}"/>
              </a:ext>
            </a:extLst>
          </p:cNvPr>
          <p:cNvSpPr txBox="1"/>
          <p:nvPr/>
        </p:nvSpPr>
        <p:spPr>
          <a:xfrm>
            <a:off x="6304429" y="2722952"/>
            <a:ext cx="4991100" cy="2672526"/>
          </a:xfrm>
          <a:prstGeom prst="rect">
            <a:avLst/>
          </a:prstGeom>
          <a:noFill/>
        </p:spPr>
        <p:txBody>
          <a:bodyPr wrap="square">
            <a:spAutoFit/>
          </a:bodyPr>
          <a:lstStyle/>
          <a:p>
            <a:pPr lvl="0">
              <a:spcBef>
                <a:spcPts val="370"/>
              </a:spcBef>
              <a:tabLst>
                <a:tab pos="622300" algn="l"/>
                <a:tab pos="622935" algn="l"/>
              </a:tabLst>
            </a:pPr>
            <a:endParaRPr lang="en-IN" sz="16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Recruiting and training</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Processing</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payroll</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1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Reporting on employee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performance</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Office and facilities management</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Clerical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Writing</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contracts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Using database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systems</a:t>
            </a:r>
            <a:endParaRPr lang="en-IN" sz="2000" dirty="0"/>
          </a:p>
        </p:txBody>
      </p:sp>
      <p:sp>
        <p:nvSpPr>
          <p:cNvPr id="8" name="TextBox 7">
            <a:extLst>
              <a:ext uri="{FF2B5EF4-FFF2-40B4-BE49-F238E27FC236}">
                <a16:creationId xmlns:a16="http://schemas.microsoft.com/office/drawing/2014/main" id="{54C5B95E-84A0-F4E3-FBEF-7F85E99F14CA}"/>
              </a:ext>
            </a:extLst>
          </p:cNvPr>
          <p:cNvSpPr txBox="1"/>
          <p:nvPr/>
        </p:nvSpPr>
        <p:spPr>
          <a:xfrm>
            <a:off x="1266265" y="1839505"/>
            <a:ext cx="9457764" cy="907749"/>
          </a:xfrm>
          <a:prstGeom prst="rect">
            <a:avLst/>
          </a:prstGeom>
          <a:noFill/>
        </p:spPr>
        <p:txBody>
          <a:bodyPr wrap="square">
            <a:spAutoFit/>
          </a:bodyPr>
          <a:lstStyle/>
          <a:p>
            <a:pPr marL="165100" marR="571500" algn="just">
              <a:lnSpc>
                <a:spcPct val="115000"/>
              </a:lnSpc>
            </a:pPr>
            <a:r>
              <a:rPr lang="en-US" sz="2400" dirty="0">
                <a:effectLst/>
                <a:latin typeface="Times New Roman" panose="02020603050405020304" pitchFamily="18" charset="0"/>
                <a:ea typeface="Times New Roman" panose="02020603050405020304" pitchFamily="18" charset="0"/>
              </a:rPr>
              <a:t>Depending on the organisation, administrative managers may be involved in a variety of responsibilities such as: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0C7EB8-B047-737F-92B7-D944503FAF69}"/>
              </a:ext>
            </a:extLst>
          </p:cNvPr>
          <p:cNvSpPr txBox="1"/>
          <p:nvPr/>
        </p:nvSpPr>
        <p:spPr>
          <a:xfrm>
            <a:off x="412375" y="1558133"/>
            <a:ext cx="11654118" cy="1200329"/>
          </a:xfrm>
          <a:prstGeom prst="rect">
            <a:avLst/>
          </a:prstGeom>
          <a:noFill/>
        </p:spPr>
        <p:txBody>
          <a:bodyPr wrap="square">
            <a:spAutoFit/>
          </a:bodyPr>
          <a:lstStyle/>
          <a:p>
            <a:pPr marL="165100"/>
            <a:r>
              <a:rPr lang="en-US" sz="2400" dirty="0">
                <a:effectLst/>
                <a:latin typeface="Times New Roman" panose="02020603050405020304" pitchFamily="18" charset="0"/>
                <a:ea typeface="Times New Roman" panose="02020603050405020304" pitchFamily="18" charset="0"/>
              </a:rPr>
              <a:t>The difference between Management and Administration can be summarized under 2 categories:</a:t>
            </a:r>
            <a:endParaRPr lang="en-IN" sz="2400" dirty="0">
              <a:effectLst/>
              <a:latin typeface="Times New Roman" panose="02020603050405020304" pitchFamily="18" charset="0"/>
              <a:ea typeface="Times New Roman" panose="02020603050405020304" pitchFamily="18" charset="0"/>
            </a:endParaRPr>
          </a:p>
          <a:p>
            <a:pPr marL="165100">
              <a:spcBef>
                <a:spcPts val="25"/>
              </a:spcBef>
              <a:spcAft>
                <a:spcPts val="0"/>
              </a:spcAft>
            </a:pPr>
            <a:r>
              <a:rPr lang="en-US" sz="2400" dirty="0">
                <a:effectLst/>
                <a:latin typeface="Times New Roman" panose="02020603050405020304" pitchFamily="18" charset="0"/>
                <a:ea typeface="Times New Roman" panose="02020603050405020304" pitchFamily="18" charset="0"/>
              </a:rPr>
              <a:t> </a:t>
            </a:r>
            <a:endParaRPr lang="en-IN" sz="2400" dirty="0">
              <a:effectLst/>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7059C6B7-BFB1-6254-FE46-3C88DAA4D8D5}"/>
              </a:ext>
            </a:extLst>
          </p:cNvPr>
          <p:cNvGraphicFramePr>
            <a:graphicFrameLocks noGrp="1"/>
          </p:cNvGraphicFramePr>
          <p:nvPr>
            <p:extLst>
              <p:ext uri="{D42A27DB-BD31-4B8C-83A1-F6EECF244321}">
                <p14:modId xmlns:p14="http://schemas.microsoft.com/office/powerpoint/2010/main" val="3187577230"/>
              </p:ext>
            </p:extLst>
          </p:nvPr>
        </p:nvGraphicFramePr>
        <p:xfrm>
          <a:off x="2160493" y="2230014"/>
          <a:ext cx="8946777" cy="4123762"/>
        </p:xfrm>
        <a:graphic>
          <a:graphicData uri="http://schemas.openxmlformats.org/drawingml/2006/table">
            <a:tbl>
              <a:tblPr firstRow="1" firstCol="1" lastRow="1" lastCol="1" bandRow="1" bandCol="1">
                <a:tableStyleId>{5C22544A-7EE6-4342-B048-85BDC9FD1C3A}</a:tableStyleId>
              </a:tblPr>
              <a:tblGrid>
                <a:gridCol w="905436">
                  <a:extLst>
                    <a:ext uri="{9D8B030D-6E8A-4147-A177-3AD203B41FA5}">
                      <a16:colId xmlns:a16="http://schemas.microsoft.com/office/drawing/2014/main" val="1634792563"/>
                    </a:ext>
                  </a:extLst>
                </a:gridCol>
                <a:gridCol w="4084554">
                  <a:extLst>
                    <a:ext uri="{9D8B030D-6E8A-4147-A177-3AD203B41FA5}">
                      <a16:colId xmlns:a16="http://schemas.microsoft.com/office/drawing/2014/main" val="1916811365"/>
                    </a:ext>
                  </a:extLst>
                </a:gridCol>
                <a:gridCol w="3956787">
                  <a:extLst>
                    <a:ext uri="{9D8B030D-6E8A-4147-A177-3AD203B41FA5}">
                      <a16:colId xmlns:a16="http://schemas.microsoft.com/office/drawing/2014/main" val="645464936"/>
                    </a:ext>
                  </a:extLst>
                </a:gridCol>
              </a:tblGrid>
              <a:tr h="254445">
                <a:tc>
                  <a:txBody>
                    <a:bodyPr/>
                    <a:lstStyle/>
                    <a:p>
                      <a:pPr marL="67945">
                        <a:lnSpc>
                          <a:spcPts val="1375"/>
                        </a:lnSpc>
                      </a:pPr>
                      <a:r>
                        <a:rPr lang="en-US" sz="1200">
                          <a:effectLst/>
                        </a:rPr>
                        <a:t>Basis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75"/>
                        </a:lnSpc>
                      </a:pPr>
                      <a:r>
                        <a:rPr lang="en-US" sz="1200">
                          <a:effectLst/>
                        </a:rPr>
                        <a:t>Management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75"/>
                        </a:lnSpc>
                      </a:pPr>
                      <a:r>
                        <a:rPr lang="en-US" sz="1200">
                          <a:effectLst/>
                        </a:rPr>
                        <a:t>Administration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34195145"/>
                  </a:ext>
                </a:extLst>
              </a:tr>
              <a:tr h="1292197">
                <a:tc>
                  <a:txBody>
                    <a:bodyPr/>
                    <a:lstStyle/>
                    <a:p>
                      <a:pPr marL="67945">
                        <a:lnSpc>
                          <a:spcPts val="1350"/>
                        </a:lnSpc>
                      </a:pPr>
                      <a:r>
                        <a:rPr lang="en-US" sz="1300">
                          <a:effectLst/>
                        </a:rPr>
                        <a:t> </a:t>
                      </a:r>
                      <a:endParaRPr lang="en-IN" sz="1100">
                        <a:effectLst/>
                      </a:endParaRPr>
                    </a:p>
                    <a:p>
                      <a:pPr marL="67945">
                        <a:lnSpc>
                          <a:spcPts val="1350"/>
                        </a:lnSpc>
                        <a:spcBef>
                          <a:spcPts val="850"/>
                        </a:spcBef>
                      </a:pPr>
                      <a:r>
                        <a:rPr lang="en-US" sz="1200">
                          <a:effectLst/>
                        </a:rPr>
                        <a:t>Meaning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2230" algn="just">
                        <a:lnSpc>
                          <a:spcPct val="115000"/>
                        </a:lnSpc>
                      </a:pPr>
                      <a:r>
                        <a:rPr lang="en-US" sz="1200">
                          <a:effectLst/>
                        </a:rPr>
                        <a:t>Management is an art of getting things done through others by directing their efforts towards achievement of pre-</a:t>
                      </a:r>
                      <a:endParaRPr lang="en-IN" sz="1100">
                        <a:effectLst/>
                      </a:endParaRPr>
                    </a:p>
                    <a:p>
                      <a:pPr marL="67945" algn="just">
                        <a:lnSpc>
                          <a:spcPts val="1350"/>
                        </a:lnSpc>
                      </a:pPr>
                      <a:r>
                        <a:rPr lang="en-US" sz="1200">
                          <a:effectLst/>
                        </a:rPr>
                        <a:t>determined goals.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15000"/>
                        </a:lnSpc>
                      </a:pPr>
                      <a:r>
                        <a:rPr lang="en-US" sz="1200">
                          <a:effectLst/>
                        </a:rPr>
                        <a:t>It is concerned with formulation of broad objectives, plans &amp; policies.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91395536"/>
                  </a:ext>
                </a:extLst>
              </a:tr>
              <a:tr h="520553">
                <a:tc>
                  <a:txBody>
                    <a:bodyPr/>
                    <a:lstStyle/>
                    <a:p>
                      <a:pPr marL="67945">
                        <a:lnSpc>
                          <a:spcPts val="1350"/>
                        </a:lnSpc>
                        <a:spcBef>
                          <a:spcPts val="760"/>
                        </a:spcBef>
                      </a:pPr>
                      <a:r>
                        <a:rPr lang="en-US" sz="1200">
                          <a:effectLst/>
                        </a:rPr>
                        <a:t>Nature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Management is an executing function.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Administration is a</a:t>
                      </a:r>
                      <a:r>
                        <a:rPr lang="en-US" sz="1200" spc="270">
                          <a:effectLst/>
                        </a:rPr>
                        <a:t> </a:t>
                      </a:r>
                      <a:r>
                        <a:rPr lang="en-US" sz="1200">
                          <a:effectLst/>
                        </a:rPr>
                        <a:t>decision-making</a:t>
                      </a:r>
                      <a:endParaRPr lang="en-IN" sz="1100">
                        <a:effectLst/>
                      </a:endParaRPr>
                    </a:p>
                    <a:p>
                      <a:pPr marL="67945">
                        <a:lnSpc>
                          <a:spcPts val="1350"/>
                        </a:lnSpc>
                        <a:spcBef>
                          <a:spcPts val="205"/>
                        </a:spcBef>
                      </a:pPr>
                      <a:r>
                        <a:rPr lang="en-US" sz="1200">
                          <a:effectLst/>
                        </a:rPr>
                        <a:t>function.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1410460"/>
                  </a:ext>
                </a:extLst>
              </a:tr>
              <a:tr h="520553">
                <a:tc>
                  <a:txBody>
                    <a:bodyPr/>
                    <a:lstStyle/>
                    <a:p>
                      <a:pPr marL="67945">
                        <a:lnSpc>
                          <a:spcPts val="1350"/>
                        </a:lnSpc>
                        <a:spcBef>
                          <a:spcPts val="760"/>
                        </a:spcBef>
                      </a:pPr>
                      <a:r>
                        <a:rPr lang="en-US" sz="1200">
                          <a:effectLst/>
                        </a:rPr>
                        <a:t>Process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Management decides who should as it</a:t>
                      </a:r>
                      <a:endParaRPr lang="en-IN" sz="1100">
                        <a:effectLst/>
                      </a:endParaRPr>
                    </a:p>
                    <a:p>
                      <a:pPr marL="67945">
                        <a:lnSpc>
                          <a:spcPts val="1350"/>
                        </a:lnSpc>
                        <a:spcBef>
                          <a:spcPts val="205"/>
                        </a:spcBef>
                      </a:pPr>
                      <a:r>
                        <a:rPr lang="en-US" sz="1200">
                          <a:effectLst/>
                        </a:rPr>
                        <a:t>&amp; how should he dot 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dirty="0">
                          <a:effectLst/>
                        </a:rPr>
                        <a:t>Administration decides what is to be</a:t>
                      </a:r>
                      <a:endParaRPr lang="en-IN" sz="1100" dirty="0">
                        <a:effectLst/>
                      </a:endParaRPr>
                    </a:p>
                    <a:p>
                      <a:pPr marL="67945">
                        <a:lnSpc>
                          <a:spcPts val="1350"/>
                        </a:lnSpc>
                        <a:spcBef>
                          <a:spcPts val="205"/>
                        </a:spcBef>
                      </a:pPr>
                      <a:r>
                        <a:rPr lang="en-US" sz="1200" dirty="0">
                          <a:effectLst/>
                        </a:rPr>
                        <a:t>done &amp; when it is to be done.</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96235899"/>
                  </a:ext>
                </a:extLst>
              </a:tr>
              <a:tr h="1025513">
                <a:tc>
                  <a:txBody>
                    <a:bodyPr/>
                    <a:lstStyle/>
                    <a:p>
                      <a:pPr marL="67945">
                        <a:lnSpc>
                          <a:spcPts val="1350"/>
                        </a:lnSpc>
                        <a:spcBef>
                          <a:spcPts val="10"/>
                        </a:spcBef>
                        <a:spcAft>
                          <a:spcPts val="0"/>
                        </a:spcAft>
                      </a:pPr>
                      <a:r>
                        <a:rPr lang="en-US" sz="1350">
                          <a:effectLst/>
                        </a:rPr>
                        <a:t> </a:t>
                      </a:r>
                      <a:endParaRPr lang="en-IN" sz="1100">
                        <a:effectLst/>
                      </a:endParaRPr>
                    </a:p>
                    <a:p>
                      <a:pPr marL="67945">
                        <a:lnSpc>
                          <a:spcPts val="1350"/>
                        </a:lnSpc>
                        <a:spcBef>
                          <a:spcPts val="5"/>
                        </a:spcBef>
                      </a:pPr>
                      <a:r>
                        <a:rPr lang="en-US" sz="1200">
                          <a:effectLst/>
                        </a:rPr>
                        <a:t>Function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0960">
                        <a:lnSpc>
                          <a:spcPct val="115000"/>
                        </a:lnSpc>
                        <a:tabLst>
                          <a:tab pos="1002030" algn="l"/>
                          <a:tab pos="1242695" algn="l"/>
                          <a:tab pos="1449705" algn="l"/>
                          <a:tab pos="1936750" algn="l"/>
                        </a:tabLst>
                      </a:pPr>
                      <a:r>
                        <a:rPr lang="en-US" sz="1200">
                          <a:effectLst/>
                        </a:rPr>
                        <a:t>Management	is	a	doing	</a:t>
                      </a:r>
                      <a:r>
                        <a:rPr lang="en-US" sz="1200" spc="-5">
                          <a:effectLst/>
                        </a:rPr>
                        <a:t>function </a:t>
                      </a:r>
                      <a:r>
                        <a:rPr lang="en-US" sz="1200">
                          <a:effectLst/>
                        </a:rPr>
                        <a:t>because managers get work done</a:t>
                      </a:r>
                      <a:r>
                        <a:rPr lang="en-US" sz="1200" spc="-210">
                          <a:effectLst/>
                        </a:rPr>
                        <a:t> </a:t>
                      </a:r>
                      <a:r>
                        <a:rPr lang="en-US" sz="1200">
                          <a:effectLst/>
                        </a:rPr>
                        <a:t>under</a:t>
                      </a:r>
                      <a:endParaRPr lang="en-IN" sz="1100">
                        <a:effectLst/>
                      </a:endParaRPr>
                    </a:p>
                    <a:p>
                      <a:pPr marL="67945">
                        <a:lnSpc>
                          <a:spcPts val="1375"/>
                        </a:lnSpc>
                      </a:pPr>
                      <a:r>
                        <a:rPr lang="en-US" sz="1200">
                          <a:effectLst/>
                        </a:rPr>
                        <a:t>their supervision.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15000"/>
                        </a:lnSpc>
                      </a:pPr>
                      <a:r>
                        <a:rPr lang="en-US" sz="1200">
                          <a:effectLst/>
                        </a:rPr>
                        <a:t>Administration is a thinking function because plans &amp; policies are determined</a:t>
                      </a:r>
                      <a:endParaRPr lang="en-IN" sz="1100">
                        <a:effectLst/>
                      </a:endParaRPr>
                    </a:p>
                    <a:p>
                      <a:pPr marL="67945">
                        <a:lnSpc>
                          <a:spcPts val="1375"/>
                        </a:lnSpc>
                      </a:pPr>
                      <a:r>
                        <a:rPr lang="en-US" sz="1200">
                          <a:effectLst/>
                        </a:rPr>
                        <a:t>under 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12604080"/>
                  </a:ext>
                </a:extLst>
              </a:tr>
              <a:tr h="256056">
                <a:tc>
                  <a:txBody>
                    <a:bodyPr/>
                    <a:lstStyle/>
                    <a:p>
                      <a:pPr marL="67945">
                        <a:lnSpc>
                          <a:spcPts val="1350"/>
                        </a:lnSpc>
                      </a:pPr>
                      <a:r>
                        <a:rPr lang="en-US" sz="1200">
                          <a:effectLst/>
                        </a:rPr>
                        <a:t>Skills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Technical and Human skills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Conceptual and Human skills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55627730"/>
                  </a:ext>
                </a:extLst>
              </a:tr>
              <a:tr h="254445">
                <a:tc>
                  <a:txBody>
                    <a:bodyPr/>
                    <a:lstStyle/>
                    <a:p>
                      <a:pPr marL="67945">
                        <a:lnSpc>
                          <a:spcPts val="1350"/>
                        </a:lnSpc>
                      </a:pPr>
                      <a:r>
                        <a:rPr lang="en-US" sz="1200">
                          <a:effectLst/>
                        </a:rPr>
                        <a:t>Level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Middle &amp; lower level function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dirty="0">
                          <a:effectLst/>
                        </a:rPr>
                        <a:t>Top level function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22529889"/>
                  </a:ext>
                </a:extLst>
              </a:tr>
            </a:tbl>
          </a:graphicData>
        </a:graphic>
      </p:graphicFrame>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C01C36-74E8-CAA6-4D85-43560CECA4BC}"/>
              </a:ext>
            </a:extLst>
          </p:cNvPr>
          <p:cNvSpPr txBox="1"/>
          <p:nvPr/>
        </p:nvSpPr>
        <p:spPr>
          <a:xfrm>
            <a:off x="528918" y="1952483"/>
            <a:ext cx="11134164" cy="3847528"/>
          </a:xfrm>
          <a:prstGeom prst="rect">
            <a:avLst/>
          </a:prstGeom>
          <a:noFill/>
        </p:spPr>
        <p:txBody>
          <a:bodyPr wrap="square">
            <a:spAutoFit/>
          </a:bodyPr>
          <a:lstStyle/>
          <a:p>
            <a:pPr marL="165100" algn="just">
              <a:spcBef>
                <a:spcPts val="925"/>
              </a:spcBef>
            </a:pPr>
            <a:r>
              <a:rPr lang="en-US" sz="2400" b="1" kern="0" dirty="0">
                <a:effectLst/>
                <a:latin typeface="Times New Roman" panose="02020603050405020304" pitchFamily="18" charset="0"/>
                <a:ea typeface="Times New Roman" panose="02020603050405020304" pitchFamily="18" charset="0"/>
              </a:rPr>
              <a:t>Administration is a Part of Management:</a:t>
            </a:r>
            <a:endParaRPr lang="en-IN" sz="2400" b="1" kern="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Administration is that part of management which is concerned with the installation and carrying out of the procedures by which the programme is laid down and communicated and the progress of activities is regulated and checked against plans.</a:t>
            </a:r>
          </a:p>
          <a:p>
            <a:pPr marL="165100" marR="573405" algn="just">
              <a:lnSpc>
                <a:spcPct val="113000"/>
              </a:lnSpc>
              <a:spcBef>
                <a:spcPts val="995"/>
              </a:spcBef>
            </a:pPr>
            <a:r>
              <a:rPr lang="en-US" sz="1800" b="1" kern="0" spc="-15" dirty="0">
                <a:effectLst/>
                <a:latin typeface="Times New Roman" panose="02020603050405020304" pitchFamily="18" charset="0"/>
                <a:ea typeface="Times New Roman" panose="02020603050405020304" pitchFamily="18" charset="0"/>
              </a:rPr>
              <a:t>Administration is Different from</a:t>
            </a:r>
            <a:r>
              <a:rPr lang="en-US" sz="1800" b="1" kern="0" spc="-10" dirty="0">
                <a:effectLst/>
                <a:latin typeface="Times New Roman" panose="02020603050405020304" pitchFamily="18" charset="0"/>
                <a:ea typeface="Times New Roman" panose="02020603050405020304" pitchFamily="18" charset="0"/>
              </a:rPr>
              <a:t> </a:t>
            </a:r>
            <a:r>
              <a:rPr lang="en-US" sz="1800" b="1" kern="0" spc="-15" dirty="0">
                <a:effectLst/>
                <a:latin typeface="Times New Roman" panose="02020603050405020304" pitchFamily="18" charset="0"/>
                <a:ea typeface="Times New Roman" panose="02020603050405020304" pitchFamily="18" charset="0"/>
              </a:rPr>
              <a:t>Management</a:t>
            </a:r>
          </a:p>
          <a:p>
            <a:pPr marL="165100" marR="573405" algn="just">
              <a:lnSpc>
                <a:spcPct val="113000"/>
              </a:lnSpc>
              <a:spcBef>
                <a:spcPts val="995"/>
              </a:spcBef>
            </a:pPr>
            <a:r>
              <a:rPr lang="en-US" sz="1800" b="1" kern="0" spc="-15" dirty="0">
                <a:effectLst/>
                <a:latin typeface="Times New Roman" panose="02020603050405020304" pitchFamily="18" charset="0"/>
                <a:ea typeface="Times New Roman" panose="02020603050405020304" pitchFamily="18" charset="0"/>
              </a:rPr>
              <a:t>Administration is a Part of</a:t>
            </a:r>
            <a:r>
              <a:rPr lang="en-US" sz="1800" b="1" kern="0" spc="-5" dirty="0">
                <a:effectLst/>
                <a:latin typeface="Times New Roman" panose="02020603050405020304" pitchFamily="18" charset="0"/>
                <a:ea typeface="Times New Roman" panose="02020603050405020304" pitchFamily="18" charset="0"/>
              </a:rPr>
              <a:t> </a:t>
            </a:r>
            <a:r>
              <a:rPr lang="en-US" sz="1800" b="1" kern="0" spc="-15" dirty="0">
                <a:effectLst/>
                <a:latin typeface="Times New Roman" panose="02020603050405020304" pitchFamily="18" charset="0"/>
                <a:ea typeface="Times New Roman" panose="02020603050405020304" pitchFamily="18" charset="0"/>
              </a:rPr>
              <a:t>Management:</a:t>
            </a:r>
            <a:endParaRPr lang="en-IN" sz="1800" b="1" kern="0" spc="-15"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pPr>
            <a:r>
              <a:rPr lang="en-US" sz="1800" b="1" kern="0" spc="-15" dirty="0">
                <a:effectLst/>
                <a:latin typeface="Times New Roman" panose="02020603050405020304" pitchFamily="18" charset="0"/>
                <a:ea typeface="Times New Roman" panose="02020603050405020304" pitchFamily="18" charset="0"/>
              </a:rPr>
              <a:t>Administration and Management are</a:t>
            </a:r>
            <a:r>
              <a:rPr lang="en-US" sz="1800" b="1" kern="0" spc="-10" dirty="0">
                <a:effectLst/>
                <a:latin typeface="Times New Roman" panose="02020603050405020304" pitchFamily="18" charset="0"/>
                <a:ea typeface="Times New Roman" panose="02020603050405020304" pitchFamily="18" charset="0"/>
              </a:rPr>
              <a:t> </a:t>
            </a:r>
            <a:r>
              <a:rPr lang="en-US" sz="1800" b="1" kern="0" spc="-15" dirty="0">
                <a:effectLst/>
                <a:latin typeface="Times New Roman" panose="02020603050405020304" pitchFamily="18" charset="0"/>
                <a:ea typeface="Times New Roman" panose="02020603050405020304" pitchFamily="18" charset="0"/>
              </a:rPr>
              <a:t>one</a:t>
            </a:r>
            <a:endParaRPr lang="en-IN" sz="1800" b="1" kern="0" spc="-15"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pPr>
            <a:endParaRPr lang="en-IN" sz="1800" b="1" kern="0" spc="-15"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F131D0-C720-69C5-1199-17B1F2EB1F61}"/>
              </a:ext>
            </a:extLst>
          </p:cNvPr>
          <p:cNvSpPr txBox="1"/>
          <p:nvPr/>
        </p:nvSpPr>
        <p:spPr>
          <a:xfrm>
            <a:off x="605117" y="1757414"/>
            <a:ext cx="11143129" cy="3777765"/>
          </a:xfrm>
          <a:prstGeom prst="rect">
            <a:avLst/>
          </a:prstGeom>
          <a:noFill/>
        </p:spPr>
        <p:txBody>
          <a:bodyPr wrap="square">
            <a:spAutoFit/>
          </a:bodyPr>
          <a:lstStyle/>
          <a:p>
            <a:pPr marL="165100" algn="just"/>
            <a:r>
              <a:rPr lang="en-US" sz="2400" b="0" kern="0" dirty="0">
                <a:effectLst/>
                <a:latin typeface="Times New Roman" panose="02020603050405020304" pitchFamily="18" charset="0"/>
                <a:ea typeface="Times New Roman" panose="02020603050405020304" pitchFamily="18" charset="0"/>
              </a:rPr>
              <a:t>S</a:t>
            </a:r>
            <a:r>
              <a:rPr lang="en-US" sz="2400" b="1" kern="0" dirty="0">
                <a:effectLst/>
                <a:latin typeface="Times New Roman" panose="02020603050405020304" pitchFamily="18" charset="0"/>
                <a:ea typeface="Times New Roman" panose="02020603050405020304" pitchFamily="18" charset="0"/>
              </a:rPr>
              <a:t>cope of Public Administration</a:t>
            </a:r>
            <a:endParaRPr lang="en-IN" sz="24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Scope of Public Administration consists of important views and perspectives introduced by man named L.D. White, the traditional perspective of public administration by Gullick and scientific management by Frederick Taylor in 1980. Important types of public administration models, include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classical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public</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administration,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post-modern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public</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administration,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Bureaucracy,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neo- classical public</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administration.</a:t>
            </a:r>
          </a:p>
          <a:p>
            <a:pPr marL="508000" marR="568960" indent="-342900" algn="just">
              <a:lnSpc>
                <a:spcPct val="115000"/>
              </a:lnSpc>
              <a:spcBef>
                <a:spcPts val="1020"/>
              </a:spcBef>
              <a:spcAft>
                <a:spcPts val="0"/>
              </a:spcAft>
              <a:buAutoNum type="arabicPeriod"/>
            </a:pPr>
            <a:r>
              <a:rPr lang="en-US" sz="2000" b="1" dirty="0">
                <a:effectLst/>
                <a:latin typeface="Times New Roman" panose="02020603050405020304" pitchFamily="18" charset="0"/>
                <a:ea typeface="Times New Roman" panose="02020603050405020304" pitchFamily="18" charset="0"/>
              </a:rPr>
              <a:t>POSDCORB</a:t>
            </a:r>
            <a:r>
              <a:rPr lang="en-US" sz="2000" b="1" spc="-7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perspective</a:t>
            </a:r>
          </a:p>
          <a:p>
            <a:pPr marL="622300" marR="568960" indent="-457200" algn="just">
              <a:lnSpc>
                <a:spcPct val="115000"/>
              </a:lnSpc>
              <a:spcBef>
                <a:spcPts val="1020"/>
              </a:spcBef>
              <a:spcAft>
                <a:spcPts val="0"/>
              </a:spcAft>
              <a:buAutoNum type="arabicPeriod"/>
            </a:pPr>
            <a:r>
              <a:rPr lang="en-US" sz="2000" b="1" dirty="0">
                <a:effectLst/>
                <a:latin typeface="Times New Roman" panose="02020603050405020304" pitchFamily="18" charset="0"/>
                <a:ea typeface="Times New Roman" panose="02020603050405020304" pitchFamily="18" charset="0"/>
              </a:rPr>
              <a:t>Broad perspective</a:t>
            </a:r>
          </a:p>
          <a:p>
            <a:pPr marL="622300" marR="568960" indent="-457200" algn="just">
              <a:lnSpc>
                <a:spcPct val="115000"/>
              </a:lnSpc>
              <a:spcBef>
                <a:spcPts val="1020"/>
              </a:spcBef>
              <a:spcAft>
                <a:spcPts val="0"/>
              </a:spcAft>
              <a:buAutoNum type="arabicPeriod"/>
            </a:pPr>
            <a:r>
              <a:rPr lang="en-US" sz="2000" b="1" dirty="0">
                <a:latin typeface="Times New Roman" panose="02020603050405020304" pitchFamily="18" charset="0"/>
                <a:ea typeface="Times New Roman" panose="02020603050405020304" pitchFamily="18" charset="0"/>
              </a:rPr>
              <a:t>Administrative theory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5E99A-CE57-E84B-2521-87C46405DE6E}"/>
              </a:ext>
            </a:extLst>
          </p:cNvPr>
          <p:cNvSpPr txBox="1"/>
          <p:nvPr/>
        </p:nvSpPr>
        <p:spPr>
          <a:xfrm>
            <a:off x="1015253" y="1693440"/>
            <a:ext cx="6118410" cy="3295774"/>
          </a:xfrm>
          <a:prstGeom prst="rect">
            <a:avLst/>
          </a:prstGeom>
          <a:noFill/>
        </p:spPr>
        <p:txBody>
          <a:bodyPr wrap="square">
            <a:spAutoFit/>
          </a:bodyPr>
          <a:lstStyle/>
          <a:p>
            <a:pPr marL="165100">
              <a:spcBef>
                <a:spcPts val="380"/>
              </a:spcBef>
            </a:pPr>
            <a:r>
              <a:rPr lang="en-US" sz="2400" b="1" kern="0" dirty="0">
                <a:effectLst/>
                <a:latin typeface="Times New Roman" panose="02020603050405020304" pitchFamily="18" charset="0"/>
                <a:ea typeface="Times New Roman" panose="02020603050405020304" pitchFamily="18" charset="0"/>
              </a:rPr>
              <a:t>Basic principle of Public Administration</a:t>
            </a:r>
          </a:p>
          <a:p>
            <a:pPr marL="165100">
              <a:spcBef>
                <a:spcPts val="380"/>
              </a:spcBef>
            </a:pPr>
            <a:endParaRPr lang="en-US" sz="2400" b="1" kern="0" dirty="0">
              <a:effectLst/>
              <a:latin typeface="Times New Roman" panose="02020603050405020304" pitchFamily="18" charset="0"/>
              <a:ea typeface="Times New Roman" panose="02020603050405020304" pitchFamily="18" charset="0"/>
            </a:endParaRPr>
          </a:p>
          <a:p>
            <a:pPr marL="622300" indent="-457200">
              <a:spcBef>
                <a:spcPts val="380"/>
              </a:spcBef>
              <a:buFont typeface="+mj-lt"/>
              <a:buAutoNum type="arabicPeriod"/>
            </a:pPr>
            <a:r>
              <a:rPr lang="en-US" sz="2000" b="1" kern="0" dirty="0">
                <a:latin typeface="Times New Roman" panose="02020603050405020304" pitchFamily="18" charset="0"/>
                <a:ea typeface="Times New Roman" panose="02020603050405020304" pitchFamily="18" charset="0"/>
              </a:rPr>
              <a:t>Principle of hierarchy</a:t>
            </a:r>
          </a:p>
          <a:p>
            <a:pPr marL="342900" marR="569595" lvl="0" indent="-342900" algn="just">
              <a:lnSpc>
                <a:spcPct val="115000"/>
              </a:lnSpc>
              <a:spcBef>
                <a:spcPts val="5"/>
              </a:spcBef>
              <a:spcAft>
                <a:spcPts val="0"/>
              </a:spcAft>
              <a:buFont typeface="+mj-lt"/>
              <a:buAutoNum type="arabicPeriod"/>
              <a:tabLst>
                <a:tab pos="622935" algn="l"/>
              </a:tabLst>
            </a:pPr>
            <a:r>
              <a:rPr lang="en-US" sz="1800" b="1" spc="-50" dirty="0">
                <a:effectLst/>
                <a:latin typeface="Times New Roman" panose="02020603050405020304" pitchFamily="18" charset="0"/>
                <a:ea typeface="Times New Roman" panose="02020603050405020304" pitchFamily="18" charset="0"/>
              </a:rPr>
              <a:t>Principle of authority</a:t>
            </a:r>
            <a:endParaRPr lang="en-IN" sz="1800" b="1" spc="-50" dirty="0">
              <a:effectLst/>
              <a:latin typeface="Times New Roman" panose="02020603050405020304" pitchFamily="18" charset="0"/>
              <a:ea typeface="Times New Roman" panose="02020603050405020304" pitchFamily="18" charset="0"/>
            </a:endParaRPr>
          </a:p>
          <a:p>
            <a:pPr marL="342900" marR="568325" lvl="0" indent="-342900" algn="just">
              <a:lnSpc>
                <a:spcPct val="115000"/>
              </a:lnSpc>
              <a:spcBef>
                <a:spcPts val="205"/>
              </a:spcBef>
              <a:spcAft>
                <a:spcPts val="0"/>
              </a:spcAft>
              <a:buFont typeface="+mj-lt"/>
              <a:buAutoNum type="arabicPeriod"/>
              <a:tabLst>
                <a:tab pos="622935" algn="l"/>
              </a:tabLst>
            </a:pPr>
            <a:r>
              <a:rPr lang="en-US" sz="1800" b="1" spc="-50" dirty="0">
                <a:effectLst/>
                <a:latin typeface="Times New Roman" panose="02020603050405020304" pitchFamily="18" charset="0"/>
                <a:ea typeface="Times New Roman" panose="02020603050405020304" pitchFamily="18" charset="0"/>
              </a:rPr>
              <a:t>Principle of responsibility with matching authority</a:t>
            </a:r>
            <a:endParaRPr lang="en-IN" sz="1800" b="1" spc="-50" dirty="0">
              <a:effectLst/>
              <a:latin typeface="Times New Roman" panose="02020603050405020304" pitchFamily="18" charset="0"/>
              <a:ea typeface="Times New Roman" panose="02020603050405020304" pitchFamily="18" charset="0"/>
            </a:endParaRPr>
          </a:p>
          <a:p>
            <a:pPr marL="342900" marR="570230" lvl="0" indent="-342900" algn="just">
              <a:lnSpc>
                <a:spcPct val="115000"/>
              </a:lnSpc>
              <a:spcBef>
                <a:spcPts val="205"/>
              </a:spcBef>
              <a:spcAft>
                <a:spcPts val="0"/>
              </a:spcAft>
              <a:buFont typeface="+mj-lt"/>
              <a:buAutoNum type="arabicPeriod"/>
              <a:tabLst>
                <a:tab pos="622935" algn="l"/>
              </a:tabLst>
            </a:pPr>
            <a:r>
              <a:rPr lang="en-US" sz="1800" b="1" spc="-50" dirty="0">
                <a:effectLst/>
                <a:latin typeface="Times New Roman" panose="02020603050405020304" pitchFamily="18" charset="0"/>
                <a:ea typeface="Times New Roman" panose="02020603050405020304" pitchFamily="18" charset="0"/>
              </a:rPr>
              <a:t>Principle of span of control: </a:t>
            </a:r>
            <a:endParaRPr lang="en-IN" sz="1800" b="1" spc="-50" dirty="0">
              <a:effectLst/>
              <a:latin typeface="Times New Roman" panose="02020603050405020304" pitchFamily="18" charset="0"/>
              <a:ea typeface="Times New Roman" panose="02020603050405020304" pitchFamily="18" charset="0"/>
            </a:endParaRPr>
          </a:p>
          <a:p>
            <a:pPr marL="342900" marR="569595" lvl="0" indent="-342900" algn="just">
              <a:lnSpc>
                <a:spcPct val="115000"/>
              </a:lnSpc>
              <a:spcBef>
                <a:spcPts val="205"/>
              </a:spcBef>
              <a:spcAft>
                <a:spcPts val="0"/>
              </a:spcAft>
              <a:buFont typeface="+mj-lt"/>
              <a:buAutoNum type="arabicPeriod"/>
              <a:tabLst>
                <a:tab pos="622935" algn="l"/>
              </a:tabLst>
            </a:pPr>
            <a:r>
              <a:rPr lang="en-US" sz="1800" b="1" spc="-50" dirty="0">
                <a:effectLst/>
                <a:latin typeface="Times New Roman" panose="02020603050405020304" pitchFamily="18" charset="0"/>
                <a:ea typeface="Times New Roman" panose="02020603050405020304" pitchFamily="18" charset="0"/>
              </a:rPr>
              <a:t>Principe of communication</a:t>
            </a:r>
            <a:endParaRPr lang="en-IN" sz="1800" b="1" spc="-50" dirty="0">
              <a:effectLst/>
              <a:latin typeface="Times New Roman" panose="02020603050405020304" pitchFamily="18" charset="0"/>
              <a:ea typeface="Times New Roman" panose="02020603050405020304" pitchFamily="18" charset="0"/>
            </a:endParaRPr>
          </a:p>
          <a:p>
            <a:pPr marL="342900" marR="572770" lvl="0" indent="-342900" algn="just">
              <a:lnSpc>
                <a:spcPct val="115000"/>
              </a:lnSpc>
              <a:spcBef>
                <a:spcPts val="205"/>
              </a:spcBef>
              <a:spcAft>
                <a:spcPts val="0"/>
              </a:spcAft>
              <a:buFont typeface="+mj-lt"/>
              <a:buAutoNum type="arabicPeriod"/>
              <a:tabLst>
                <a:tab pos="622935" algn="l"/>
              </a:tabLst>
            </a:pPr>
            <a:r>
              <a:rPr lang="en-US" sz="1800" b="1" spc="-50" dirty="0">
                <a:effectLst/>
                <a:latin typeface="Times New Roman" panose="02020603050405020304" pitchFamily="18" charset="0"/>
                <a:ea typeface="Times New Roman" panose="02020603050405020304" pitchFamily="18" charset="0"/>
              </a:rPr>
              <a:t>Principle</a:t>
            </a:r>
            <a:r>
              <a:rPr lang="en-US" sz="1800" b="1" spc="-25" dirty="0">
                <a:effectLst/>
                <a:latin typeface="Times New Roman" panose="02020603050405020304" pitchFamily="18" charset="0"/>
                <a:ea typeface="Times New Roman" panose="02020603050405020304" pitchFamily="18" charset="0"/>
              </a:rPr>
              <a:t> </a:t>
            </a:r>
            <a:r>
              <a:rPr lang="en-US" sz="1800" b="1" spc="-50" dirty="0">
                <a:effectLst/>
                <a:latin typeface="Times New Roman" panose="02020603050405020304" pitchFamily="18" charset="0"/>
                <a:ea typeface="Times New Roman" panose="02020603050405020304" pitchFamily="18" charset="0"/>
              </a:rPr>
              <a:t>of</a:t>
            </a:r>
            <a:r>
              <a:rPr lang="en-US" sz="1800" b="1" spc="-10" dirty="0">
                <a:effectLst/>
                <a:latin typeface="Times New Roman" panose="02020603050405020304" pitchFamily="18" charset="0"/>
                <a:ea typeface="Times New Roman" panose="02020603050405020304" pitchFamily="18" charset="0"/>
              </a:rPr>
              <a:t> </a:t>
            </a:r>
            <a:r>
              <a:rPr lang="en-US" sz="1800" b="1" spc="-50" dirty="0">
                <a:effectLst/>
                <a:latin typeface="Times New Roman" panose="02020603050405020304" pitchFamily="18" charset="0"/>
                <a:ea typeface="Times New Roman" panose="02020603050405020304" pitchFamily="18" charset="0"/>
              </a:rPr>
              <a:t>organizational</a:t>
            </a:r>
            <a:r>
              <a:rPr lang="en-US" sz="1800" b="1" spc="-15" dirty="0">
                <a:effectLst/>
                <a:latin typeface="Times New Roman" panose="02020603050405020304" pitchFamily="18" charset="0"/>
                <a:ea typeface="Times New Roman" panose="02020603050405020304" pitchFamily="18" charset="0"/>
              </a:rPr>
              <a:t> </a:t>
            </a:r>
            <a:r>
              <a:rPr lang="en-US" sz="1800" b="1" spc="-50" dirty="0">
                <a:effectLst/>
                <a:latin typeface="Times New Roman" panose="02020603050405020304" pitchFamily="18" charset="0"/>
                <a:ea typeface="Times New Roman" panose="02020603050405020304" pitchFamily="18" charset="0"/>
              </a:rPr>
              <a:t>structure</a:t>
            </a:r>
            <a:endParaRPr lang="en-IN" sz="1800" b="1" spc="-50" dirty="0">
              <a:effectLst/>
              <a:latin typeface="Times New Roman" panose="02020603050405020304" pitchFamily="18" charset="0"/>
              <a:ea typeface="Times New Roman" panose="02020603050405020304" pitchFamily="18" charset="0"/>
            </a:endParaRPr>
          </a:p>
          <a:p>
            <a:pPr marL="622300" indent="-457200">
              <a:spcBef>
                <a:spcPts val="380"/>
              </a:spcBef>
              <a:buAutoNum type="arabicPeriod"/>
            </a:pPr>
            <a:endParaRPr lang="en-IN" sz="2000"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C90279-EA49-6206-CB3D-10157573C9D3}"/>
              </a:ext>
            </a:extLst>
          </p:cNvPr>
          <p:cNvSpPr txBox="1"/>
          <p:nvPr/>
        </p:nvSpPr>
        <p:spPr>
          <a:xfrm>
            <a:off x="519953" y="2013956"/>
            <a:ext cx="10990729" cy="3606949"/>
          </a:xfrm>
          <a:prstGeom prst="rect">
            <a:avLst/>
          </a:prstGeom>
          <a:noFill/>
        </p:spPr>
        <p:txBody>
          <a:bodyPr wrap="square">
            <a:spAutoFit/>
          </a:bodyPr>
          <a:lstStyle/>
          <a:p>
            <a:pPr marL="165100"/>
            <a:r>
              <a:rPr lang="en-US" sz="2400" b="1" kern="0" dirty="0">
                <a:effectLst/>
                <a:latin typeface="Times New Roman" panose="02020603050405020304" pitchFamily="18" charset="0"/>
                <a:ea typeface="Times New Roman" panose="02020603050405020304" pitchFamily="18" charset="0"/>
              </a:rPr>
              <a:t>Supervision:</a:t>
            </a:r>
            <a:endParaRPr lang="en-IN" sz="2400" b="1" kern="0" dirty="0">
              <a:effectLst/>
              <a:latin typeface="Times New Roman" panose="02020603050405020304" pitchFamily="18" charset="0"/>
              <a:ea typeface="Times New Roman" panose="02020603050405020304" pitchFamily="18" charset="0"/>
            </a:endParaRPr>
          </a:p>
          <a:p>
            <a:pPr marL="165100">
              <a:spcBef>
                <a:spcPts val="1010"/>
              </a:spcBef>
              <a:spcAft>
                <a:spcPts val="0"/>
              </a:spcAft>
            </a:pPr>
            <a:r>
              <a:rPr lang="en-US" sz="2000" b="1" u="heavy" dirty="0">
                <a:effectLst/>
                <a:latin typeface="Times New Roman" panose="02020603050405020304" pitchFamily="18" charset="0"/>
                <a:ea typeface="Times New Roman" panose="02020603050405020304" pitchFamily="18" charset="0"/>
              </a:rPr>
              <a:t>Meaning:</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Supervision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Latin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above’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vision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ordinary sense of the term, supervision means overseeing the activities of</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others</a:t>
            </a:r>
          </a:p>
          <a:p>
            <a:pPr marL="165100" algn="just">
              <a:spcBef>
                <a:spcPts val="815"/>
              </a:spcBef>
              <a:spcAft>
                <a:spcPts val="0"/>
              </a:spcAft>
            </a:pPr>
            <a:r>
              <a:rPr lang="en-US" sz="2000" b="1" u="heavy" dirty="0">
                <a:effectLst/>
                <a:latin typeface="Times New Roman" panose="02020603050405020304" pitchFamily="18" charset="0"/>
                <a:ea typeface="Times New Roman" panose="02020603050405020304" pitchFamily="18" charset="0"/>
              </a:rPr>
              <a:t>Definition:</a:t>
            </a:r>
            <a:r>
              <a:rPr lang="en-US" sz="2000" b="1" dirty="0">
                <a:effectLst/>
                <a:latin typeface="Times New Roman" panose="02020603050405020304" pitchFamily="18" charset="0"/>
                <a:ea typeface="Times New Roman" panose="02020603050405020304" pitchFamily="18" charset="0"/>
              </a:rPr>
              <a:t> </a:t>
            </a:r>
          </a:p>
          <a:p>
            <a:pPr marL="165100" algn="just">
              <a:spcBef>
                <a:spcPts val="815"/>
              </a:spcBef>
              <a:spcAft>
                <a:spcPts val="0"/>
              </a:spcAft>
            </a:pPr>
            <a:r>
              <a:rPr lang="en-US" sz="2000" dirty="0">
                <a:effectLst/>
                <a:latin typeface="Times New Roman" panose="02020603050405020304" pitchFamily="18" charset="0"/>
                <a:ea typeface="Times New Roman" panose="02020603050405020304" pitchFamily="18" charset="0"/>
              </a:rPr>
              <a:t>According to </a:t>
            </a:r>
            <a:r>
              <a:rPr lang="en-US" sz="2000" b="1" dirty="0">
                <a:effectLst/>
                <a:latin typeface="Times New Roman" panose="02020603050405020304" pitchFamily="18" charset="0"/>
                <a:ea typeface="Times New Roman" panose="02020603050405020304" pitchFamily="18" charset="0"/>
              </a:rPr>
              <a:t>Toft Hartley Act, 1947 (USA), </a:t>
            </a:r>
            <a:r>
              <a:rPr lang="en-US" sz="2000" dirty="0">
                <a:effectLst/>
                <a:latin typeface="Times New Roman" panose="02020603050405020304" pitchFamily="18" charset="0"/>
                <a:ea typeface="Times New Roman" panose="02020603050405020304" pitchFamily="18" charset="0"/>
              </a:rPr>
              <a:t>‘Supervisors are those having authority to exercise independent judgement in hiring, discharging, disciplining, rewarding and taking other actions of a similar nature with respect to employees’.</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99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826098-3F95-84F8-60F5-0E97E17F64E8}"/>
              </a:ext>
            </a:extLst>
          </p:cNvPr>
          <p:cNvSpPr txBox="1"/>
          <p:nvPr/>
        </p:nvSpPr>
        <p:spPr>
          <a:xfrm>
            <a:off x="2511238" y="1639651"/>
            <a:ext cx="7169523" cy="4406334"/>
          </a:xfrm>
          <a:prstGeom prst="rect">
            <a:avLst/>
          </a:prstGeom>
          <a:noFill/>
        </p:spPr>
        <p:txBody>
          <a:bodyPr wrap="square">
            <a:spAutoFit/>
          </a:bodyPr>
          <a:lstStyle/>
          <a:p>
            <a:pPr marL="165100" algn="just">
              <a:spcBef>
                <a:spcPts val="820"/>
              </a:spcBef>
              <a:spcAft>
                <a:spcPts val="0"/>
              </a:spcAft>
            </a:pPr>
            <a:r>
              <a:rPr lang="en-US" sz="2400" b="1" dirty="0">
                <a:effectLst/>
                <a:latin typeface="Times New Roman" panose="02020603050405020304" pitchFamily="18" charset="0"/>
                <a:ea typeface="Times New Roman" panose="02020603050405020304" pitchFamily="18" charset="0"/>
              </a:rPr>
              <a:t>Nature of Supervision</a:t>
            </a:r>
          </a:p>
          <a:p>
            <a:pPr marL="165100" algn="just">
              <a:spcBef>
                <a:spcPts val="820"/>
              </a:spcBef>
              <a:spcAft>
                <a:spcPts val="0"/>
              </a:spcAft>
            </a:pPr>
            <a:endParaRPr lang="en-US" sz="2400" b="1" dirty="0">
              <a:effectLst/>
              <a:latin typeface="Times New Roman" panose="02020603050405020304" pitchFamily="18" charset="0"/>
              <a:ea typeface="Times New Roman" panose="02020603050405020304" pitchFamily="18" charset="0"/>
            </a:endParaRPr>
          </a:p>
          <a:p>
            <a:pPr marL="742950" lvl="1" indent="-285750" algn="just">
              <a:spcBef>
                <a:spcPts val="795"/>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Supervision is a creative and dynamic expert technical</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service.</a:t>
            </a:r>
            <a:endParaRPr lang="en-IN" sz="2000" spc="-25" dirty="0">
              <a:effectLst/>
              <a:latin typeface="Times New Roman" panose="02020603050405020304" pitchFamily="18" charset="0"/>
              <a:ea typeface="Times New Roman" panose="02020603050405020304" pitchFamily="18" charset="0"/>
            </a:endParaRPr>
          </a:p>
          <a:p>
            <a:pPr marL="742950" lvl="1" indent="-285750" algn="just">
              <a:spcBef>
                <a:spcPts val="215"/>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It provides leadership with expert knowledge &amp; superior</a:t>
            </a:r>
            <a:r>
              <a:rPr lang="en-US" sz="2000" spc="-3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skills.</a:t>
            </a:r>
            <a:endParaRPr lang="en-IN" sz="2000" spc="-25" dirty="0">
              <a:effectLst/>
              <a:latin typeface="Times New Roman" panose="02020603050405020304" pitchFamily="18" charset="0"/>
              <a:ea typeface="Times New Roman" panose="02020603050405020304" pitchFamily="18" charset="0"/>
            </a:endParaRPr>
          </a:p>
          <a:p>
            <a:pPr marL="742950" lvl="1" indent="-285750" algn="just">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It promotes cooperative educational effort in a friendly</a:t>
            </a:r>
            <a:r>
              <a:rPr lang="en-US" sz="2000" spc="-4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atmosphere.</a:t>
            </a:r>
            <a:endParaRPr lang="en-IN" sz="2000" spc="-25" dirty="0">
              <a:effectLst/>
              <a:latin typeface="Times New Roman" panose="02020603050405020304" pitchFamily="18" charset="0"/>
              <a:ea typeface="Times New Roman" panose="02020603050405020304" pitchFamily="18" charset="0"/>
            </a:endParaRPr>
          </a:p>
          <a:p>
            <a:pPr marL="742950" lvl="1" indent="-285750" algn="just">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It gives coordination, direction and guidance to teachers’ activities.</a:t>
            </a:r>
            <a:endParaRPr lang="en-IN" sz="2000" spc="-25" dirty="0">
              <a:effectLst/>
              <a:latin typeface="Times New Roman" panose="02020603050405020304" pitchFamily="18" charset="0"/>
              <a:ea typeface="Times New Roman" panose="02020603050405020304" pitchFamily="18" charset="0"/>
            </a:endParaRPr>
          </a:p>
          <a:p>
            <a:pPr marL="742950" lvl="1" indent="-285750" algn="just">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It stimulates the continuous growth of teachers and development of</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pupils.</a:t>
            </a:r>
            <a:endParaRPr lang="en-IN" sz="2000" spc="-25" dirty="0">
              <a:effectLst/>
              <a:latin typeface="Times New Roman" panose="02020603050405020304" pitchFamily="18" charset="0"/>
              <a:ea typeface="Times New Roman" panose="02020603050405020304" pitchFamily="18" charset="0"/>
            </a:endParaRPr>
          </a:p>
          <a:p>
            <a:pPr marL="742950" lvl="1" indent="-285750" algn="just">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It improves instruction and the teaching learning</a:t>
            </a:r>
            <a:r>
              <a:rPr lang="en-US" sz="2000" spc="-3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process.</a:t>
            </a:r>
            <a:endParaRPr lang="en-IN" sz="2000" spc="-25" dirty="0">
              <a:effectLst/>
              <a:latin typeface="Times New Roman" panose="02020603050405020304" pitchFamily="18" charset="0"/>
              <a:ea typeface="Times New Roman" panose="02020603050405020304" pitchFamily="18" charset="0"/>
            </a:endParaRPr>
          </a:p>
          <a:p>
            <a:pPr marL="165100" algn="just">
              <a:spcBef>
                <a:spcPts val="820"/>
              </a:spcBef>
              <a:spcAft>
                <a:spcPts val="0"/>
              </a:spcAft>
            </a:pP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2334</TotalTime>
  <Words>748</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Arial Rounded MT Bold</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216</cp:revision>
  <dcterms:created xsi:type="dcterms:W3CDTF">2023-04-01T04:44:33Z</dcterms:created>
  <dcterms:modified xsi:type="dcterms:W3CDTF">2023-07-07T05:13:06Z</dcterms:modified>
</cp:coreProperties>
</file>