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70" r:id="rId3"/>
    <p:sldId id="269" r:id="rId4"/>
    <p:sldId id="271" r:id="rId5"/>
    <p:sldId id="272" r:id="rId6"/>
    <p:sldId id="273" r:id="rId7"/>
    <p:sldId id="274" r:id="rId8"/>
    <p:sldId id="275" r:id="rId9"/>
    <p:sldId id="276" r:id="rId10"/>
    <p:sldId id="277" r:id="rId11"/>
    <p:sldId id="278"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0DDFF056-5CC9-660D-9404-151D0981C951}"/>
              </a:ext>
            </a:extLst>
          </p:cNvPr>
          <p:cNvSpPr txBox="1"/>
          <p:nvPr/>
        </p:nvSpPr>
        <p:spPr>
          <a:xfrm>
            <a:off x="1497106" y="2399942"/>
            <a:ext cx="9968752" cy="1846659"/>
          </a:xfrm>
          <a:prstGeom prst="rect">
            <a:avLst/>
          </a:prstGeom>
          <a:noFill/>
        </p:spPr>
        <p:txBody>
          <a:bodyPr wrap="square">
            <a:spAutoFit/>
          </a:bodyPr>
          <a:lstStyle/>
          <a:p>
            <a:pPr algn="just"/>
            <a:r>
              <a:rPr lang="en-US" sz="3200" dirty="0">
                <a:latin typeface="Arial Rounded MT Bold" panose="020F0704030504030204" pitchFamily="34" charset="0"/>
              </a:rPr>
              <a:t>Lecture no. 3: Henri Fayol 14 Principle of Management, Classification of functions of management, Levels of Management   </a:t>
            </a:r>
          </a:p>
          <a:p>
            <a:pPr algn="just"/>
            <a:endParaRPr lang="en-US" dirty="0"/>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C46040-E122-06F6-881E-CA7FF35D6CFD}"/>
              </a:ext>
            </a:extLst>
          </p:cNvPr>
          <p:cNvSpPr txBox="1"/>
          <p:nvPr/>
        </p:nvSpPr>
        <p:spPr>
          <a:xfrm>
            <a:off x="2368924" y="1532075"/>
            <a:ext cx="6118410" cy="461665"/>
          </a:xfrm>
          <a:prstGeom prst="rect">
            <a:avLst/>
          </a:prstGeom>
          <a:noFill/>
        </p:spPr>
        <p:txBody>
          <a:bodyPr wrap="square">
            <a:spAutoFit/>
          </a:bodyPr>
          <a:lstStyle/>
          <a:p>
            <a:pPr marL="165100" algn="just">
              <a:spcBef>
                <a:spcPts val="805"/>
              </a:spcBef>
              <a:spcAft>
                <a:spcPts val="0"/>
              </a:spcAft>
            </a:pPr>
            <a:r>
              <a:rPr lang="en-US" sz="2400" b="1" dirty="0">
                <a:effectLst/>
                <a:latin typeface="Times New Roman" panose="02020603050405020304" pitchFamily="18" charset="0"/>
                <a:ea typeface="Times New Roman" panose="02020603050405020304" pitchFamily="18" charset="0"/>
              </a:rPr>
              <a:t>Classifications of functions of management</a:t>
            </a:r>
            <a:endParaRPr lang="en-IN" sz="2400" b="1" dirty="0">
              <a:effectLst/>
              <a:latin typeface="Times New Roman" panose="02020603050405020304" pitchFamily="18" charset="0"/>
              <a:ea typeface="Times New Roman" panose="02020603050405020304" pitchFamily="18" charset="0"/>
            </a:endParaRPr>
          </a:p>
        </p:txBody>
      </p:sp>
      <p:pic>
        <p:nvPicPr>
          <p:cNvPr id="3" name="image3.jpeg" descr="Functions of Management">
            <a:extLst>
              <a:ext uri="{FF2B5EF4-FFF2-40B4-BE49-F238E27FC236}">
                <a16:creationId xmlns:a16="http://schemas.microsoft.com/office/drawing/2014/main" id="{F4FA12F2-EC9C-6CF9-CD62-0F5782EE5DE4}"/>
              </a:ext>
            </a:extLst>
          </p:cNvPr>
          <p:cNvPicPr>
            <a:picLocks noChangeAspect="1"/>
          </p:cNvPicPr>
          <p:nvPr/>
        </p:nvPicPr>
        <p:blipFill>
          <a:blip r:embed="rId2" cstate="print"/>
          <a:stretch>
            <a:fillRect/>
          </a:stretch>
        </p:blipFill>
        <p:spPr>
          <a:xfrm>
            <a:off x="2995471" y="2282110"/>
            <a:ext cx="4865315" cy="3822818"/>
          </a:xfrm>
          <a:prstGeom prst="rect">
            <a:avLst/>
          </a:prstGeom>
        </p:spPr>
      </p:pic>
    </p:spTree>
    <p:extLst>
      <p:ext uri="{BB962C8B-B14F-4D97-AF65-F5344CB8AC3E}">
        <p14:creationId xmlns:p14="http://schemas.microsoft.com/office/powerpoint/2010/main" val="861511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4.png">
            <a:extLst>
              <a:ext uri="{FF2B5EF4-FFF2-40B4-BE49-F238E27FC236}">
                <a16:creationId xmlns:a16="http://schemas.microsoft.com/office/drawing/2014/main" id="{35630056-7A21-63EB-6B21-A29F49067020}"/>
              </a:ext>
            </a:extLst>
          </p:cNvPr>
          <p:cNvPicPr>
            <a:picLocks noChangeAspect="1"/>
          </p:cNvPicPr>
          <p:nvPr/>
        </p:nvPicPr>
        <p:blipFill>
          <a:blip r:embed="rId2" cstate="print"/>
          <a:stretch>
            <a:fillRect/>
          </a:stretch>
        </p:blipFill>
        <p:spPr>
          <a:xfrm>
            <a:off x="1873623" y="1719541"/>
            <a:ext cx="8717057" cy="4358529"/>
          </a:xfrm>
          <a:prstGeom prst="rect">
            <a:avLst/>
          </a:prstGeom>
        </p:spPr>
      </p:pic>
    </p:spTree>
    <p:extLst>
      <p:ext uri="{BB962C8B-B14F-4D97-AF65-F5344CB8AC3E}">
        <p14:creationId xmlns:p14="http://schemas.microsoft.com/office/powerpoint/2010/main" val="231673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301944-EF8C-7F14-8E76-99E996643131}"/>
              </a:ext>
            </a:extLst>
          </p:cNvPr>
          <p:cNvSpPr txBox="1"/>
          <p:nvPr/>
        </p:nvSpPr>
        <p:spPr>
          <a:xfrm>
            <a:off x="636494" y="1857585"/>
            <a:ext cx="11161059" cy="3546933"/>
          </a:xfrm>
          <a:prstGeom prst="rect">
            <a:avLst/>
          </a:prstGeom>
          <a:noFill/>
        </p:spPr>
        <p:txBody>
          <a:bodyPr wrap="square">
            <a:spAutoFit/>
          </a:bodyPr>
          <a:lstStyle/>
          <a:p>
            <a:pPr marL="165100"/>
            <a:r>
              <a:rPr lang="en-US" sz="2400" b="1" kern="0" dirty="0">
                <a:effectLst/>
                <a:latin typeface="Times New Roman" panose="02020603050405020304" pitchFamily="18" charset="0"/>
                <a:ea typeface="Times New Roman" panose="02020603050405020304" pitchFamily="18" charset="0"/>
              </a:rPr>
              <a:t>Levels of Management:</a:t>
            </a:r>
            <a:endParaRPr lang="en-IN" sz="2400" b="1" kern="0" dirty="0">
              <a:effectLst/>
              <a:latin typeface="Times New Roman" panose="02020603050405020304" pitchFamily="18" charset="0"/>
              <a:ea typeface="Times New Roman" panose="02020603050405020304" pitchFamily="18" charset="0"/>
            </a:endParaRPr>
          </a:p>
          <a:p>
            <a:pPr marL="1143000" marR="568325" lvl="2" indent="-228600" algn="just">
              <a:lnSpc>
                <a:spcPct val="115000"/>
              </a:lnSpc>
              <a:spcBef>
                <a:spcPts val="995"/>
              </a:spcBef>
              <a:spcAft>
                <a:spcPts val="0"/>
              </a:spcAft>
              <a:buFont typeface="+mj-lt"/>
              <a:buAutoNum type="arabicPeriod"/>
              <a:tabLst>
                <a:tab pos="622935" algn="l"/>
              </a:tabLst>
            </a:pPr>
            <a:r>
              <a:rPr lang="en-US" sz="2000" b="1" spc="-150" dirty="0">
                <a:solidFill>
                  <a:srgbClr val="2C2C2C"/>
                </a:solidFill>
                <a:effectLst/>
                <a:latin typeface="Times New Roman" panose="02020603050405020304" pitchFamily="18" charset="0"/>
                <a:ea typeface="Times New Roman" panose="02020603050405020304" pitchFamily="18" charset="0"/>
              </a:rPr>
              <a:t>Administrative, Managerial, or Top Level of Management: </a:t>
            </a:r>
            <a:r>
              <a:rPr lang="en-US" sz="2000" spc="-150" dirty="0">
                <a:solidFill>
                  <a:srgbClr val="2C2C2C"/>
                </a:solidFill>
                <a:effectLst/>
                <a:latin typeface="Times New Roman" panose="02020603050405020304" pitchFamily="18" charset="0"/>
                <a:ea typeface="Times New Roman" panose="02020603050405020304" pitchFamily="18" charset="0"/>
              </a:rPr>
              <a:t>This level of  management consists of an organization’s board of directors and the chief executive or managing director. </a:t>
            </a:r>
          </a:p>
          <a:p>
            <a:pPr marL="1143000" marR="568325" lvl="2" indent="-228600" algn="just">
              <a:lnSpc>
                <a:spcPct val="115000"/>
              </a:lnSpc>
              <a:spcBef>
                <a:spcPts val="995"/>
              </a:spcBef>
              <a:spcAft>
                <a:spcPts val="0"/>
              </a:spcAft>
              <a:buFont typeface="+mj-lt"/>
              <a:buAutoNum type="arabicPeriod"/>
              <a:tabLst>
                <a:tab pos="622935" algn="l"/>
              </a:tabLst>
            </a:pPr>
            <a:r>
              <a:rPr lang="en-US" sz="2000" b="1" spc="-150" dirty="0">
                <a:solidFill>
                  <a:srgbClr val="2C2C2C"/>
                </a:solidFill>
                <a:effectLst/>
                <a:latin typeface="Times New Roman" panose="02020603050405020304" pitchFamily="18" charset="0"/>
                <a:ea typeface="Times New Roman" panose="02020603050405020304" pitchFamily="18" charset="0"/>
              </a:rPr>
              <a:t>Executive or Middle  Level  of  Management:  </a:t>
            </a:r>
            <a:r>
              <a:rPr lang="en-US" sz="2000" spc="-150" dirty="0">
                <a:solidFill>
                  <a:srgbClr val="2C2C2C"/>
                </a:solidFill>
                <a:effectLst/>
                <a:latin typeface="Times New Roman" panose="02020603050405020304" pitchFamily="18" charset="0"/>
                <a:ea typeface="Times New Roman" panose="02020603050405020304" pitchFamily="18" charset="0"/>
              </a:rPr>
              <a:t>The branch  and  departmental managers</a:t>
            </a:r>
            <a:r>
              <a:rPr lang="en-US" sz="2000" spc="-1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form</a:t>
            </a:r>
            <a:r>
              <a:rPr lang="en-US" sz="2000" spc="-5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this</a:t>
            </a:r>
            <a:r>
              <a:rPr lang="en-US" sz="2000" spc="-5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middle</a:t>
            </a:r>
            <a:r>
              <a:rPr lang="en-US" sz="2000" spc="-6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management</a:t>
            </a:r>
            <a:r>
              <a:rPr lang="en-US" sz="2000" spc="-5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level.</a:t>
            </a:r>
            <a:r>
              <a:rPr lang="en-US" sz="2000" spc="-5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These</a:t>
            </a:r>
            <a:r>
              <a:rPr lang="en-US" sz="2000" spc="-55"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people</a:t>
            </a:r>
            <a:r>
              <a:rPr lang="en-US" sz="2000" spc="-6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are</a:t>
            </a:r>
            <a:r>
              <a:rPr lang="en-US" sz="2000" spc="-55"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directly</a:t>
            </a:r>
            <a:r>
              <a:rPr lang="en-US" sz="2000" spc="-75"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accountable</a:t>
            </a:r>
            <a:r>
              <a:rPr lang="en-US" sz="2000" spc="-55"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to</a:t>
            </a:r>
            <a:r>
              <a:rPr lang="en-US" sz="2000" spc="-55"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top management for the functioning of their respective departments, devoting more time to organizational and directional functions. </a:t>
            </a:r>
            <a:endParaRPr lang="en-IN" sz="2000" spc="-150" dirty="0">
              <a:effectLst/>
              <a:latin typeface="Times New Roman" panose="02020603050405020304" pitchFamily="18" charset="0"/>
              <a:ea typeface="Times New Roman" panose="02020603050405020304" pitchFamily="18" charset="0"/>
            </a:endParaRPr>
          </a:p>
          <a:p>
            <a:pPr marL="1143000" marR="569595" lvl="2" indent="-228600" algn="just">
              <a:lnSpc>
                <a:spcPct val="115000"/>
              </a:lnSpc>
              <a:spcBef>
                <a:spcPts val="200"/>
              </a:spcBef>
              <a:spcAft>
                <a:spcPts val="0"/>
              </a:spcAft>
              <a:buFont typeface="+mj-lt"/>
              <a:buAutoNum type="arabicPeriod"/>
              <a:tabLst>
                <a:tab pos="622935" algn="l"/>
              </a:tabLst>
            </a:pPr>
            <a:r>
              <a:rPr lang="en-US" sz="2000" b="1" spc="-150" dirty="0">
                <a:solidFill>
                  <a:srgbClr val="2C2C2C"/>
                </a:solidFill>
                <a:effectLst/>
                <a:latin typeface="Times New Roman" panose="02020603050405020304" pitchFamily="18" charset="0"/>
                <a:ea typeface="Times New Roman" panose="02020603050405020304" pitchFamily="18" charset="0"/>
              </a:rPr>
              <a:t>Supervisory, Operative, or Lower  Level  of  Management:  </a:t>
            </a:r>
            <a:r>
              <a:rPr lang="en-US" sz="2000" spc="-150" dirty="0">
                <a:solidFill>
                  <a:srgbClr val="2C2C2C"/>
                </a:solidFill>
                <a:effectLst/>
                <a:latin typeface="Times New Roman" panose="02020603050405020304" pitchFamily="18" charset="0"/>
                <a:ea typeface="Times New Roman" panose="02020603050405020304" pitchFamily="18" charset="0"/>
              </a:rPr>
              <a:t>This level  of management consists of supervisors, foremen, section officers, superintendents, and all other executives whose work must do largely with HR oversight and the direction of operative</a:t>
            </a:r>
            <a:r>
              <a:rPr lang="en-US" sz="2000" spc="-60" dirty="0">
                <a:solidFill>
                  <a:srgbClr val="2C2C2C"/>
                </a:solidFill>
                <a:effectLst/>
                <a:latin typeface="Times New Roman" panose="02020603050405020304" pitchFamily="18" charset="0"/>
                <a:ea typeface="Times New Roman" panose="02020603050405020304" pitchFamily="18" charset="0"/>
              </a:rPr>
              <a:t> </a:t>
            </a:r>
            <a:r>
              <a:rPr lang="en-US" sz="2000" spc="-150" dirty="0">
                <a:solidFill>
                  <a:srgbClr val="2C2C2C"/>
                </a:solidFill>
                <a:effectLst/>
                <a:latin typeface="Times New Roman" panose="02020603050405020304" pitchFamily="18" charset="0"/>
                <a:ea typeface="Times New Roman" panose="02020603050405020304" pitchFamily="18" charset="0"/>
              </a:rPr>
              <a:t>employees.</a:t>
            </a:r>
            <a:r>
              <a:rPr lang="en-US" sz="2000" spc="-55" dirty="0">
                <a:solidFill>
                  <a:srgbClr val="2C2C2C"/>
                </a:solidFill>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957F5C-CD4C-BE26-21F0-A50C54F4AD20}"/>
              </a:ext>
            </a:extLst>
          </p:cNvPr>
          <p:cNvSpPr txBox="1"/>
          <p:nvPr/>
        </p:nvSpPr>
        <p:spPr>
          <a:xfrm>
            <a:off x="995083" y="1906245"/>
            <a:ext cx="10201834" cy="3350982"/>
          </a:xfrm>
          <a:prstGeom prst="rect">
            <a:avLst/>
          </a:prstGeom>
          <a:noFill/>
        </p:spPr>
        <p:txBody>
          <a:bodyPr wrap="square">
            <a:spAutoFit/>
          </a:bodyPr>
          <a:lstStyle/>
          <a:p>
            <a:pPr marL="165100" marR="570230" algn="just">
              <a:lnSpc>
                <a:spcPct val="115000"/>
              </a:lnSpc>
              <a:spcBef>
                <a:spcPts val="1020"/>
              </a:spcBef>
              <a:spcAft>
                <a:spcPts val="0"/>
              </a:spcAft>
            </a:pPr>
            <a:endParaRPr lang="en-US"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1020"/>
              </a:spcBef>
            </a:pPr>
            <a:r>
              <a:rPr lang="en-IN" sz="2400" b="1" dirty="0">
                <a:latin typeface="Times New Roman" panose="02020603050405020304" pitchFamily="18" charset="0"/>
                <a:cs typeface="Times New Roman" panose="02020603050405020304" pitchFamily="18" charset="0"/>
              </a:rPr>
              <a:t>Henri Fayol 14 Principle of management</a:t>
            </a:r>
          </a:p>
          <a:p>
            <a:pPr marL="165100" marR="570230" algn="just">
              <a:lnSpc>
                <a:spcPct val="115000"/>
              </a:lnSpc>
              <a:spcBef>
                <a:spcPts val="1020"/>
              </a:spcBef>
              <a:spcAft>
                <a:spcPts val="0"/>
              </a:spcAft>
            </a:pPr>
            <a:endParaRPr lang="en-US" sz="2000" dirty="0">
              <a:latin typeface="Times New Roman" panose="02020603050405020304" pitchFamily="18" charset="0"/>
              <a:ea typeface="Times New Roman" panose="02020603050405020304" pitchFamily="18" charset="0"/>
            </a:endParaRPr>
          </a:p>
          <a:p>
            <a:pPr marL="165100" marR="57023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Henry Fayol, also known as the ‘father of modern management theory’ gave a new perception of the concept of management. He introduced a general theory that can be applied to all levels of management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every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department.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Fayol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theory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practiced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regulate the internal activities of an organization. He concentrated on accomplishing managerial efficiency.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7B44DC-4A01-CA83-FD14-282FE9C9F8DF}"/>
              </a:ext>
            </a:extLst>
          </p:cNvPr>
          <p:cNvSpPr txBox="1"/>
          <p:nvPr/>
        </p:nvSpPr>
        <p:spPr>
          <a:xfrm>
            <a:off x="636495" y="1482386"/>
            <a:ext cx="11129682" cy="5816977"/>
          </a:xfrm>
          <a:prstGeom prst="rect">
            <a:avLst/>
          </a:prstGeom>
          <a:noFill/>
        </p:spPr>
        <p:txBody>
          <a:bodyPr wrap="square" rtlCol="0">
            <a:spAutoFit/>
          </a:bodyPr>
          <a:lstStyle/>
          <a:p>
            <a:r>
              <a:rPr lang="en-IN" sz="2400" b="1" dirty="0">
                <a:latin typeface="Times New Roman" panose="02020603050405020304" pitchFamily="18" charset="0"/>
                <a:cs typeface="Times New Roman" panose="02020603050405020304" pitchFamily="18" charset="0"/>
              </a:rPr>
              <a:t>Henri Fayol 14 Principle of management</a:t>
            </a:r>
          </a:p>
          <a:p>
            <a:r>
              <a:rPr lang="en-US" sz="2400" spc="-30" dirty="0">
                <a:effectLst/>
                <a:latin typeface="Times New Roman" panose="02020603050405020304" pitchFamily="18" charset="0"/>
                <a:ea typeface="Times New Roman" panose="02020603050405020304" pitchFamily="18" charset="0"/>
              </a:rPr>
              <a:t>14 principle are:</a:t>
            </a:r>
          </a:p>
          <a:p>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1. Division of work                                                      11. Equity</a:t>
            </a:r>
          </a:p>
          <a:p>
            <a:r>
              <a:rPr lang="en-IN" sz="2000" dirty="0">
                <a:latin typeface="Times New Roman" panose="02020603050405020304" pitchFamily="18" charset="0"/>
                <a:cs typeface="Times New Roman" panose="02020603050405020304" pitchFamily="18" charset="0"/>
              </a:rPr>
              <a:t>2. Authority and responsibility                                     12. Stability</a:t>
            </a:r>
          </a:p>
          <a:p>
            <a:r>
              <a:rPr lang="en-IN" sz="2000" dirty="0">
                <a:latin typeface="Times New Roman" panose="02020603050405020304" pitchFamily="18" charset="0"/>
                <a:cs typeface="Times New Roman" panose="02020603050405020304" pitchFamily="18" charset="0"/>
              </a:rPr>
              <a:t>3. Discipline                                                                  13. Initiative</a:t>
            </a:r>
          </a:p>
          <a:p>
            <a:r>
              <a:rPr lang="en-IN" sz="2000" dirty="0">
                <a:latin typeface="Times New Roman" panose="02020603050405020304" pitchFamily="18" charset="0"/>
                <a:cs typeface="Times New Roman" panose="02020603050405020304" pitchFamily="18" charset="0"/>
              </a:rPr>
              <a:t>4. Unity of command                                                    14.  Esprit de corps                                               </a:t>
            </a:r>
          </a:p>
          <a:p>
            <a:r>
              <a:rPr lang="en-IN" sz="2000" dirty="0">
                <a:latin typeface="Times New Roman" panose="02020603050405020304" pitchFamily="18" charset="0"/>
                <a:cs typeface="Times New Roman" panose="02020603050405020304" pitchFamily="18" charset="0"/>
              </a:rPr>
              <a:t>5. Unity of direction</a:t>
            </a:r>
          </a:p>
          <a:p>
            <a:r>
              <a:rPr lang="en-US" sz="2000" dirty="0">
                <a:effectLst/>
                <a:latin typeface="Times New Roman" panose="02020603050405020304" pitchFamily="18" charset="0"/>
                <a:ea typeface="Times New Roman" panose="02020603050405020304" pitchFamily="18" charset="0"/>
              </a:rPr>
              <a:t>6. Subordination of Individual Interest</a:t>
            </a:r>
          </a:p>
          <a:p>
            <a:r>
              <a:rPr lang="en-US" sz="2000" kern="0" spc="-15" dirty="0">
                <a:effectLst/>
                <a:latin typeface="Times New Roman" panose="02020603050405020304" pitchFamily="18" charset="0"/>
                <a:ea typeface="Times New Roman" panose="02020603050405020304" pitchFamily="18" charset="0"/>
              </a:rPr>
              <a:t>7. Remuneration</a:t>
            </a:r>
          </a:p>
          <a:p>
            <a:r>
              <a:rPr lang="en-US" sz="2000" kern="0" spc="-15" dirty="0">
                <a:effectLst/>
                <a:latin typeface="Times New Roman" panose="02020603050405020304" pitchFamily="18" charset="0"/>
                <a:ea typeface="Times New Roman" panose="02020603050405020304" pitchFamily="18" charset="0"/>
              </a:rPr>
              <a:t>8. Centralization</a:t>
            </a:r>
          </a:p>
          <a:p>
            <a:r>
              <a:rPr lang="en-US" sz="2000" kern="0" spc="-15" dirty="0">
                <a:latin typeface="Times New Roman" panose="02020603050405020304" pitchFamily="18" charset="0"/>
                <a:ea typeface="Times New Roman" panose="02020603050405020304" pitchFamily="18" charset="0"/>
              </a:rPr>
              <a:t>9. Scalar chain</a:t>
            </a:r>
          </a:p>
          <a:p>
            <a:r>
              <a:rPr lang="en-US" sz="2000" kern="0" spc="-15" dirty="0">
                <a:effectLst/>
                <a:latin typeface="Times New Roman" panose="02020603050405020304" pitchFamily="18" charset="0"/>
                <a:ea typeface="Times New Roman" panose="02020603050405020304" pitchFamily="18" charset="0"/>
              </a:rPr>
              <a:t>10. Order </a:t>
            </a:r>
          </a:p>
          <a:p>
            <a:endParaRPr lang="en-US" sz="2000" kern="0" spc="-15" dirty="0">
              <a:latin typeface="Times New Roman" panose="02020603050405020304" pitchFamily="18" charset="0"/>
              <a:ea typeface="Times New Roman" panose="02020603050405020304" pitchFamily="18" charset="0"/>
            </a:endParaRPr>
          </a:p>
          <a:p>
            <a:endParaRPr lang="en-IN" sz="2000" kern="0" spc="-15" dirty="0">
              <a:effectLst/>
              <a:latin typeface="Times New Roman" panose="02020603050405020304" pitchFamily="18" charset="0"/>
              <a:ea typeface="Times New Roman" panose="02020603050405020304" pitchFamily="18" charset="0"/>
            </a:endParaRPr>
          </a:p>
          <a:p>
            <a:endParaRPr lang="en-IN" sz="2000" kern="0" spc="-15" dirty="0">
              <a:effectLst/>
              <a:latin typeface="Times New Roman" panose="02020603050405020304" pitchFamily="18" charset="0"/>
              <a:ea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25DED6-4BE4-AC9C-BDF9-9C9FDF80E015}"/>
              </a:ext>
            </a:extLst>
          </p:cNvPr>
          <p:cNvSpPr txBox="1"/>
          <p:nvPr/>
        </p:nvSpPr>
        <p:spPr>
          <a:xfrm>
            <a:off x="950259" y="1977406"/>
            <a:ext cx="10434918" cy="3903441"/>
          </a:xfrm>
          <a:prstGeom prst="rect">
            <a:avLst/>
          </a:prstGeom>
          <a:noFill/>
        </p:spPr>
        <p:txBody>
          <a:bodyPr wrap="square">
            <a:spAutoFit/>
          </a:bodyPr>
          <a:lstStyle/>
          <a:p>
            <a:pPr lvl="0">
              <a:spcBef>
                <a:spcPts val="970"/>
              </a:spcBef>
              <a:spcAft>
                <a:spcPts val="0"/>
              </a:spcAft>
              <a:buSzPts val="1200"/>
              <a:tabLst>
                <a:tab pos="318135" algn="l"/>
              </a:tabLst>
            </a:pPr>
            <a:r>
              <a:rPr lang="en-US" sz="2400" b="1" kern="0" spc="-15" dirty="0">
                <a:effectLst/>
                <a:latin typeface="Times New Roman" panose="02020603050405020304" pitchFamily="18" charset="0"/>
                <a:ea typeface="Times New Roman" panose="02020603050405020304" pitchFamily="18" charset="0"/>
              </a:rPr>
              <a:t>1. </a:t>
            </a:r>
            <a:r>
              <a:rPr lang="en-US" sz="2200" b="1" kern="0" spc="-15" dirty="0">
                <a:effectLst/>
                <a:latin typeface="Times New Roman" panose="02020603050405020304" pitchFamily="18" charset="0"/>
                <a:ea typeface="Times New Roman" panose="02020603050405020304" pitchFamily="18" charset="0"/>
              </a:rPr>
              <a:t>Division of</a:t>
            </a:r>
            <a:r>
              <a:rPr lang="en-US" sz="2200" b="1" kern="0" spc="5" dirty="0">
                <a:effectLst/>
                <a:latin typeface="Times New Roman" panose="02020603050405020304" pitchFamily="18" charset="0"/>
                <a:ea typeface="Times New Roman" panose="02020603050405020304" pitchFamily="18" charset="0"/>
              </a:rPr>
              <a:t> </a:t>
            </a:r>
            <a:r>
              <a:rPr lang="en-US" sz="2200" b="1" kern="0" spc="-15" dirty="0">
                <a:effectLst/>
                <a:latin typeface="Times New Roman" panose="02020603050405020304" pitchFamily="18" charset="0"/>
                <a:ea typeface="Times New Roman" panose="02020603050405020304" pitchFamily="18" charset="0"/>
              </a:rPr>
              <a:t>Work-</a:t>
            </a:r>
            <a:endParaRPr lang="en-IN" sz="2200" b="1" kern="0" spc="-15"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Henri</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believed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segregating</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workforce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amongst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will</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enhance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quality of the product. Similarly, he also concluded that the division of work improves the productivity, efficiency,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accuracy</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speed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workers.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principle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appropriate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both</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managerial as well as a technical work</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endParaRPr lang="en-IN" sz="2000" dirty="0">
              <a:effectLst/>
              <a:latin typeface="Times New Roman" panose="02020603050405020304" pitchFamily="18" charset="0"/>
              <a:ea typeface="Times New Roman" panose="02020603050405020304" pitchFamily="18" charset="0"/>
            </a:endParaRPr>
          </a:p>
          <a:p>
            <a:pPr lvl="0" algn="just">
              <a:spcBef>
                <a:spcPts val="760"/>
              </a:spcBef>
              <a:spcAft>
                <a:spcPts val="0"/>
              </a:spcAft>
              <a:buSzPts val="1200"/>
              <a:tabLst>
                <a:tab pos="318135" algn="l"/>
              </a:tabLst>
            </a:pPr>
            <a:r>
              <a:rPr lang="en-US" sz="2400" b="1" kern="0" spc="-15" dirty="0">
                <a:effectLst/>
                <a:latin typeface="Times New Roman" panose="02020603050405020304" pitchFamily="18" charset="0"/>
                <a:ea typeface="Times New Roman" panose="02020603050405020304" pitchFamily="18" charset="0"/>
              </a:rPr>
              <a:t>2. </a:t>
            </a:r>
            <a:r>
              <a:rPr lang="en-US" sz="2200" b="1" kern="0" spc="-15" dirty="0">
                <a:effectLst/>
                <a:latin typeface="Times New Roman" panose="02020603050405020304" pitchFamily="18" charset="0"/>
                <a:ea typeface="Times New Roman" panose="02020603050405020304" pitchFamily="18" charset="0"/>
              </a:rPr>
              <a:t>Authority and</a:t>
            </a:r>
            <a:r>
              <a:rPr lang="en-US" sz="2200" b="1" kern="0" spc="-5" dirty="0">
                <a:effectLst/>
                <a:latin typeface="Times New Roman" panose="02020603050405020304" pitchFamily="18" charset="0"/>
                <a:ea typeface="Times New Roman" panose="02020603050405020304" pitchFamily="18" charset="0"/>
              </a:rPr>
              <a:t> </a:t>
            </a:r>
            <a:r>
              <a:rPr lang="en-US" sz="2200" b="1" kern="0" spc="-15" dirty="0">
                <a:effectLst/>
                <a:latin typeface="Times New Roman" panose="02020603050405020304" pitchFamily="18" charset="0"/>
                <a:ea typeface="Times New Roman" panose="02020603050405020304" pitchFamily="18" charset="0"/>
              </a:rPr>
              <a:t>Responsibility-</a:t>
            </a:r>
            <a:endParaRPr lang="en-IN" sz="2200" b="1" kern="0" spc="-15"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45"/>
              </a:spcBef>
              <a:spcAft>
                <a:spcPts val="0"/>
              </a:spcAft>
            </a:pPr>
            <a:r>
              <a:rPr lang="en-US" sz="2000" dirty="0">
                <a:effectLst/>
                <a:latin typeface="Times New Roman" panose="02020603050405020304" pitchFamily="18" charset="0"/>
                <a:ea typeface="Times New Roman" panose="02020603050405020304" pitchFamily="18" charset="0"/>
              </a:rPr>
              <a:t>These are the two key aspects of management. Authority facilitates the management to work efficiently, and responsibility makes them responsible for the work done under their guidance or leadership.</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816C2-6C9F-8B62-A473-4F53451EDD3C}"/>
              </a:ext>
            </a:extLst>
          </p:cNvPr>
          <p:cNvSpPr txBox="1"/>
          <p:nvPr/>
        </p:nvSpPr>
        <p:spPr>
          <a:xfrm>
            <a:off x="860611" y="1472173"/>
            <a:ext cx="11152093" cy="4860113"/>
          </a:xfrm>
          <a:prstGeom prst="rect">
            <a:avLst/>
          </a:prstGeom>
          <a:noFill/>
        </p:spPr>
        <p:txBody>
          <a:bodyPr wrap="square">
            <a:spAutoFit/>
          </a:bodyPr>
          <a:lstStyle/>
          <a:p>
            <a:pPr lvl="0" algn="just">
              <a:spcBef>
                <a:spcPts val="760"/>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3. Discipline-</a:t>
            </a:r>
            <a:endParaRPr lang="en-IN" sz="2200" b="1" kern="0" spc="-15" dirty="0">
              <a:effectLst/>
              <a:latin typeface="Times New Roman" panose="02020603050405020304" pitchFamily="18" charset="0"/>
              <a:ea typeface="Times New Roman" panose="02020603050405020304" pitchFamily="18" charset="0"/>
            </a:endParaRPr>
          </a:p>
          <a:p>
            <a:pPr marL="165100" marR="570865" algn="just">
              <a:lnSpc>
                <a:spcPct val="115000"/>
              </a:lnSpc>
              <a:spcBef>
                <a:spcPts val="950"/>
              </a:spcBef>
              <a:spcAft>
                <a:spcPts val="0"/>
              </a:spcAft>
            </a:pPr>
            <a:r>
              <a:rPr lang="en-US" sz="2000" dirty="0">
                <a:effectLst/>
                <a:latin typeface="Times New Roman" panose="02020603050405020304" pitchFamily="18" charset="0"/>
                <a:ea typeface="Times New Roman" panose="02020603050405020304" pitchFamily="18" charset="0"/>
              </a:rPr>
              <a:t>Without discipline, nothing can be accomplished. It is the core value for any project or any management. Good performance and sensible interrelation make the management job easy and comprehensive. Employees good behaviour also helps them smoothly build and progress in their professional careers.</a:t>
            </a:r>
            <a:endParaRPr lang="en-IN" sz="2000" dirty="0">
              <a:effectLst/>
              <a:latin typeface="Times New Roman" panose="02020603050405020304" pitchFamily="18" charset="0"/>
              <a:ea typeface="Times New Roman" panose="02020603050405020304" pitchFamily="18" charset="0"/>
            </a:endParaRPr>
          </a:p>
          <a:p>
            <a:pPr lvl="0" algn="just">
              <a:spcBef>
                <a:spcPts val="770"/>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4. Unity of</a:t>
            </a:r>
            <a:r>
              <a:rPr lang="en-US" sz="2200" b="1" kern="0" spc="-5" dirty="0">
                <a:effectLst/>
                <a:latin typeface="Times New Roman" panose="02020603050405020304" pitchFamily="18" charset="0"/>
                <a:ea typeface="Times New Roman" panose="02020603050405020304" pitchFamily="18" charset="0"/>
              </a:rPr>
              <a:t> </a:t>
            </a:r>
            <a:r>
              <a:rPr lang="en-US" sz="2200" b="1" kern="0" spc="-15" dirty="0">
                <a:effectLst/>
                <a:latin typeface="Times New Roman" panose="02020603050405020304" pitchFamily="18" charset="0"/>
                <a:ea typeface="Times New Roman" panose="02020603050405020304" pitchFamily="18" charset="0"/>
              </a:rPr>
              <a:t>Command-</a:t>
            </a:r>
            <a:endParaRPr lang="en-IN" sz="2200" b="1" kern="0" spc="-15" dirty="0">
              <a:effectLst/>
              <a:latin typeface="Times New Roman" panose="02020603050405020304" pitchFamily="18" charset="0"/>
              <a:ea typeface="Times New Roman" panose="02020603050405020304" pitchFamily="18" charset="0"/>
            </a:endParaRPr>
          </a:p>
          <a:p>
            <a:pPr marL="165100" marR="574675" algn="just">
              <a:lnSpc>
                <a:spcPct val="115000"/>
              </a:lnSpc>
              <a:spcBef>
                <a:spcPts val="935"/>
              </a:spcBef>
              <a:spcAft>
                <a:spcPts val="0"/>
              </a:spcAft>
            </a:pPr>
            <a:r>
              <a:rPr lang="en-US" sz="2000" dirty="0">
                <a:effectLst/>
                <a:latin typeface="Times New Roman" panose="02020603050405020304" pitchFamily="18" charset="0"/>
                <a:ea typeface="Times New Roman" panose="02020603050405020304" pitchFamily="18" charset="0"/>
              </a:rPr>
              <a:t>This means an employee should have only one boss and follow his command. If an employee has to follow more than one boss, there begins a conflict of interest and can create confusion.</a:t>
            </a:r>
            <a:endParaRPr lang="en-IN" sz="2000" dirty="0">
              <a:effectLst/>
              <a:latin typeface="Times New Roman" panose="02020603050405020304" pitchFamily="18" charset="0"/>
              <a:ea typeface="Times New Roman" panose="02020603050405020304" pitchFamily="18" charset="0"/>
            </a:endParaRPr>
          </a:p>
          <a:p>
            <a:pPr lvl="0" algn="just">
              <a:spcBef>
                <a:spcPts val="765"/>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5. Unity of</a:t>
            </a:r>
            <a:r>
              <a:rPr lang="en-US" sz="2200" b="1" kern="0" spc="-5" dirty="0">
                <a:effectLst/>
                <a:latin typeface="Times New Roman" panose="02020603050405020304" pitchFamily="18" charset="0"/>
                <a:ea typeface="Times New Roman" panose="02020603050405020304" pitchFamily="18" charset="0"/>
              </a:rPr>
              <a:t> </a:t>
            </a:r>
            <a:r>
              <a:rPr lang="en-US" sz="2200" b="1" kern="0" spc="-15" dirty="0">
                <a:effectLst/>
                <a:latin typeface="Times New Roman" panose="02020603050405020304" pitchFamily="18" charset="0"/>
                <a:ea typeface="Times New Roman" panose="02020603050405020304" pitchFamily="18" charset="0"/>
              </a:rPr>
              <a:t>Direction-</a:t>
            </a:r>
            <a:endParaRPr lang="en-IN" sz="2200" b="1" kern="0" spc="-15" dirty="0">
              <a:effectLst/>
              <a:latin typeface="Times New Roman" panose="02020603050405020304" pitchFamily="18" charset="0"/>
              <a:ea typeface="Times New Roman" panose="02020603050405020304" pitchFamily="18" charset="0"/>
            </a:endParaRPr>
          </a:p>
          <a:p>
            <a:pPr marL="165100" marR="574675" algn="just">
              <a:lnSpc>
                <a:spcPct val="115000"/>
              </a:lnSpc>
              <a:spcBef>
                <a:spcPts val="945"/>
              </a:spcBef>
              <a:spcAft>
                <a:spcPts val="0"/>
              </a:spcAft>
            </a:pPr>
            <a:r>
              <a:rPr lang="en-US" sz="2000" dirty="0">
                <a:effectLst/>
                <a:latin typeface="Times New Roman" panose="02020603050405020304" pitchFamily="18" charset="0"/>
                <a:ea typeface="Times New Roman" panose="02020603050405020304" pitchFamily="18" charset="0"/>
              </a:rPr>
              <a:t>Whoever is engaged in the same activity should have a unified goal. This means all the person working in a company should have one goal and motive which will make the work easier and achieve the set goal easily.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0D9A93-7F8E-25A4-B00B-1560BE40AE7C}"/>
              </a:ext>
            </a:extLst>
          </p:cNvPr>
          <p:cNvSpPr txBox="1"/>
          <p:nvPr/>
        </p:nvSpPr>
        <p:spPr>
          <a:xfrm>
            <a:off x="932329" y="1806615"/>
            <a:ext cx="10282518" cy="3224281"/>
          </a:xfrm>
          <a:prstGeom prst="rect">
            <a:avLst/>
          </a:prstGeom>
          <a:noFill/>
        </p:spPr>
        <p:txBody>
          <a:bodyPr wrap="square">
            <a:spAutoFit/>
          </a:bodyPr>
          <a:lstStyle/>
          <a:p>
            <a:pPr lvl="0" algn="just">
              <a:spcBef>
                <a:spcPts val="765"/>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6. Subordination of Individual Interest-</a:t>
            </a:r>
            <a:endParaRPr lang="en-IN" sz="2200" b="1" kern="0" spc="-15"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945"/>
              </a:spcBef>
              <a:spcAft>
                <a:spcPts val="0"/>
              </a:spcAft>
            </a:pPr>
            <a:r>
              <a:rPr lang="en-US" sz="2000" dirty="0">
                <a:effectLst/>
                <a:latin typeface="Times New Roman" panose="02020603050405020304" pitchFamily="18" charset="0"/>
                <a:ea typeface="Times New Roman" panose="02020603050405020304" pitchFamily="18" charset="0"/>
              </a:rPr>
              <a:t>This indicates a company should work unitedly towards the interest of a company rather than personal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interest.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subordinate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purposes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refers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whole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chain of command in a</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a:t>
            </a:r>
            <a:endParaRPr lang="en-IN" sz="2000" dirty="0">
              <a:effectLst/>
              <a:latin typeface="Times New Roman" panose="02020603050405020304" pitchFamily="18" charset="0"/>
              <a:ea typeface="Times New Roman" panose="02020603050405020304" pitchFamily="18" charset="0"/>
            </a:endParaRPr>
          </a:p>
          <a:p>
            <a:pPr lvl="0" algn="just">
              <a:spcBef>
                <a:spcPts val="805"/>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7. Remuneration-</a:t>
            </a:r>
            <a:endParaRPr lang="en-IN" sz="2200" b="1" kern="0" spc="-15" dirty="0">
              <a:effectLst/>
              <a:latin typeface="Times New Roman" panose="02020603050405020304" pitchFamily="18" charset="0"/>
              <a:ea typeface="Times New Roman" panose="02020603050405020304" pitchFamily="18" charset="0"/>
            </a:endParaRPr>
          </a:p>
          <a:p>
            <a:pPr marL="165100" marR="572770" algn="just">
              <a:lnSpc>
                <a:spcPct val="113000"/>
              </a:lnSpc>
              <a:spcBef>
                <a:spcPts val="945"/>
              </a:spcBef>
              <a:spcAft>
                <a:spcPts val="0"/>
              </a:spcAft>
            </a:pPr>
            <a:r>
              <a:rPr lang="en-US" sz="2000" dirty="0">
                <a:effectLst/>
                <a:latin typeface="Times New Roman" panose="02020603050405020304" pitchFamily="18" charset="0"/>
                <a:ea typeface="Times New Roman" panose="02020603050405020304" pitchFamily="18" charset="0"/>
              </a:rPr>
              <a:t>This plays an important role in motivating the workers of a company. Remuneration can be monetary or non-monetary. However, it should be according to an individual’s efforts they have made.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024D60-83D6-8346-E9A9-2AC263D432AA}"/>
              </a:ext>
            </a:extLst>
          </p:cNvPr>
          <p:cNvSpPr txBox="1"/>
          <p:nvPr/>
        </p:nvSpPr>
        <p:spPr>
          <a:xfrm>
            <a:off x="717178" y="1591278"/>
            <a:ext cx="10927976" cy="4363567"/>
          </a:xfrm>
          <a:prstGeom prst="rect">
            <a:avLst/>
          </a:prstGeom>
          <a:noFill/>
        </p:spPr>
        <p:txBody>
          <a:bodyPr wrap="square">
            <a:spAutoFit/>
          </a:bodyPr>
          <a:lstStyle/>
          <a:p>
            <a:pPr lvl="0" algn="just">
              <a:spcBef>
                <a:spcPts val="805"/>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8. Centralization-</a:t>
            </a:r>
            <a:endParaRPr lang="en-IN" sz="2200" b="1" kern="0" spc="-15"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950"/>
              </a:spcBef>
              <a:spcAft>
                <a:spcPts val="0"/>
              </a:spcAft>
            </a:pPr>
            <a:r>
              <a:rPr lang="en-US" sz="2000" dirty="0">
                <a:effectLst/>
                <a:latin typeface="Times New Roman" panose="02020603050405020304" pitchFamily="18" charset="0"/>
                <a:ea typeface="Times New Roman" panose="02020603050405020304" pitchFamily="18" charset="0"/>
              </a:rPr>
              <a:t>In any company, the management or any authority responsible for the decision-making process should be neutral. However, this depends on the size of an organization. Henri Fayol stressed on the point that there should be a balance between the hierarchy and division of power.</a:t>
            </a:r>
            <a:endParaRPr lang="en-IN" sz="2000" dirty="0">
              <a:effectLst/>
              <a:latin typeface="Times New Roman" panose="02020603050405020304" pitchFamily="18" charset="0"/>
              <a:ea typeface="Times New Roman" panose="02020603050405020304" pitchFamily="18" charset="0"/>
            </a:endParaRPr>
          </a:p>
          <a:p>
            <a:pPr lvl="0" algn="just">
              <a:spcBef>
                <a:spcPts val="800"/>
              </a:spcBef>
              <a:spcAft>
                <a:spcPts val="0"/>
              </a:spcAft>
              <a:buSzPts val="1200"/>
              <a:tabLst>
                <a:tab pos="318135" algn="l"/>
              </a:tabLst>
            </a:pPr>
            <a:r>
              <a:rPr lang="en-US" sz="2200" b="1" kern="0" spc="-15" dirty="0">
                <a:effectLst/>
                <a:latin typeface="Times New Roman" panose="02020603050405020304" pitchFamily="18" charset="0"/>
                <a:ea typeface="Times New Roman" panose="02020603050405020304" pitchFamily="18" charset="0"/>
              </a:rPr>
              <a:t>9. Scalar Chain-</a:t>
            </a:r>
            <a:endParaRPr lang="en-IN" sz="2200" b="1" kern="0" spc="-15"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Fayol on this principle highlights that the hierarchy steps should be from the top to the lowest. This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necessary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every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knows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immediate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senior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also</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should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able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 contact any, if</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needed.</a:t>
            </a:r>
            <a:endParaRPr lang="en-IN" sz="2000" dirty="0">
              <a:effectLst/>
              <a:latin typeface="Times New Roman" panose="02020603050405020304" pitchFamily="18" charset="0"/>
              <a:ea typeface="Times New Roman" panose="02020603050405020304" pitchFamily="18" charset="0"/>
            </a:endParaRPr>
          </a:p>
          <a:p>
            <a:pPr lvl="0">
              <a:spcBef>
                <a:spcPts val="805"/>
              </a:spcBef>
              <a:spcAft>
                <a:spcPts val="0"/>
              </a:spcAft>
              <a:buSzPts val="1200"/>
              <a:tabLst>
                <a:tab pos="394335" algn="l"/>
              </a:tabLst>
            </a:pPr>
            <a:r>
              <a:rPr lang="en-US" sz="2200" b="1" kern="0" spc="-15" dirty="0">
                <a:effectLst/>
                <a:latin typeface="Times New Roman" panose="02020603050405020304" pitchFamily="18" charset="0"/>
                <a:ea typeface="Times New Roman" panose="02020603050405020304" pitchFamily="18" charset="0"/>
              </a:rPr>
              <a:t>10. Order-</a:t>
            </a:r>
            <a:endParaRPr lang="en-IN" sz="2200" b="1" kern="0" spc="-15" dirty="0">
              <a:effectLst/>
              <a:latin typeface="Times New Roman" panose="02020603050405020304" pitchFamily="18" charset="0"/>
              <a:ea typeface="Times New Roman" panose="02020603050405020304" pitchFamily="18" charset="0"/>
            </a:endParaRPr>
          </a:p>
          <a:p>
            <a:pPr marL="165100" marR="572770" algn="just">
              <a:lnSpc>
                <a:spcPct val="113000"/>
              </a:lnSpc>
              <a:spcBef>
                <a:spcPts val="945"/>
              </a:spcBef>
              <a:spcAft>
                <a:spcPts val="0"/>
              </a:spcAft>
            </a:pPr>
            <a:r>
              <a:rPr lang="en-US" sz="2000" dirty="0">
                <a:effectLst/>
                <a:latin typeface="Times New Roman" panose="02020603050405020304" pitchFamily="18" charset="0"/>
                <a:ea typeface="Times New Roman" panose="02020603050405020304" pitchFamily="18" charset="0"/>
              </a:rPr>
              <a:t>A company should maintain a well-defined work order to have a favorable work culture. The positive atmosphere in the workplace will boost more positive productivity.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09A6F5-7751-52FB-B256-75AEC929F6D7}"/>
              </a:ext>
            </a:extLst>
          </p:cNvPr>
          <p:cNvSpPr txBox="1"/>
          <p:nvPr/>
        </p:nvSpPr>
        <p:spPr>
          <a:xfrm>
            <a:off x="968188" y="1892487"/>
            <a:ext cx="10497670" cy="3757247"/>
          </a:xfrm>
          <a:prstGeom prst="rect">
            <a:avLst/>
          </a:prstGeom>
          <a:noFill/>
        </p:spPr>
        <p:txBody>
          <a:bodyPr wrap="square">
            <a:spAutoFit/>
          </a:bodyPr>
          <a:lstStyle/>
          <a:p>
            <a:pPr lvl="0">
              <a:spcBef>
                <a:spcPts val="790"/>
              </a:spcBef>
              <a:spcAft>
                <a:spcPts val="0"/>
              </a:spcAft>
              <a:buSzPts val="1200"/>
              <a:tabLst>
                <a:tab pos="394335" algn="l"/>
              </a:tabLst>
            </a:pPr>
            <a:r>
              <a:rPr lang="en-US" sz="2200" b="1" kern="0" spc="-15" dirty="0">
                <a:effectLst/>
                <a:latin typeface="Times New Roman" panose="02020603050405020304" pitchFamily="18" charset="0"/>
                <a:ea typeface="Times New Roman" panose="02020603050405020304" pitchFamily="18" charset="0"/>
              </a:rPr>
              <a:t>11. Equity-</a:t>
            </a:r>
            <a:endParaRPr lang="en-IN" sz="2200" b="1" kern="0" spc="-15"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950"/>
              </a:spcBef>
              <a:spcAft>
                <a:spcPts val="0"/>
              </a:spcAft>
            </a:pPr>
            <a:r>
              <a:rPr lang="en-US" sz="2000" dirty="0">
                <a:effectLst/>
                <a:latin typeface="Times New Roman" panose="02020603050405020304" pitchFamily="18" charset="0"/>
                <a:ea typeface="Times New Roman" panose="02020603050405020304" pitchFamily="18" charset="0"/>
              </a:rPr>
              <a:t>All employees should be treated equally and respectfully. It’s the responsibility of a manager that no employees face discrimination.</a:t>
            </a:r>
            <a:endParaRPr lang="en-IN" sz="2000" dirty="0">
              <a:effectLst/>
              <a:latin typeface="Times New Roman" panose="02020603050405020304" pitchFamily="18" charset="0"/>
              <a:ea typeface="Times New Roman" panose="02020603050405020304" pitchFamily="18" charset="0"/>
            </a:endParaRPr>
          </a:p>
          <a:p>
            <a:pPr lvl="0">
              <a:spcBef>
                <a:spcPts val="790"/>
              </a:spcBef>
              <a:spcAft>
                <a:spcPts val="0"/>
              </a:spcAft>
              <a:buSzPts val="1200"/>
              <a:tabLst>
                <a:tab pos="394335" algn="l"/>
              </a:tabLst>
            </a:pPr>
            <a:r>
              <a:rPr lang="en-US" sz="2200" b="1" kern="0" spc="-15" dirty="0">
                <a:effectLst/>
                <a:latin typeface="Times New Roman" panose="02020603050405020304" pitchFamily="18" charset="0"/>
                <a:ea typeface="Times New Roman" panose="02020603050405020304" pitchFamily="18" charset="0"/>
              </a:rPr>
              <a:t>12. Stability-</a:t>
            </a:r>
            <a:endParaRPr lang="en-IN" sz="2200" b="1" kern="0" spc="-15" dirty="0">
              <a:effectLst/>
              <a:latin typeface="Times New Roman" panose="02020603050405020304" pitchFamily="18" charset="0"/>
              <a:ea typeface="Times New Roman" panose="02020603050405020304" pitchFamily="18" charset="0"/>
            </a:endParaRPr>
          </a:p>
          <a:p>
            <a:pPr marL="165100" marR="574675" algn="just">
              <a:lnSpc>
                <a:spcPct val="115000"/>
              </a:lnSpc>
              <a:spcBef>
                <a:spcPts val="940"/>
              </a:spcBef>
              <a:spcAft>
                <a:spcPts val="0"/>
              </a:spcAft>
            </a:pPr>
            <a:r>
              <a:rPr lang="en-US" sz="2000" dirty="0">
                <a:effectLst/>
                <a:latin typeface="Times New Roman" panose="02020603050405020304" pitchFamily="18" charset="0"/>
                <a:ea typeface="Times New Roman" panose="02020603050405020304" pitchFamily="18" charset="0"/>
              </a:rPr>
              <a:t>An employee delivers the best if they feel secure in their job. It is the duty of the management to offer job security to their employees.</a:t>
            </a:r>
            <a:endParaRPr lang="en-IN" sz="2000" dirty="0">
              <a:effectLst/>
              <a:latin typeface="Times New Roman" panose="02020603050405020304" pitchFamily="18" charset="0"/>
              <a:ea typeface="Times New Roman" panose="02020603050405020304" pitchFamily="18" charset="0"/>
            </a:endParaRPr>
          </a:p>
          <a:p>
            <a:pPr lvl="0">
              <a:spcBef>
                <a:spcPts val="760"/>
              </a:spcBef>
              <a:spcAft>
                <a:spcPts val="0"/>
              </a:spcAft>
              <a:buSzPts val="1200"/>
              <a:tabLst>
                <a:tab pos="394335" algn="l"/>
              </a:tabLst>
            </a:pPr>
            <a:r>
              <a:rPr lang="en-US" sz="2200" b="1" kern="0" spc="-15" dirty="0">
                <a:effectLst/>
                <a:latin typeface="Times New Roman" panose="02020603050405020304" pitchFamily="18" charset="0"/>
                <a:ea typeface="Times New Roman" panose="02020603050405020304" pitchFamily="18" charset="0"/>
              </a:rPr>
              <a:t>13. Initiative-</a:t>
            </a:r>
            <a:endParaRPr lang="en-IN" sz="2200" b="1" kern="0" spc="-15"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950"/>
              </a:spcBef>
              <a:spcAft>
                <a:spcPts val="0"/>
              </a:spcAft>
            </a:pPr>
            <a:r>
              <a:rPr lang="en-US" sz="2000" dirty="0">
                <a:effectLst/>
                <a:latin typeface="Times New Roman" panose="02020603050405020304" pitchFamily="18" charset="0"/>
                <a:ea typeface="Times New Roman" panose="02020603050405020304" pitchFamily="18" charset="0"/>
              </a:rPr>
              <a:t>The management should support and encourage the employees to take initiatives in an organization. It will help them to increase their interest and make then worth.</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F06D84-E24E-7471-02E6-31787E873977}"/>
              </a:ext>
            </a:extLst>
          </p:cNvPr>
          <p:cNvSpPr txBox="1"/>
          <p:nvPr/>
        </p:nvSpPr>
        <p:spPr>
          <a:xfrm>
            <a:off x="2106706" y="2647600"/>
            <a:ext cx="8113057" cy="1562800"/>
          </a:xfrm>
          <a:prstGeom prst="rect">
            <a:avLst/>
          </a:prstGeom>
          <a:noFill/>
        </p:spPr>
        <p:txBody>
          <a:bodyPr wrap="square">
            <a:spAutoFit/>
          </a:bodyPr>
          <a:lstStyle/>
          <a:p>
            <a:pPr lvl="0">
              <a:spcBef>
                <a:spcPts val="790"/>
              </a:spcBef>
              <a:spcAft>
                <a:spcPts val="0"/>
              </a:spcAft>
              <a:buSzPts val="1200"/>
              <a:tabLst>
                <a:tab pos="394335" algn="l"/>
              </a:tabLst>
            </a:pPr>
            <a:r>
              <a:rPr lang="en-US" sz="2200" b="1" kern="0" spc="-15" dirty="0">
                <a:effectLst/>
                <a:latin typeface="Times New Roman" panose="02020603050405020304" pitchFamily="18" charset="0"/>
                <a:ea typeface="Times New Roman" panose="02020603050405020304" pitchFamily="18" charset="0"/>
              </a:rPr>
              <a:t>14. Esprit de</a:t>
            </a:r>
            <a:r>
              <a:rPr lang="en-US" sz="2200" b="1" kern="0" spc="-10" dirty="0">
                <a:effectLst/>
                <a:latin typeface="Times New Roman" panose="02020603050405020304" pitchFamily="18" charset="0"/>
                <a:ea typeface="Times New Roman" panose="02020603050405020304" pitchFamily="18" charset="0"/>
              </a:rPr>
              <a:t> </a:t>
            </a:r>
            <a:r>
              <a:rPr lang="en-US" sz="2200" b="1" kern="0" spc="-15" dirty="0">
                <a:effectLst/>
                <a:latin typeface="Times New Roman" panose="02020603050405020304" pitchFamily="18" charset="0"/>
                <a:ea typeface="Times New Roman" panose="02020603050405020304" pitchFamily="18" charset="0"/>
              </a:rPr>
              <a:t>Corps-</a:t>
            </a:r>
            <a:endParaRPr lang="en-IN" sz="2200" b="1" kern="0" spc="-15"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945"/>
              </a:spcBef>
              <a:spcAft>
                <a:spcPts val="0"/>
              </a:spcAft>
            </a:pPr>
            <a:r>
              <a:rPr lang="en-US" sz="2000" dirty="0">
                <a:effectLst/>
                <a:latin typeface="Times New Roman" panose="02020603050405020304" pitchFamily="18" charset="0"/>
                <a:ea typeface="Times New Roman" panose="02020603050405020304" pitchFamily="18" charset="0"/>
              </a:rPr>
              <a:t>It is the responsibility of the management to motivate their employees and be supportive of each other regularly. Developing trust and mutual understanding will lead to a positive outcome and work environment.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2276</TotalTime>
  <Words>859</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213</cp:revision>
  <dcterms:created xsi:type="dcterms:W3CDTF">2023-04-01T04:44:33Z</dcterms:created>
  <dcterms:modified xsi:type="dcterms:W3CDTF">2023-07-07T05:15:50Z</dcterms:modified>
</cp:coreProperties>
</file>