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8" r:id="rId2"/>
    <p:sldId id="267" r:id="rId3"/>
    <p:sldId id="268" r:id="rId4"/>
    <p:sldId id="269" r:id="rId5"/>
    <p:sldId id="270" r:id="rId6"/>
    <p:sldId id="271" r:id="rId7"/>
    <p:sldId id="272" r:id="rId8"/>
    <p:sldId id="27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853" autoAdjust="0"/>
    <p:restoredTop sz="94660"/>
  </p:normalViewPr>
  <p:slideViewPr>
    <p:cSldViewPr snapToGrid="0">
      <p:cViewPr varScale="1">
        <p:scale>
          <a:sx n="85" d="100"/>
          <a:sy n="85" d="100"/>
        </p:scale>
        <p:origin x="826" y="53"/>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7/7/2023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7/7/2023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7/7/2023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7/7/2023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822621" y="2142782"/>
            <a:ext cx="8581767" cy="1470025"/>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US" sz="4400" b="1" i="0" u="none" strike="noStrike" kern="1200" cap="none" spc="0" normalizeH="0" baseline="0" noProof="0" dirty="0">
              <a:ln>
                <a:noFill/>
              </a:ln>
              <a:solidFill>
                <a:schemeClr val="accent1">
                  <a:lumMod val="75000"/>
                </a:schemeClr>
              </a:solidFill>
              <a:effectLst/>
              <a:uLnTx/>
              <a:uFillTx/>
              <a:latin typeface="Arial Black" pitchFamily="34" charset="0"/>
              <a:ea typeface="+mj-ea"/>
              <a:cs typeface="+mj-cs"/>
            </a:endParaRPr>
          </a:p>
        </p:txBody>
      </p:sp>
      <p:sp>
        <p:nvSpPr>
          <p:cNvPr id="3" name="TextBox 2">
            <a:extLst>
              <a:ext uri="{FF2B5EF4-FFF2-40B4-BE49-F238E27FC236}">
                <a16:creationId xmlns:a16="http://schemas.microsoft.com/office/drawing/2014/main" id="{0DDFF056-5CC9-660D-9404-151D0981C951}"/>
              </a:ext>
            </a:extLst>
          </p:cNvPr>
          <p:cNvSpPr txBox="1"/>
          <p:nvPr/>
        </p:nvSpPr>
        <p:spPr>
          <a:xfrm>
            <a:off x="1264024" y="2624060"/>
            <a:ext cx="9968752" cy="1354217"/>
          </a:xfrm>
          <a:prstGeom prst="rect">
            <a:avLst/>
          </a:prstGeom>
          <a:noFill/>
        </p:spPr>
        <p:txBody>
          <a:bodyPr wrap="square">
            <a:spAutoFit/>
          </a:bodyPr>
          <a:lstStyle/>
          <a:p>
            <a:pPr algn="just"/>
            <a:r>
              <a:rPr lang="en-US" sz="3200" dirty="0">
                <a:latin typeface="Arial Rounded MT Bold" panose="020F0704030504030204" pitchFamily="34" charset="0"/>
              </a:rPr>
              <a:t>Lecture no. 4: </a:t>
            </a:r>
            <a:r>
              <a:rPr lang="en-US" sz="3200" b="1" dirty="0">
                <a:effectLst/>
                <a:latin typeface="Arial Rounded MT Bold" panose="020F0704030504030204" pitchFamily="34" charset="0"/>
                <a:ea typeface="Times New Roman" panose="02020603050405020304" pitchFamily="18" charset="0"/>
              </a:rPr>
              <a:t>Qualities and skills of a manager; Interpersonal relations in the organization</a:t>
            </a:r>
            <a:r>
              <a:rPr lang="en-US" sz="3200" b="1" dirty="0">
                <a:latin typeface="Arial Rounded MT Bold" panose="020F0704030504030204" pitchFamily="34" charset="0"/>
              </a:rPr>
              <a:t>  </a:t>
            </a:r>
          </a:p>
          <a:p>
            <a:pPr algn="just"/>
            <a:endParaRPr lang="en-US" dirty="0"/>
          </a:p>
        </p:txBody>
      </p:sp>
    </p:spTree>
    <p:extLst>
      <p:ext uri="{BB962C8B-B14F-4D97-AF65-F5344CB8AC3E}">
        <p14:creationId xmlns:p14="http://schemas.microsoft.com/office/powerpoint/2010/main" val="921803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7FA7C67-E67B-CBD9-C3A5-BF71A184D4E0}"/>
              </a:ext>
            </a:extLst>
          </p:cNvPr>
          <p:cNvSpPr txBox="1"/>
          <p:nvPr/>
        </p:nvSpPr>
        <p:spPr>
          <a:xfrm>
            <a:off x="493058" y="1507329"/>
            <a:ext cx="11205883" cy="4678525"/>
          </a:xfrm>
          <a:prstGeom prst="rect">
            <a:avLst/>
          </a:prstGeom>
          <a:noFill/>
        </p:spPr>
        <p:txBody>
          <a:bodyPr wrap="square">
            <a:spAutoFit/>
          </a:bodyPr>
          <a:lstStyle/>
          <a:p>
            <a:pPr marL="165100" marR="572770">
              <a:lnSpc>
                <a:spcPct val="113000"/>
              </a:lnSpc>
              <a:spcBef>
                <a:spcPts val="995"/>
              </a:spcBef>
              <a:spcAft>
                <a:spcPts val="0"/>
              </a:spcAft>
            </a:pPr>
            <a:r>
              <a:rPr lang="en-US" sz="2000" dirty="0">
                <a:effectLst/>
                <a:latin typeface="Times New Roman" panose="02020603050405020304" pitchFamily="18" charset="0"/>
                <a:ea typeface="Times New Roman" panose="02020603050405020304" pitchFamily="18" charset="0"/>
              </a:rPr>
              <a:t>According to American social and organizational psychologist Robert Katz, the three basic types of management skills include:</a:t>
            </a:r>
            <a:endParaRPr lang="en-IN" sz="2000" dirty="0">
              <a:effectLst/>
              <a:latin typeface="Times New Roman" panose="02020603050405020304" pitchFamily="18" charset="0"/>
              <a:ea typeface="Times New Roman" panose="02020603050405020304" pitchFamily="18" charset="0"/>
            </a:endParaRPr>
          </a:p>
          <a:p>
            <a:pPr lvl="0">
              <a:spcBef>
                <a:spcPts val="380"/>
              </a:spcBef>
              <a:spcAft>
                <a:spcPts val="0"/>
              </a:spcAft>
              <a:buSzPts val="1200"/>
              <a:tabLst>
                <a:tab pos="318135" algn="l"/>
              </a:tabLst>
            </a:pPr>
            <a:r>
              <a:rPr lang="en-US" sz="1600" b="1" kern="0" spc="-10" dirty="0">
                <a:latin typeface="Times New Roman" panose="02020603050405020304" pitchFamily="18" charset="0"/>
                <a:ea typeface="Times New Roman" panose="02020603050405020304" pitchFamily="18" charset="0"/>
              </a:rPr>
              <a:t>1. </a:t>
            </a:r>
            <a:r>
              <a:rPr lang="en-US" sz="2200" b="1" kern="0" spc="-10" dirty="0">
                <a:effectLst/>
                <a:latin typeface="Times New Roman" panose="02020603050405020304" pitchFamily="18" charset="0"/>
                <a:ea typeface="Times New Roman" panose="02020603050405020304" pitchFamily="18" charset="0"/>
              </a:rPr>
              <a:t>Technical</a:t>
            </a:r>
            <a:r>
              <a:rPr lang="en-US" sz="2200" b="1" kern="0" spc="-5" dirty="0">
                <a:effectLst/>
                <a:latin typeface="Times New Roman" panose="02020603050405020304" pitchFamily="18" charset="0"/>
                <a:ea typeface="Times New Roman" panose="02020603050405020304" pitchFamily="18" charset="0"/>
              </a:rPr>
              <a:t> </a:t>
            </a:r>
            <a:r>
              <a:rPr lang="en-US" sz="2200" b="1" kern="0" spc="-10" dirty="0">
                <a:effectLst/>
                <a:latin typeface="Times New Roman" panose="02020603050405020304" pitchFamily="18" charset="0"/>
                <a:ea typeface="Times New Roman" panose="02020603050405020304" pitchFamily="18" charset="0"/>
              </a:rPr>
              <a:t>Skills</a:t>
            </a:r>
            <a:endParaRPr lang="en-IN" sz="2200" b="1" kern="0" spc="-10" dirty="0">
              <a:effectLst/>
              <a:latin typeface="Times New Roman" panose="02020603050405020304" pitchFamily="18" charset="0"/>
              <a:ea typeface="Times New Roman" panose="02020603050405020304" pitchFamily="18" charset="0"/>
            </a:endParaRPr>
          </a:p>
          <a:p>
            <a:pPr marL="165100" marR="568325" algn="just">
              <a:lnSpc>
                <a:spcPct val="115000"/>
              </a:lnSpc>
              <a:spcBef>
                <a:spcPts val="1000"/>
              </a:spcBef>
              <a:spcAft>
                <a:spcPts val="0"/>
              </a:spcAft>
            </a:pPr>
            <a:r>
              <a:rPr lang="en-US" sz="2000" dirty="0">
                <a:effectLst/>
                <a:latin typeface="Times New Roman" panose="02020603050405020304" pitchFamily="18" charset="0"/>
                <a:ea typeface="Times New Roman" panose="02020603050405020304" pitchFamily="18" charset="0"/>
              </a:rPr>
              <a:t>Technical</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skills</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involve</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skills</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that</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give</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managers</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ability</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knowledge</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use</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variety of techniques to achieve their objectives. These skills not only involve operating machines and software,</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production</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tools,</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pieces</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equipment</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but</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also</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skills</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needed</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boost</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sales,</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design different types of products and services, and market the services and the</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products.</a:t>
            </a:r>
            <a:endParaRPr lang="en-IN" sz="2000" dirty="0">
              <a:effectLst/>
              <a:latin typeface="Times New Roman" panose="02020603050405020304" pitchFamily="18" charset="0"/>
              <a:ea typeface="Times New Roman" panose="02020603050405020304" pitchFamily="18" charset="0"/>
            </a:endParaRPr>
          </a:p>
          <a:p>
            <a:pPr lvl="0">
              <a:spcBef>
                <a:spcPts val="815"/>
              </a:spcBef>
              <a:spcAft>
                <a:spcPts val="0"/>
              </a:spcAft>
              <a:buSzPts val="1200"/>
              <a:tabLst>
                <a:tab pos="318135" algn="l"/>
              </a:tabLst>
            </a:pPr>
            <a:r>
              <a:rPr lang="en-US" sz="2200" b="1" kern="0" spc="-10" dirty="0">
                <a:effectLst/>
                <a:latin typeface="Times New Roman" panose="02020603050405020304" pitchFamily="18" charset="0"/>
                <a:ea typeface="Times New Roman" panose="02020603050405020304" pitchFamily="18" charset="0"/>
              </a:rPr>
              <a:t>2. Conceptual</a:t>
            </a:r>
            <a:r>
              <a:rPr lang="en-US" sz="2200" b="1" kern="0" spc="-5" dirty="0">
                <a:effectLst/>
                <a:latin typeface="Times New Roman" panose="02020603050405020304" pitchFamily="18" charset="0"/>
                <a:ea typeface="Times New Roman" panose="02020603050405020304" pitchFamily="18" charset="0"/>
              </a:rPr>
              <a:t> </a:t>
            </a:r>
            <a:r>
              <a:rPr lang="en-US" sz="2200" b="1" kern="0" spc="-10" dirty="0">
                <a:effectLst/>
                <a:latin typeface="Times New Roman" panose="02020603050405020304" pitchFamily="18" charset="0"/>
                <a:ea typeface="Times New Roman" panose="02020603050405020304" pitchFamily="18" charset="0"/>
              </a:rPr>
              <a:t>Skills</a:t>
            </a:r>
            <a:endParaRPr lang="en-IN" sz="2200" b="1" kern="0" spc="-10" dirty="0">
              <a:effectLst/>
              <a:latin typeface="Times New Roman" panose="02020603050405020304" pitchFamily="18" charset="0"/>
              <a:ea typeface="Times New Roman" panose="02020603050405020304" pitchFamily="18" charset="0"/>
            </a:endParaRPr>
          </a:p>
          <a:p>
            <a:pPr marL="165100" marR="570230" algn="just">
              <a:lnSpc>
                <a:spcPct val="115000"/>
              </a:lnSpc>
              <a:spcBef>
                <a:spcPts val="985"/>
              </a:spcBef>
              <a:spcAft>
                <a:spcPts val="0"/>
              </a:spcAft>
            </a:pPr>
            <a:r>
              <a:rPr lang="en-US" sz="2000" dirty="0">
                <a:effectLst/>
                <a:latin typeface="Times New Roman" panose="02020603050405020304" pitchFamily="18" charset="0"/>
                <a:ea typeface="Times New Roman" panose="02020603050405020304" pitchFamily="18" charset="0"/>
              </a:rPr>
              <a:t>These involve the skills managers present in terms of the knowledge and ability for abstract thinking</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formulating</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ideas.</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manager</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able</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see</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entire</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concept,</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analyze</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diagnose a problem, and find creative solutions. This helps the manager to effectively predict hurdles their department or the business as a whole may</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face.</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82003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E8A08A7-77E0-53C3-F93F-DF38DFCF39F8}"/>
              </a:ext>
            </a:extLst>
          </p:cNvPr>
          <p:cNvSpPr txBox="1"/>
          <p:nvPr/>
        </p:nvSpPr>
        <p:spPr>
          <a:xfrm>
            <a:off x="2297205" y="2355894"/>
            <a:ext cx="7976347" cy="1923412"/>
          </a:xfrm>
          <a:prstGeom prst="rect">
            <a:avLst/>
          </a:prstGeom>
          <a:noFill/>
        </p:spPr>
        <p:txBody>
          <a:bodyPr wrap="square">
            <a:spAutoFit/>
          </a:bodyPr>
          <a:lstStyle/>
          <a:p>
            <a:pPr lvl="0">
              <a:spcBef>
                <a:spcPts val="820"/>
              </a:spcBef>
              <a:spcAft>
                <a:spcPts val="0"/>
              </a:spcAft>
              <a:buSzPts val="1200"/>
              <a:tabLst>
                <a:tab pos="318135" algn="l"/>
              </a:tabLst>
            </a:pPr>
            <a:r>
              <a:rPr lang="en-US" sz="2200" b="1" kern="0" spc="-10" dirty="0">
                <a:effectLst/>
                <a:latin typeface="Times New Roman" panose="02020603050405020304" pitchFamily="18" charset="0"/>
                <a:ea typeface="Times New Roman" panose="02020603050405020304" pitchFamily="18" charset="0"/>
              </a:rPr>
              <a:t>3. Human or Interpersonal Skills</a:t>
            </a:r>
            <a:endParaRPr lang="en-IN" sz="2200" b="1" kern="0" spc="-10" dirty="0">
              <a:effectLst/>
              <a:latin typeface="Times New Roman" panose="02020603050405020304" pitchFamily="18" charset="0"/>
              <a:ea typeface="Times New Roman" panose="02020603050405020304" pitchFamily="18" charset="0"/>
            </a:endParaRPr>
          </a:p>
          <a:p>
            <a:pPr marL="165100" marR="571500" algn="just">
              <a:lnSpc>
                <a:spcPct val="113000"/>
              </a:lnSpc>
              <a:spcBef>
                <a:spcPts val="995"/>
              </a:spcBef>
              <a:spcAft>
                <a:spcPts val="0"/>
              </a:spcAft>
            </a:pPr>
            <a:r>
              <a:rPr lang="en-US" sz="2000" dirty="0">
                <a:effectLst/>
                <a:latin typeface="Times New Roman" panose="02020603050405020304" pitchFamily="18" charset="0"/>
                <a:ea typeface="Times New Roman" panose="02020603050405020304" pitchFamily="18" charset="0"/>
              </a:rPr>
              <a:t>The human or the interpersonal skills are the skills that present the managers’ ability to interact, work or relate effectively with people. These skills enable the managers to make use of human potential in the company and motivate the employees for better results.</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66539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1BBA0C2-74FB-769D-FE14-F5BD85DEA714}"/>
              </a:ext>
            </a:extLst>
          </p:cNvPr>
          <p:cNvSpPr txBox="1"/>
          <p:nvPr/>
        </p:nvSpPr>
        <p:spPr>
          <a:xfrm>
            <a:off x="959224" y="1654965"/>
            <a:ext cx="10524565" cy="4124206"/>
          </a:xfrm>
          <a:prstGeom prst="rect">
            <a:avLst/>
          </a:prstGeom>
          <a:noFill/>
        </p:spPr>
        <p:txBody>
          <a:bodyPr wrap="square">
            <a:spAutoFit/>
          </a:bodyPr>
          <a:lstStyle/>
          <a:p>
            <a:pPr algn="l"/>
            <a:r>
              <a:rPr lang="en-US" sz="2400" b="1" i="0" dirty="0">
                <a:solidFill>
                  <a:srgbClr val="374151"/>
                </a:solidFill>
                <a:effectLst/>
                <a:latin typeface="Times New Roman" panose="02020603050405020304" pitchFamily="18" charset="0"/>
                <a:cs typeface="Times New Roman" panose="02020603050405020304" pitchFamily="18" charset="0"/>
              </a:rPr>
              <a:t>Interpersonal relations in the organizations:</a:t>
            </a:r>
          </a:p>
          <a:p>
            <a:pPr algn="l"/>
            <a:r>
              <a:rPr lang="en-US" sz="2000" b="0" i="0" dirty="0">
                <a:solidFill>
                  <a:srgbClr val="374151"/>
                </a:solidFill>
                <a:effectLst/>
                <a:latin typeface="Times New Roman" panose="02020603050405020304" pitchFamily="18" charset="0"/>
                <a:cs typeface="Times New Roman" panose="02020603050405020304" pitchFamily="18" charset="0"/>
              </a:rPr>
              <a:t>Interpersonal relations play a crucial role in organizations as they shape the work environment, teamwork, and overall employee satisfaction. Positive interpersonal relations contribute to effective communication, collaboration, and a harmonious work culture. Here are some key aspects of interpersonal relations in organizations:</a:t>
            </a:r>
          </a:p>
          <a:p>
            <a:pPr algn="l"/>
            <a:endParaRPr lang="en-US" b="0" i="0" dirty="0">
              <a:solidFill>
                <a:srgbClr val="374151"/>
              </a:solidFill>
              <a:effectLst/>
              <a:latin typeface="Times New Roman" panose="02020603050405020304" pitchFamily="18" charset="0"/>
              <a:cs typeface="Times New Roman" panose="02020603050405020304" pitchFamily="18" charset="0"/>
            </a:endParaRPr>
          </a:p>
          <a:p>
            <a:pPr algn="l"/>
            <a:r>
              <a:rPr lang="en-US" sz="2200" b="1" i="0" dirty="0">
                <a:solidFill>
                  <a:srgbClr val="374151"/>
                </a:solidFill>
                <a:effectLst/>
                <a:latin typeface="Times New Roman" panose="02020603050405020304" pitchFamily="18" charset="0"/>
                <a:cs typeface="Times New Roman" panose="02020603050405020304" pitchFamily="18" charset="0"/>
              </a:rPr>
              <a:t>1. Communication:</a:t>
            </a:r>
            <a:r>
              <a:rPr lang="en-US" b="1" i="0" dirty="0">
                <a:solidFill>
                  <a:srgbClr val="374151"/>
                </a:solidFill>
                <a:effectLst/>
                <a:latin typeface="Times New Roman" panose="02020603050405020304" pitchFamily="18" charset="0"/>
                <a:cs typeface="Times New Roman" panose="02020603050405020304" pitchFamily="18" charset="0"/>
              </a:rPr>
              <a:t> </a:t>
            </a:r>
            <a:r>
              <a:rPr lang="en-US" sz="2000" b="0" i="0" dirty="0">
                <a:solidFill>
                  <a:srgbClr val="374151"/>
                </a:solidFill>
                <a:effectLst/>
                <a:latin typeface="Times New Roman" panose="02020603050405020304" pitchFamily="18" charset="0"/>
                <a:cs typeface="Times New Roman" panose="02020603050405020304" pitchFamily="18" charset="0"/>
              </a:rPr>
              <a:t>Effective interpersonal relations are built on open and transparent communication. Employees should be able to express their thoughts, ideas, and concerns freely, while also actively listening to others. Clear and respectful communication helps prevent misunderstandings, conflicts, and promotes a positive work environment.</a:t>
            </a:r>
          </a:p>
          <a:p>
            <a:pPr algn="l"/>
            <a:endParaRPr lang="en-US" b="0" i="0" dirty="0">
              <a:solidFill>
                <a:srgbClr val="374151"/>
              </a:solidFill>
              <a:effectLst/>
              <a:latin typeface="Times New Roman" panose="02020603050405020304" pitchFamily="18" charset="0"/>
              <a:cs typeface="Times New Roman" panose="02020603050405020304" pitchFamily="18" charset="0"/>
            </a:endParaRPr>
          </a:p>
          <a:p>
            <a:pPr algn="l"/>
            <a:r>
              <a:rPr lang="en-US" sz="2200" b="1" i="0" dirty="0">
                <a:solidFill>
                  <a:srgbClr val="374151"/>
                </a:solidFill>
                <a:effectLst/>
                <a:latin typeface="Times New Roman" panose="02020603050405020304" pitchFamily="18" charset="0"/>
                <a:cs typeface="Times New Roman" panose="02020603050405020304" pitchFamily="18" charset="0"/>
              </a:rPr>
              <a:t>2. Trust and Respect: </a:t>
            </a:r>
            <a:r>
              <a:rPr lang="en-US" sz="2000" b="0" i="0" dirty="0">
                <a:solidFill>
                  <a:srgbClr val="374151"/>
                </a:solidFill>
                <a:effectLst/>
                <a:latin typeface="Times New Roman" panose="02020603050405020304" pitchFamily="18" charset="0"/>
                <a:cs typeface="Times New Roman" panose="02020603050405020304" pitchFamily="18" charset="0"/>
              </a:rPr>
              <a:t>Trust and respect are the foundation of strong interpersonal relations. Employees should trust and respect each other's abilities, opinions, and contributions. </a:t>
            </a:r>
          </a:p>
        </p:txBody>
      </p:sp>
    </p:spTree>
    <p:extLst>
      <p:ext uri="{BB962C8B-B14F-4D97-AF65-F5344CB8AC3E}">
        <p14:creationId xmlns:p14="http://schemas.microsoft.com/office/powerpoint/2010/main" val="4068062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3D42C11-AF0A-547D-1ACF-06060CC89E94}"/>
              </a:ext>
            </a:extLst>
          </p:cNvPr>
          <p:cNvSpPr txBox="1"/>
          <p:nvPr/>
        </p:nvSpPr>
        <p:spPr>
          <a:xfrm>
            <a:off x="1506072" y="2204027"/>
            <a:ext cx="9466728" cy="2923877"/>
          </a:xfrm>
          <a:prstGeom prst="rect">
            <a:avLst/>
          </a:prstGeom>
          <a:noFill/>
        </p:spPr>
        <p:txBody>
          <a:bodyPr wrap="square">
            <a:spAutoFit/>
          </a:bodyPr>
          <a:lstStyle/>
          <a:p>
            <a:pPr algn="l"/>
            <a:r>
              <a:rPr lang="en-US" sz="2200" b="1" i="0" dirty="0">
                <a:solidFill>
                  <a:srgbClr val="374151"/>
                </a:solidFill>
                <a:effectLst/>
                <a:latin typeface="Times New Roman" panose="02020603050405020304" pitchFamily="18" charset="0"/>
                <a:cs typeface="Times New Roman" panose="02020603050405020304" pitchFamily="18" charset="0"/>
              </a:rPr>
              <a:t>3. Empathy:</a:t>
            </a:r>
            <a:r>
              <a:rPr lang="en-US" sz="2200" b="0" i="0" dirty="0">
                <a:solidFill>
                  <a:srgbClr val="374151"/>
                </a:solidFill>
                <a:effectLst/>
                <a:latin typeface="Times New Roman" panose="02020603050405020304" pitchFamily="18" charset="0"/>
                <a:cs typeface="Times New Roman" panose="02020603050405020304" pitchFamily="18" charset="0"/>
              </a:rPr>
              <a:t> </a:t>
            </a:r>
            <a:r>
              <a:rPr lang="en-US" sz="2000" b="0" i="0" dirty="0">
                <a:solidFill>
                  <a:srgbClr val="374151"/>
                </a:solidFill>
                <a:effectLst/>
                <a:latin typeface="Times New Roman" panose="02020603050405020304" pitchFamily="18" charset="0"/>
                <a:cs typeface="Times New Roman" panose="02020603050405020304" pitchFamily="18" charset="0"/>
              </a:rPr>
              <a:t>Empathy involves understanding and sharing the feelings and perspectives of others. It plays a vital role in building strong interpersonal relations by creating a sense of connection and support. When employees feel understood and valued, it fosters a positive and inclusive work environment.</a:t>
            </a:r>
          </a:p>
          <a:p>
            <a:pPr algn="l"/>
            <a:endParaRPr lang="en-US" sz="2000" b="0" i="0" dirty="0">
              <a:solidFill>
                <a:srgbClr val="374151"/>
              </a:solidFill>
              <a:effectLst/>
              <a:latin typeface="Times New Roman" panose="02020603050405020304" pitchFamily="18" charset="0"/>
              <a:cs typeface="Times New Roman" panose="02020603050405020304" pitchFamily="18" charset="0"/>
            </a:endParaRPr>
          </a:p>
          <a:p>
            <a:pPr algn="l"/>
            <a:r>
              <a:rPr lang="en-US" sz="2200" b="1" dirty="0">
                <a:solidFill>
                  <a:srgbClr val="374151"/>
                </a:solidFill>
                <a:latin typeface="Times New Roman" panose="02020603050405020304" pitchFamily="18" charset="0"/>
                <a:cs typeface="Times New Roman" panose="02020603050405020304" pitchFamily="18" charset="0"/>
              </a:rPr>
              <a:t>4. Collaboration:</a:t>
            </a:r>
            <a:r>
              <a:rPr lang="en-US" sz="2000" dirty="0">
                <a:solidFill>
                  <a:srgbClr val="374151"/>
                </a:solidFill>
                <a:latin typeface="Times New Roman" panose="02020603050405020304" pitchFamily="18" charset="0"/>
                <a:cs typeface="Times New Roman" panose="02020603050405020304" pitchFamily="18" charset="0"/>
              </a:rPr>
              <a:t> </a:t>
            </a:r>
            <a:r>
              <a:rPr lang="en-US" sz="2000" b="0" i="0" dirty="0">
                <a:solidFill>
                  <a:srgbClr val="374151"/>
                </a:solidFill>
                <a:effectLst/>
                <a:latin typeface="Times New Roman" panose="02020603050405020304" pitchFamily="18" charset="0"/>
                <a:cs typeface="Times New Roman" panose="02020603050405020304" pitchFamily="18" charset="0"/>
              </a:rPr>
              <a:t>Interpersonal relations are essential for successful collaboration. Employees should be encouraged to work together, leverage each other's strengths, and contribute to shared objectives. Collaboration enhances creativity, problem-solving, and innovation within teams.</a:t>
            </a:r>
          </a:p>
        </p:txBody>
      </p:sp>
    </p:spTree>
    <p:extLst>
      <p:ext uri="{BB962C8B-B14F-4D97-AF65-F5344CB8AC3E}">
        <p14:creationId xmlns:p14="http://schemas.microsoft.com/office/powerpoint/2010/main" val="1473358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A50BE37-F576-C1AC-FF46-604BA4A25775}"/>
              </a:ext>
            </a:extLst>
          </p:cNvPr>
          <p:cNvSpPr txBox="1"/>
          <p:nvPr/>
        </p:nvSpPr>
        <p:spPr>
          <a:xfrm>
            <a:off x="1169894" y="1813173"/>
            <a:ext cx="9852212" cy="3231654"/>
          </a:xfrm>
          <a:prstGeom prst="rect">
            <a:avLst/>
          </a:prstGeom>
          <a:noFill/>
        </p:spPr>
        <p:txBody>
          <a:bodyPr wrap="square">
            <a:spAutoFit/>
          </a:bodyPr>
          <a:lstStyle/>
          <a:p>
            <a:pPr algn="just"/>
            <a:r>
              <a:rPr lang="en-US" sz="2200" b="1" i="0" dirty="0">
                <a:solidFill>
                  <a:srgbClr val="374151"/>
                </a:solidFill>
                <a:effectLst/>
                <a:latin typeface="Times New Roman" panose="02020603050405020304" pitchFamily="18" charset="0"/>
                <a:cs typeface="Times New Roman" panose="02020603050405020304" pitchFamily="18" charset="0"/>
              </a:rPr>
              <a:t>5. Conflict Resolution: </a:t>
            </a:r>
            <a:r>
              <a:rPr lang="en-US" sz="2000" b="0" i="0" dirty="0">
                <a:solidFill>
                  <a:srgbClr val="374151"/>
                </a:solidFill>
                <a:effectLst/>
                <a:latin typeface="Times New Roman" panose="02020603050405020304" pitchFamily="18" charset="0"/>
                <a:cs typeface="Times New Roman" panose="02020603050405020304" pitchFamily="18" charset="0"/>
              </a:rPr>
              <a:t>Conflicts are inevitable in any organization, but effective interpersonal relations can help in resolving them constructively. Employees should be equipped with conflict resolution skills, such as active listening, seeking common ground, and finding win-win solutions. A healthy approach to conflict fosters stronger relationships and enhances teamwork.</a:t>
            </a:r>
          </a:p>
          <a:p>
            <a:pPr algn="just"/>
            <a:endParaRPr lang="en-US" sz="2000" b="0" i="0" dirty="0">
              <a:solidFill>
                <a:srgbClr val="374151"/>
              </a:solidFill>
              <a:effectLst/>
              <a:latin typeface="Times New Roman" panose="02020603050405020304" pitchFamily="18" charset="0"/>
              <a:cs typeface="Times New Roman" panose="02020603050405020304" pitchFamily="18" charset="0"/>
            </a:endParaRPr>
          </a:p>
          <a:p>
            <a:pPr algn="just"/>
            <a:r>
              <a:rPr lang="en-US" sz="2200" b="1" i="0" dirty="0">
                <a:solidFill>
                  <a:srgbClr val="374151"/>
                </a:solidFill>
                <a:effectLst/>
                <a:latin typeface="Times New Roman" panose="02020603050405020304" pitchFamily="18" charset="0"/>
                <a:cs typeface="Times New Roman" panose="02020603050405020304" pitchFamily="18" charset="0"/>
              </a:rPr>
              <a:t>6. Team Building: </a:t>
            </a:r>
            <a:r>
              <a:rPr lang="en-US" sz="2000" b="0" i="0" dirty="0">
                <a:solidFill>
                  <a:srgbClr val="374151"/>
                </a:solidFill>
                <a:effectLst/>
                <a:latin typeface="Times New Roman" panose="02020603050405020304" pitchFamily="18" charset="0"/>
                <a:cs typeface="Times New Roman" panose="02020603050405020304" pitchFamily="18" charset="0"/>
              </a:rPr>
              <a:t>Building strong interpersonal relations is vital for creating cohesive and high-performing teams. Managers should promote team-building activities and encourage regular interaction among team members. This helps foster camaraderie, trust, and collaboration among employees.</a:t>
            </a:r>
          </a:p>
        </p:txBody>
      </p:sp>
    </p:spTree>
    <p:extLst>
      <p:ext uri="{BB962C8B-B14F-4D97-AF65-F5344CB8AC3E}">
        <p14:creationId xmlns:p14="http://schemas.microsoft.com/office/powerpoint/2010/main" val="2232980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9051439-4AAC-740D-01C1-A33EB9576110}"/>
              </a:ext>
            </a:extLst>
          </p:cNvPr>
          <p:cNvSpPr txBox="1"/>
          <p:nvPr/>
        </p:nvSpPr>
        <p:spPr>
          <a:xfrm>
            <a:off x="1183342" y="1967061"/>
            <a:ext cx="9986681" cy="2923877"/>
          </a:xfrm>
          <a:prstGeom prst="rect">
            <a:avLst/>
          </a:prstGeom>
          <a:noFill/>
        </p:spPr>
        <p:txBody>
          <a:bodyPr wrap="square">
            <a:spAutoFit/>
          </a:bodyPr>
          <a:lstStyle/>
          <a:p>
            <a:pPr algn="just"/>
            <a:r>
              <a:rPr lang="en-US" sz="2200" b="1" i="0" dirty="0">
                <a:solidFill>
                  <a:srgbClr val="374151"/>
                </a:solidFill>
                <a:effectLst/>
                <a:latin typeface="Times New Roman" panose="02020603050405020304" pitchFamily="18" charset="0"/>
                <a:cs typeface="Times New Roman" panose="02020603050405020304" pitchFamily="18" charset="0"/>
              </a:rPr>
              <a:t>7. Diversity and Inclusion: </a:t>
            </a:r>
            <a:r>
              <a:rPr lang="en-US" sz="2000" b="0" i="0" dirty="0">
                <a:solidFill>
                  <a:srgbClr val="374151"/>
                </a:solidFill>
                <a:effectLst/>
                <a:latin typeface="Times New Roman" panose="02020603050405020304" pitchFamily="18" charset="0"/>
                <a:cs typeface="Times New Roman" panose="02020603050405020304" pitchFamily="18" charset="0"/>
              </a:rPr>
              <a:t>Interpersonal relations should be inclusive, respecting and valuing the diversity of employees. Organizations that foster an inclusive environment where diverse perspectives are welcomed and appreciated benefit from enhanced creativity, innovation, and problem-solving.</a:t>
            </a:r>
          </a:p>
          <a:p>
            <a:pPr algn="just"/>
            <a:endParaRPr lang="en-US" sz="2000" b="0" i="0" dirty="0">
              <a:solidFill>
                <a:srgbClr val="374151"/>
              </a:solidFill>
              <a:effectLst/>
              <a:latin typeface="Times New Roman" panose="02020603050405020304" pitchFamily="18" charset="0"/>
              <a:cs typeface="Times New Roman" panose="02020603050405020304" pitchFamily="18" charset="0"/>
            </a:endParaRPr>
          </a:p>
          <a:p>
            <a:pPr algn="just"/>
            <a:r>
              <a:rPr lang="en-US" sz="2200" b="1" i="0" dirty="0">
                <a:solidFill>
                  <a:srgbClr val="374151"/>
                </a:solidFill>
                <a:effectLst/>
                <a:latin typeface="Times New Roman" panose="02020603050405020304" pitchFamily="18" charset="0"/>
                <a:cs typeface="Times New Roman" panose="02020603050405020304" pitchFamily="18" charset="0"/>
              </a:rPr>
              <a:t>8. Recognition and Appreciation: </a:t>
            </a:r>
            <a:r>
              <a:rPr lang="en-US" sz="2000" b="0" i="0" dirty="0">
                <a:solidFill>
                  <a:srgbClr val="374151"/>
                </a:solidFill>
                <a:effectLst/>
                <a:latin typeface="Times New Roman" panose="02020603050405020304" pitchFamily="18" charset="0"/>
                <a:cs typeface="Times New Roman" panose="02020603050405020304" pitchFamily="18" charset="0"/>
              </a:rPr>
              <a:t>Recognizing and appreciating the contributions and achievements of employees strengthens interpersonal relations. Simple gestures such as expressing gratitude, acknowledging accomplishments, and providing feedback go a long way in building positive relationships within the organization.</a:t>
            </a:r>
          </a:p>
        </p:txBody>
      </p:sp>
    </p:spTree>
    <p:extLst>
      <p:ext uri="{BB962C8B-B14F-4D97-AF65-F5344CB8AC3E}">
        <p14:creationId xmlns:p14="http://schemas.microsoft.com/office/powerpoint/2010/main" val="3417776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D22EECD-6CA6-BABC-E93B-FB94F41E9230}"/>
              </a:ext>
            </a:extLst>
          </p:cNvPr>
          <p:cNvSpPr txBox="1"/>
          <p:nvPr/>
        </p:nvSpPr>
        <p:spPr>
          <a:xfrm>
            <a:off x="1281952" y="1967061"/>
            <a:ext cx="9897035" cy="2923877"/>
          </a:xfrm>
          <a:prstGeom prst="rect">
            <a:avLst/>
          </a:prstGeom>
          <a:noFill/>
        </p:spPr>
        <p:txBody>
          <a:bodyPr wrap="square">
            <a:spAutoFit/>
          </a:bodyPr>
          <a:lstStyle/>
          <a:p>
            <a:pPr algn="just"/>
            <a:r>
              <a:rPr lang="en-US" sz="2200" b="1" i="0" dirty="0">
                <a:solidFill>
                  <a:srgbClr val="374151"/>
                </a:solidFill>
                <a:effectLst/>
                <a:latin typeface="Times New Roman" panose="02020603050405020304" pitchFamily="18" charset="0"/>
                <a:cs typeface="Times New Roman" panose="02020603050405020304" pitchFamily="18" charset="0"/>
              </a:rPr>
              <a:t>9. Socialization: </a:t>
            </a:r>
            <a:r>
              <a:rPr lang="en-US" sz="2000" b="0" i="0" dirty="0">
                <a:solidFill>
                  <a:srgbClr val="374151"/>
                </a:solidFill>
                <a:effectLst/>
                <a:latin typeface="Times New Roman" panose="02020603050405020304" pitchFamily="18" charset="0"/>
                <a:cs typeface="Times New Roman" panose="02020603050405020304" pitchFamily="18" charset="0"/>
              </a:rPr>
              <a:t>Informal interactions and socialization among employees can contribute to stronger interpersonal relations. Organizing team-building activities, social events, or even having dedicated spaces for employees to connect and share non-work-related conversations can help foster relationships and build rapport.</a:t>
            </a:r>
          </a:p>
          <a:p>
            <a:pPr algn="just"/>
            <a:endParaRPr lang="en-US" sz="2000" b="0" i="0" dirty="0">
              <a:solidFill>
                <a:srgbClr val="374151"/>
              </a:solidFill>
              <a:effectLst/>
              <a:latin typeface="Times New Roman" panose="02020603050405020304" pitchFamily="18" charset="0"/>
              <a:cs typeface="Times New Roman" panose="02020603050405020304" pitchFamily="18" charset="0"/>
            </a:endParaRPr>
          </a:p>
          <a:p>
            <a:pPr algn="just"/>
            <a:r>
              <a:rPr lang="en-US" sz="2200" b="1" i="0" dirty="0">
                <a:solidFill>
                  <a:srgbClr val="374151"/>
                </a:solidFill>
                <a:effectLst/>
                <a:latin typeface="Times New Roman" panose="02020603050405020304" pitchFamily="18" charset="0"/>
                <a:cs typeface="Times New Roman" panose="02020603050405020304" pitchFamily="18" charset="0"/>
              </a:rPr>
              <a:t>10. Leadership Role: </a:t>
            </a:r>
            <a:r>
              <a:rPr lang="en-US" sz="2000" b="0" i="0" dirty="0">
                <a:solidFill>
                  <a:srgbClr val="374151"/>
                </a:solidFill>
                <a:effectLst/>
                <a:latin typeface="Times New Roman" panose="02020603050405020304" pitchFamily="18" charset="0"/>
                <a:cs typeface="Times New Roman" panose="02020603050405020304" pitchFamily="18" charset="0"/>
              </a:rPr>
              <a:t>Managers and leaders play a crucial role in fostering positive interpersonal relations. They should lead by example, promote open communication, and establish a culture of respect, trust, and collaboration. Effective leaders encourage employee engagement, provide support, and address conflicts promptly and constructively.</a:t>
            </a:r>
          </a:p>
        </p:txBody>
      </p:sp>
    </p:spTree>
    <p:extLst>
      <p:ext uri="{BB962C8B-B14F-4D97-AF65-F5344CB8AC3E}">
        <p14:creationId xmlns:p14="http://schemas.microsoft.com/office/powerpoint/2010/main" val="4547699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2248</TotalTime>
  <Words>745</Words>
  <Application>Microsoft Office PowerPoint</Application>
  <PresentationFormat>Widescreen</PresentationFormat>
  <Paragraphs>26</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Arial Black</vt:lpstr>
      <vt:lpstr>Arial Rounded MT Bold</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vineeta chandra</cp:lastModifiedBy>
  <cp:revision>208</cp:revision>
  <dcterms:created xsi:type="dcterms:W3CDTF">2023-04-01T04:44:33Z</dcterms:created>
  <dcterms:modified xsi:type="dcterms:W3CDTF">2023-07-07T05:37:53Z</dcterms:modified>
</cp:coreProperties>
</file>