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0DDFF056-5CC9-660D-9404-151D0981C951}"/>
              </a:ext>
            </a:extLst>
          </p:cNvPr>
          <p:cNvSpPr txBox="1"/>
          <p:nvPr/>
        </p:nvSpPr>
        <p:spPr>
          <a:xfrm>
            <a:off x="1658471" y="2689477"/>
            <a:ext cx="9968752" cy="1846659"/>
          </a:xfrm>
          <a:prstGeom prst="rect">
            <a:avLst/>
          </a:prstGeom>
          <a:noFill/>
        </p:spPr>
        <p:txBody>
          <a:bodyPr wrap="square">
            <a:spAutoFit/>
          </a:bodyPr>
          <a:lstStyle/>
          <a:p>
            <a:pPr marL="165100" algn="just">
              <a:spcBef>
                <a:spcPts val="810"/>
              </a:spcBef>
            </a:pPr>
            <a:r>
              <a:rPr lang="en-US" sz="3200" b="1" dirty="0">
                <a:latin typeface="Arial Rounded MT Bold" panose="020F0704030504030204" pitchFamily="34" charset="0"/>
              </a:rPr>
              <a:t>Lecture no. 4:</a:t>
            </a:r>
            <a:r>
              <a:rPr lang="en-US" sz="3200" b="1" kern="0" dirty="0">
                <a:latin typeface="Arial Rounded MT Bold" panose="020F0704030504030204" pitchFamily="34" charset="0"/>
              </a:rPr>
              <a:t> </a:t>
            </a:r>
            <a:r>
              <a:rPr lang="en-US" sz="3200" b="1" kern="0" dirty="0">
                <a:effectLst/>
                <a:latin typeface="Arial Rounded MT Bold" panose="020F0704030504030204" pitchFamily="34" charset="0"/>
                <a:ea typeface="Times New Roman" panose="02020603050405020304" pitchFamily="18" charset="0"/>
              </a:rPr>
              <a:t>Reporting and Budgeting</a:t>
            </a:r>
            <a:endParaRPr lang="en-IN" sz="3200" b="1" kern="0" dirty="0">
              <a:effectLst/>
              <a:latin typeface="Arial Rounded MT Bold" panose="020F0704030504030204" pitchFamily="34" charset="0"/>
              <a:ea typeface="Times New Roman" panose="02020603050405020304" pitchFamily="18" charset="0"/>
            </a:endParaRPr>
          </a:p>
          <a:p>
            <a:pPr marL="165100">
              <a:spcBef>
                <a:spcPts val="45"/>
              </a:spcBef>
              <a:spcAft>
                <a:spcPts val="0"/>
              </a:spcAft>
            </a:pPr>
            <a:r>
              <a:rPr lang="en-US" sz="3200" b="1" dirty="0">
                <a:effectLst/>
                <a:latin typeface="Arial Rounded MT Bold" panose="020F0704030504030204" pitchFamily="34" charset="0"/>
                <a:ea typeface="Times New Roman" panose="02020603050405020304" pitchFamily="18" charset="0"/>
              </a:rPr>
              <a:t> </a:t>
            </a:r>
            <a:endParaRPr lang="en-IN" sz="3200" b="1" dirty="0">
              <a:effectLst/>
              <a:latin typeface="Arial Rounded MT Bold" panose="020F0704030504030204" pitchFamily="34" charset="0"/>
              <a:ea typeface="Times New Roman" panose="02020603050405020304" pitchFamily="18" charset="0"/>
            </a:endParaRPr>
          </a:p>
          <a:p>
            <a:pPr algn="just"/>
            <a:r>
              <a:rPr lang="en-US" sz="3200" dirty="0">
                <a:latin typeface="Arial Rounded MT Bold" panose="020F0704030504030204" pitchFamily="34" charset="0"/>
              </a:rPr>
              <a:t> </a:t>
            </a:r>
            <a:endParaRPr lang="en-US" sz="3200" b="1" dirty="0">
              <a:latin typeface="Arial Rounded MT Bold" panose="020F0704030504030204" pitchFamily="34" charset="0"/>
            </a:endParaRPr>
          </a:p>
          <a:p>
            <a:pPr algn="just"/>
            <a:endParaRPr lang="en-US" dirty="0"/>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FC89FF-AC09-87A3-14F6-352CFF4A198A}"/>
              </a:ext>
            </a:extLst>
          </p:cNvPr>
          <p:cNvSpPr txBox="1"/>
          <p:nvPr/>
        </p:nvSpPr>
        <p:spPr>
          <a:xfrm>
            <a:off x="1362635" y="2088393"/>
            <a:ext cx="9601199" cy="3262432"/>
          </a:xfrm>
          <a:prstGeom prst="rect">
            <a:avLst/>
          </a:prstGeom>
          <a:noFill/>
        </p:spPr>
        <p:txBody>
          <a:bodyPr wrap="square">
            <a:spAutoFit/>
          </a:bodyPr>
          <a:lstStyle/>
          <a:p>
            <a:pPr algn="just"/>
            <a:r>
              <a:rPr lang="en-US" sz="2400" b="1" i="0" dirty="0">
                <a:solidFill>
                  <a:srgbClr val="374151"/>
                </a:solidFill>
                <a:effectLst/>
                <a:latin typeface="Times New Roman" panose="02020603050405020304" pitchFamily="18" charset="0"/>
                <a:cs typeface="Times New Roman" panose="02020603050405020304" pitchFamily="18" charset="0"/>
              </a:rPr>
              <a:t>Reporting:</a:t>
            </a:r>
            <a:r>
              <a:rPr lang="en-US" sz="2400" b="0" i="0" dirty="0">
                <a:solidFill>
                  <a:srgbClr val="374151"/>
                </a:solidFill>
                <a:effectLst/>
                <a:latin typeface="Times New Roman" panose="02020603050405020304" pitchFamily="18" charset="0"/>
                <a:cs typeface="Times New Roman" panose="02020603050405020304" pitchFamily="18" charset="0"/>
              </a:rPr>
              <a:t> </a:t>
            </a:r>
            <a:r>
              <a:rPr lang="en-US" sz="2000" b="0" i="0" dirty="0">
                <a:solidFill>
                  <a:srgbClr val="374151"/>
                </a:solidFill>
                <a:effectLst/>
                <a:latin typeface="Times New Roman" panose="02020603050405020304" pitchFamily="18" charset="0"/>
                <a:cs typeface="Times New Roman" panose="02020603050405020304" pitchFamily="18" charset="0"/>
              </a:rPr>
              <a:t>Reporting involves the collection, analysis, and presentation of financial and non-financial information to stakeholders within and outside the organization. It provides a snapshot of the organization's performance, financial health, and progress towards its goals. Here are key aspects of reporting:</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just">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Financial Statements: </a:t>
            </a:r>
            <a:r>
              <a:rPr lang="en-US" sz="2000" b="0" i="0" dirty="0">
                <a:solidFill>
                  <a:srgbClr val="374151"/>
                </a:solidFill>
                <a:effectLst/>
                <a:latin typeface="Times New Roman" panose="02020603050405020304" pitchFamily="18" charset="0"/>
                <a:cs typeface="Times New Roman" panose="02020603050405020304" pitchFamily="18" charset="0"/>
              </a:rPr>
              <a:t>Financial statements, including the income statement, balance sheet, and cash flow statement, provide a summary of the organization's financial performance, assets, liabilities, and cash flows. These statements are typically prepared in accordance with accounting standards and provide a comprehensive view of the organization's financial position.</a:t>
            </a:r>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7440A2-260F-E495-3D2F-7617ACC24AF4}"/>
              </a:ext>
            </a:extLst>
          </p:cNvPr>
          <p:cNvSpPr txBox="1"/>
          <p:nvPr/>
        </p:nvSpPr>
        <p:spPr>
          <a:xfrm>
            <a:off x="1062318" y="1813173"/>
            <a:ext cx="10067364" cy="3231654"/>
          </a:xfrm>
          <a:prstGeom prst="rect">
            <a:avLst/>
          </a:prstGeom>
          <a:noFill/>
        </p:spPr>
        <p:txBody>
          <a:bodyPr wrap="square">
            <a:spAutoFit/>
          </a:bodyPr>
          <a:lstStyle/>
          <a:p>
            <a:pPr algn="just"/>
            <a:r>
              <a:rPr lang="en-US" sz="2200" b="1" i="0" dirty="0">
                <a:solidFill>
                  <a:srgbClr val="374151"/>
                </a:solidFill>
                <a:effectLst/>
                <a:latin typeface="Times New Roman" panose="02020603050405020304" pitchFamily="18" charset="0"/>
                <a:cs typeface="Times New Roman" panose="02020603050405020304" pitchFamily="18" charset="0"/>
              </a:rPr>
              <a:t>2. Key Performance Indicators (KPIs): </a:t>
            </a:r>
            <a:r>
              <a:rPr lang="en-US" sz="2000" b="0" i="0" dirty="0">
                <a:solidFill>
                  <a:srgbClr val="374151"/>
                </a:solidFill>
                <a:effectLst/>
                <a:latin typeface="Times New Roman" panose="02020603050405020304" pitchFamily="18" charset="0"/>
                <a:cs typeface="Times New Roman" panose="02020603050405020304" pitchFamily="18" charset="0"/>
              </a:rPr>
              <a:t>KPIs are quantitative or qualitative metrics that help assess the organization's performance against its objectives. They can include financial metrics (e.g., revenue growth, profit margin) and non-financial metrics (e.g., customer satisfaction, employee productivity). Reporting KPIs allows management to track progress and make informed decisions.</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just"/>
            <a:r>
              <a:rPr lang="en-US" sz="2200" b="1" i="0" dirty="0">
                <a:solidFill>
                  <a:srgbClr val="374151"/>
                </a:solidFill>
                <a:effectLst/>
                <a:latin typeface="Times New Roman" panose="02020603050405020304" pitchFamily="18" charset="0"/>
                <a:cs typeface="Times New Roman" panose="02020603050405020304" pitchFamily="18" charset="0"/>
              </a:rPr>
              <a:t>3. Management Reports: </a:t>
            </a:r>
            <a:r>
              <a:rPr lang="en-US" sz="2000" b="0" i="0" dirty="0">
                <a:solidFill>
                  <a:srgbClr val="374151"/>
                </a:solidFill>
                <a:effectLst/>
                <a:latin typeface="Times New Roman" panose="02020603050405020304" pitchFamily="18" charset="0"/>
                <a:cs typeface="Times New Roman" panose="02020603050405020304" pitchFamily="18" charset="0"/>
              </a:rPr>
              <a:t>Management reports provide detailed information on specific areas of the organization's operations, such as sales, marketing, or production. These reports help managers monitor performance, identify trends, and make data-driven decisions. They can include budget variance analysis, sales reports, operational efficiency reports, and more.</a:t>
            </a: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657AAF-D61B-8C7B-4A3B-23BFAB17653F}"/>
              </a:ext>
            </a:extLst>
          </p:cNvPr>
          <p:cNvSpPr txBox="1"/>
          <p:nvPr/>
        </p:nvSpPr>
        <p:spPr>
          <a:xfrm>
            <a:off x="1461246" y="2026949"/>
            <a:ext cx="9789459" cy="2308324"/>
          </a:xfrm>
          <a:prstGeom prst="rect">
            <a:avLst/>
          </a:prstGeom>
          <a:noFill/>
        </p:spPr>
        <p:txBody>
          <a:bodyPr wrap="square">
            <a:spAutoFit/>
          </a:bodyPr>
          <a:lstStyle/>
          <a:p>
            <a:pPr algn="just"/>
            <a:r>
              <a:rPr lang="en-US" sz="2200" b="1" i="0" dirty="0">
                <a:solidFill>
                  <a:srgbClr val="374151"/>
                </a:solidFill>
                <a:effectLst/>
                <a:latin typeface="Times New Roman" panose="02020603050405020304" pitchFamily="18" charset="0"/>
                <a:cs typeface="Times New Roman" panose="02020603050405020304" pitchFamily="18" charset="0"/>
              </a:rPr>
              <a:t>Stakeholder Reporting:</a:t>
            </a:r>
            <a:r>
              <a:rPr lang="en-US" sz="2000" b="0" i="0" dirty="0">
                <a:solidFill>
                  <a:srgbClr val="374151"/>
                </a:solidFill>
                <a:effectLst/>
                <a:latin typeface="Times New Roman" panose="02020603050405020304" pitchFamily="18" charset="0"/>
                <a:cs typeface="Times New Roman" panose="02020603050405020304" pitchFamily="18" charset="0"/>
              </a:rPr>
              <a:t> Organizations may also prepare reports for external stakeholders, such as investors, lenders, and regulators. These reports provide transparency and accountability to external parties and often follow specific reporting guidelines or regulations.</a:t>
            </a:r>
          </a:p>
          <a:p>
            <a:pPr algn="just"/>
            <a:endParaRPr lang="en-US" sz="2000" dirty="0">
              <a:solidFill>
                <a:srgbClr val="374151"/>
              </a:solidFill>
              <a:latin typeface="Times New Roman" panose="02020603050405020304" pitchFamily="18" charset="0"/>
              <a:cs typeface="Times New Roman" panose="02020603050405020304" pitchFamily="18" charset="0"/>
            </a:endParaRPr>
          </a:p>
          <a:p>
            <a:pPr algn="just"/>
            <a:r>
              <a:rPr lang="en-US" sz="2200" b="1" i="0" dirty="0">
                <a:solidFill>
                  <a:srgbClr val="374151"/>
                </a:solidFill>
                <a:effectLst/>
                <a:latin typeface="Times New Roman" panose="02020603050405020304" pitchFamily="18" charset="0"/>
                <a:cs typeface="Times New Roman" panose="02020603050405020304" pitchFamily="18" charset="0"/>
              </a:rPr>
              <a:t>Budgeting: </a:t>
            </a:r>
            <a:r>
              <a:rPr lang="en-US" sz="2000" b="0" i="0" dirty="0">
                <a:solidFill>
                  <a:srgbClr val="374151"/>
                </a:solidFill>
                <a:effectLst/>
                <a:latin typeface="Times New Roman" panose="02020603050405020304" pitchFamily="18" charset="0"/>
                <a:cs typeface="Times New Roman" panose="02020603050405020304" pitchFamily="18" charset="0"/>
              </a:rPr>
              <a:t>Budgeting is the process of planning and allocating financial resources to achieve organizational goals. It involves estimating income, projecting expenses, and setting financial targets. Here are key aspects of budgeting:</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1CBF05-AC0E-0514-C15B-89291E59C446}"/>
              </a:ext>
            </a:extLst>
          </p:cNvPr>
          <p:cNvSpPr txBox="1"/>
          <p:nvPr/>
        </p:nvSpPr>
        <p:spPr>
          <a:xfrm>
            <a:off x="1461247" y="1966916"/>
            <a:ext cx="9135035" cy="3231654"/>
          </a:xfrm>
          <a:prstGeom prst="rect">
            <a:avLst/>
          </a:prstGeom>
          <a:noFill/>
        </p:spPr>
        <p:txBody>
          <a:bodyPr wrap="square">
            <a:spAutoFit/>
          </a:bodyPr>
          <a:lstStyle/>
          <a:p>
            <a:pPr algn="l">
              <a:buFont typeface="+mj-lt"/>
              <a:buAutoNum type="arabicPeriod"/>
            </a:pPr>
            <a:r>
              <a:rPr lang="en-US" sz="2200" b="1" i="0" dirty="0">
                <a:solidFill>
                  <a:srgbClr val="374151"/>
                </a:solidFill>
                <a:effectLst/>
                <a:latin typeface="Times New Roman" panose="02020603050405020304" pitchFamily="18" charset="0"/>
                <a:cs typeface="Times New Roman" panose="02020603050405020304" pitchFamily="18" charset="0"/>
              </a:rPr>
              <a:t> Revenue and Expense Forecasting: </a:t>
            </a:r>
            <a:r>
              <a:rPr lang="en-US" sz="2000" b="0" i="0" dirty="0">
                <a:solidFill>
                  <a:srgbClr val="374151"/>
                </a:solidFill>
                <a:effectLst/>
                <a:latin typeface="Times New Roman" panose="02020603050405020304" pitchFamily="18" charset="0"/>
                <a:cs typeface="Times New Roman" panose="02020603050405020304" pitchFamily="18" charset="0"/>
              </a:rPr>
              <a:t>Budgeting starts with forecasting expected revenues and estimating expenses for a given period, typically for a fiscal year. Revenue forecasts can be based on historical data, market trends, and sales projections. Expense estimates cover various categories, such as salaries, supplies, marketing, and overhead costs.</a:t>
            </a:r>
          </a:p>
          <a:p>
            <a:pPr algn="l"/>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l"/>
            <a:r>
              <a:rPr lang="en-US" sz="2200" b="1" i="0" dirty="0">
                <a:solidFill>
                  <a:srgbClr val="374151"/>
                </a:solidFill>
                <a:effectLst/>
                <a:latin typeface="Times New Roman" panose="02020603050405020304" pitchFamily="18" charset="0"/>
                <a:cs typeface="Times New Roman" panose="02020603050405020304" pitchFamily="18" charset="0"/>
              </a:rPr>
              <a:t>2. Budget Development: </a:t>
            </a:r>
            <a:r>
              <a:rPr lang="en-US" sz="2000" b="0" i="0" dirty="0">
                <a:solidFill>
                  <a:srgbClr val="374151"/>
                </a:solidFill>
                <a:effectLst/>
                <a:latin typeface="Times New Roman" panose="02020603050405020304" pitchFamily="18" charset="0"/>
                <a:cs typeface="Times New Roman" panose="02020603050405020304" pitchFamily="18" charset="0"/>
              </a:rPr>
              <a:t>Once revenue and expense projections are determined, the budget is developed by allocating resources to different departments, projects, or cost centers. This involves setting financial targets, determining spending limits, and aligning budget allocations with strategic priorities.</a:t>
            </a: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63BE55-E8DF-D3FF-11C9-E379B1809067}"/>
              </a:ext>
            </a:extLst>
          </p:cNvPr>
          <p:cNvSpPr txBox="1"/>
          <p:nvPr/>
        </p:nvSpPr>
        <p:spPr>
          <a:xfrm>
            <a:off x="833719" y="1595335"/>
            <a:ext cx="10623176" cy="4493538"/>
          </a:xfrm>
          <a:prstGeom prst="rect">
            <a:avLst/>
          </a:prstGeom>
          <a:noFill/>
        </p:spPr>
        <p:txBody>
          <a:bodyPr wrap="square">
            <a:spAutoFit/>
          </a:bodyPr>
          <a:lstStyle/>
          <a:p>
            <a:pPr algn="just"/>
            <a:r>
              <a:rPr lang="en-US" sz="2000" b="1" i="0" dirty="0">
                <a:solidFill>
                  <a:srgbClr val="374151"/>
                </a:solidFill>
                <a:effectLst/>
                <a:latin typeface="Times New Roman" panose="02020603050405020304" pitchFamily="18" charset="0"/>
                <a:cs typeface="Times New Roman" panose="02020603050405020304" pitchFamily="18" charset="0"/>
              </a:rPr>
              <a:t>3. </a:t>
            </a:r>
            <a:r>
              <a:rPr lang="en-US" sz="2200" b="1" i="0" dirty="0">
                <a:solidFill>
                  <a:srgbClr val="374151"/>
                </a:solidFill>
                <a:effectLst/>
                <a:latin typeface="Times New Roman" panose="02020603050405020304" pitchFamily="18" charset="0"/>
                <a:cs typeface="Times New Roman" panose="02020603050405020304" pitchFamily="18" charset="0"/>
              </a:rPr>
              <a:t>Budget Monitoring and Control:</a:t>
            </a:r>
            <a:r>
              <a:rPr lang="en-US" sz="2200" b="0" i="0" dirty="0">
                <a:solidFill>
                  <a:srgbClr val="374151"/>
                </a:solidFill>
                <a:effectLst/>
                <a:latin typeface="Times New Roman" panose="02020603050405020304" pitchFamily="18" charset="0"/>
                <a:cs typeface="Times New Roman" panose="02020603050405020304" pitchFamily="18" charset="0"/>
              </a:rPr>
              <a:t> </a:t>
            </a:r>
            <a:r>
              <a:rPr lang="en-US" sz="2000" b="0" i="0" dirty="0">
                <a:solidFill>
                  <a:srgbClr val="374151"/>
                </a:solidFill>
                <a:effectLst/>
                <a:latin typeface="Times New Roman" panose="02020603050405020304" pitchFamily="18" charset="0"/>
                <a:cs typeface="Times New Roman" panose="02020603050405020304" pitchFamily="18" charset="0"/>
              </a:rPr>
              <a:t>Throughout the budget period, actual performance is tracked against the budgeted targets. This involves monitoring expenses, revenue generation, and other financial metrics. Budget variances are analyzed to identify deviations from the plan, and corrective actions may be taken if necessary.</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a:p>
            <a:pPr algn="l"/>
            <a:r>
              <a:rPr lang="en-US" sz="2000" b="1" i="0" dirty="0">
                <a:solidFill>
                  <a:srgbClr val="374151"/>
                </a:solidFill>
                <a:effectLst/>
                <a:latin typeface="Times New Roman" panose="02020603050405020304" pitchFamily="18" charset="0"/>
                <a:cs typeface="Times New Roman" panose="02020603050405020304" pitchFamily="18" charset="0"/>
              </a:rPr>
              <a:t>4. </a:t>
            </a:r>
            <a:r>
              <a:rPr lang="en-US" sz="2200" b="1" i="0" dirty="0">
                <a:solidFill>
                  <a:srgbClr val="374151"/>
                </a:solidFill>
                <a:effectLst/>
                <a:latin typeface="Times New Roman" panose="02020603050405020304" pitchFamily="18" charset="0"/>
                <a:cs typeface="Times New Roman" panose="02020603050405020304" pitchFamily="18" charset="0"/>
              </a:rPr>
              <a:t>Rolling Forecasts and Adjustments: </a:t>
            </a:r>
            <a:r>
              <a:rPr lang="en-US" sz="2000" b="0" i="0" dirty="0">
                <a:solidFill>
                  <a:srgbClr val="374151"/>
                </a:solidFill>
                <a:effectLst/>
                <a:latin typeface="Times New Roman" panose="02020603050405020304" pitchFamily="18" charset="0"/>
                <a:cs typeface="Times New Roman" panose="02020603050405020304" pitchFamily="18" charset="0"/>
              </a:rPr>
              <a:t>Budgets are not set in stone and can be adjusted based on changing circumstances or new information. Some organizations adopt rolling forecasts, where budgets are updated periodically to reflect the latest assumptions and market conditions. This allows for flexibility and adaptation to dynamic business environments.</a:t>
            </a:r>
            <a:r>
              <a:rPr lang="en-US" sz="2000" b="0" i="0" dirty="0">
                <a:solidFill>
                  <a:srgbClr val="374151"/>
                </a:solidFill>
                <a:effectLst/>
                <a:latin typeface="Söhne"/>
              </a:rPr>
              <a:t> </a:t>
            </a:r>
          </a:p>
          <a:p>
            <a:pPr algn="l"/>
            <a:endParaRPr lang="en-US" sz="2000" dirty="0">
              <a:solidFill>
                <a:srgbClr val="374151"/>
              </a:solidFill>
              <a:latin typeface="Söhne"/>
            </a:endParaRPr>
          </a:p>
          <a:p>
            <a:pPr algn="l"/>
            <a:r>
              <a:rPr lang="en-US" sz="2200" b="1" i="0" dirty="0">
                <a:solidFill>
                  <a:srgbClr val="374151"/>
                </a:solidFill>
                <a:effectLst/>
                <a:latin typeface="Times New Roman" panose="02020603050405020304" pitchFamily="18" charset="0"/>
                <a:cs typeface="Times New Roman" panose="02020603050405020304" pitchFamily="18" charset="0"/>
              </a:rPr>
              <a:t>5. Cost Management: </a:t>
            </a:r>
            <a:r>
              <a:rPr lang="en-US" sz="2000" b="0" i="0" dirty="0">
                <a:solidFill>
                  <a:srgbClr val="374151"/>
                </a:solidFill>
                <a:effectLst/>
                <a:latin typeface="Times New Roman" panose="02020603050405020304" pitchFamily="18" charset="0"/>
                <a:cs typeface="Times New Roman" panose="02020603050405020304" pitchFamily="18" charset="0"/>
              </a:rPr>
              <a:t>Budgeting also involves managing costs effectively. This includes evaluating cost-saving opportunities, analyzing cost structures, and optimizing resource allocation to maximize efficiency and profitability.</a:t>
            </a:r>
          </a:p>
          <a:p>
            <a:pPr algn="just"/>
            <a:endParaRPr lang="en-US" sz="2000" b="0" i="0" dirty="0">
              <a:solidFill>
                <a:srgbClr val="37415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799DD4-44B8-37F5-94F3-90932C5D5A63}"/>
              </a:ext>
            </a:extLst>
          </p:cNvPr>
          <p:cNvSpPr txBox="1"/>
          <p:nvPr/>
        </p:nvSpPr>
        <p:spPr>
          <a:xfrm>
            <a:off x="1030941" y="2268995"/>
            <a:ext cx="10130118" cy="2893100"/>
          </a:xfrm>
          <a:prstGeom prst="rect">
            <a:avLst/>
          </a:prstGeom>
          <a:noFill/>
        </p:spPr>
        <p:txBody>
          <a:bodyPr wrap="square">
            <a:spAutoFit/>
          </a:bodyPr>
          <a:lstStyle/>
          <a:p>
            <a:pPr algn="just"/>
            <a:r>
              <a:rPr lang="en-US" sz="2000" b="1" i="0" dirty="0">
                <a:solidFill>
                  <a:srgbClr val="374151"/>
                </a:solidFill>
                <a:effectLst/>
                <a:latin typeface="Times New Roman" panose="02020603050405020304" pitchFamily="18" charset="0"/>
                <a:cs typeface="Times New Roman" panose="02020603050405020304" pitchFamily="18" charset="0"/>
              </a:rPr>
              <a:t>6</a:t>
            </a:r>
            <a:r>
              <a:rPr lang="en-US" sz="2200" b="1" i="0" dirty="0">
                <a:solidFill>
                  <a:srgbClr val="374151"/>
                </a:solidFill>
                <a:effectLst/>
                <a:latin typeface="Times New Roman" panose="02020603050405020304" pitchFamily="18" charset="0"/>
                <a:cs typeface="Times New Roman" panose="02020603050405020304" pitchFamily="18" charset="0"/>
              </a:rPr>
              <a:t>. Budget Communication: </a:t>
            </a:r>
            <a:r>
              <a:rPr lang="en-US" sz="2000" b="0" i="0" dirty="0">
                <a:solidFill>
                  <a:srgbClr val="374151"/>
                </a:solidFill>
                <a:effectLst/>
                <a:latin typeface="Times New Roman" panose="02020603050405020304" pitchFamily="18" charset="0"/>
                <a:cs typeface="Times New Roman" panose="02020603050405020304" pitchFamily="18" charset="0"/>
              </a:rPr>
              <a:t>Clear communication of the budget and its components is crucial. Managers and employees should understand the budgetary goals, their roles in achieving them, and any constraints or expectations related to financial resources.</a:t>
            </a:r>
          </a:p>
          <a:p>
            <a:pPr algn="just">
              <a:buFont typeface="+mj-lt"/>
              <a:buAutoNum type="arabicPeriod"/>
            </a:pPr>
            <a:endParaRPr lang="en-US" sz="2000" dirty="0">
              <a:solidFill>
                <a:srgbClr val="374151"/>
              </a:solidFill>
              <a:latin typeface="Times New Roman" panose="02020603050405020304" pitchFamily="18" charset="0"/>
              <a:cs typeface="Times New Roman" panose="02020603050405020304" pitchFamily="18" charset="0"/>
            </a:endParaRPr>
          </a:p>
          <a:p>
            <a:pPr algn="just"/>
            <a:r>
              <a:rPr lang="en-US" sz="2000" b="0" i="0" dirty="0">
                <a:solidFill>
                  <a:srgbClr val="374151"/>
                </a:solidFill>
                <a:effectLst/>
                <a:latin typeface="Times New Roman" panose="02020603050405020304" pitchFamily="18" charset="0"/>
                <a:cs typeface="Times New Roman" panose="02020603050405020304" pitchFamily="18" charset="0"/>
              </a:rPr>
              <a:t>Reporting and budgeting are closely linked processes. Reports provide insights into the organization's financial performance, which can inform future budgeting decisions. Budgets, on the other hand, set financial targets and provide a framework for tracking and controlling expenses. Together, these processes help organizations manage their financial resources, make informed decisions, and achieve their strategic objectives.</a:t>
            </a: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AF274DF-4A55-9ABB-CD0E-0ADCFC2C7D0C}"/>
              </a:ext>
            </a:extLst>
          </p:cNvPr>
          <p:cNvGraphicFramePr>
            <a:graphicFrameLocks noGrp="1"/>
          </p:cNvGraphicFramePr>
          <p:nvPr>
            <p:extLst>
              <p:ext uri="{D42A27DB-BD31-4B8C-83A1-F6EECF244321}">
                <p14:modId xmlns:p14="http://schemas.microsoft.com/office/powerpoint/2010/main" val="546821992"/>
              </p:ext>
            </p:extLst>
          </p:nvPr>
        </p:nvGraphicFramePr>
        <p:xfrm>
          <a:off x="1775012" y="1541930"/>
          <a:ext cx="9439835" cy="4688541"/>
        </p:xfrm>
        <a:graphic>
          <a:graphicData uri="http://schemas.openxmlformats.org/drawingml/2006/table">
            <a:tbl>
              <a:tblPr firstRow="1" firstCol="1" lastRow="1" lastCol="1" bandRow="1" bandCol="1">
                <a:tableStyleId>{5C22544A-7EE6-4342-B048-85BDC9FD1C3A}</a:tableStyleId>
              </a:tblPr>
              <a:tblGrid>
                <a:gridCol w="2045166">
                  <a:extLst>
                    <a:ext uri="{9D8B030D-6E8A-4147-A177-3AD203B41FA5}">
                      <a16:colId xmlns:a16="http://schemas.microsoft.com/office/drawing/2014/main" val="2150385696"/>
                    </a:ext>
                  </a:extLst>
                </a:gridCol>
                <a:gridCol w="7394669">
                  <a:extLst>
                    <a:ext uri="{9D8B030D-6E8A-4147-A177-3AD203B41FA5}">
                      <a16:colId xmlns:a16="http://schemas.microsoft.com/office/drawing/2014/main" val="2698480195"/>
                    </a:ext>
                  </a:extLst>
                </a:gridCol>
              </a:tblGrid>
              <a:tr h="1574122">
                <a:tc>
                  <a:txBody>
                    <a:bodyPr/>
                    <a:lstStyle/>
                    <a:p>
                      <a:pPr marL="67945">
                        <a:lnSpc>
                          <a:spcPts val="1350"/>
                        </a:lnSpc>
                        <a:spcBef>
                          <a:spcPts val="5"/>
                        </a:spcBef>
                      </a:pPr>
                      <a:r>
                        <a:rPr lang="en-US" sz="1200">
                          <a:effectLst/>
                        </a:rPr>
                        <a:t>Budget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60960" algn="just">
                        <a:lnSpc>
                          <a:spcPct val="115000"/>
                        </a:lnSpc>
                        <a:spcAft>
                          <a:spcPts val="0"/>
                        </a:spcAft>
                      </a:pPr>
                      <a:r>
                        <a:rPr lang="en-US" sz="1200">
                          <a:effectLst/>
                        </a:rPr>
                        <a:t>A budget is an organisational plan in financial terms. The financial document</a:t>
                      </a:r>
                      <a:r>
                        <a:rPr lang="en-US" sz="1200" spc="-55">
                          <a:effectLst/>
                        </a:rPr>
                        <a:t> </a:t>
                      </a:r>
                      <a:r>
                        <a:rPr lang="en-US" sz="1200">
                          <a:effectLst/>
                        </a:rPr>
                        <a:t>is</a:t>
                      </a:r>
                      <a:r>
                        <a:rPr lang="en-US" sz="1200" spc="-45">
                          <a:effectLst/>
                        </a:rPr>
                        <a:t> </a:t>
                      </a:r>
                      <a:r>
                        <a:rPr lang="en-US" sz="1200">
                          <a:effectLst/>
                        </a:rPr>
                        <a:t>used</a:t>
                      </a:r>
                      <a:r>
                        <a:rPr lang="en-US" sz="1200" spc="-55">
                          <a:effectLst/>
                        </a:rPr>
                        <a:t> </a:t>
                      </a:r>
                      <a:r>
                        <a:rPr lang="en-US" sz="1200">
                          <a:effectLst/>
                        </a:rPr>
                        <a:t>to</a:t>
                      </a:r>
                      <a:r>
                        <a:rPr lang="en-US" sz="1200" spc="-35">
                          <a:effectLst/>
                        </a:rPr>
                        <a:t> </a:t>
                      </a:r>
                      <a:r>
                        <a:rPr lang="en-US" sz="1200">
                          <a:effectLst/>
                        </a:rPr>
                        <a:t>estimate</a:t>
                      </a:r>
                      <a:r>
                        <a:rPr lang="en-US" sz="1200" spc="-60">
                          <a:effectLst/>
                        </a:rPr>
                        <a:t> </a:t>
                      </a:r>
                      <a:r>
                        <a:rPr lang="en-US" sz="1200">
                          <a:effectLst/>
                        </a:rPr>
                        <a:t>future</a:t>
                      </a:r>
                      <a:r>
                        <a:rPr lang="en-US" sz="1200" spc="-45">
                          <a:effectLst/>
                        </a:rPr>
                        <a:t> </a:t>
                      </a:r>
                      <a:r>
                        <a:rPr lang="en-US" sz="1200">
                          <a:effectLst/>
                        </a:rPr>
                        <a:t>income</a:t>
                      </a:r>
                      <a:r>
                        <a:rPr lang="en-US" sz="1200" spc="-45">
                          <a:effectLst/>
                        </a:rPr>
                        <a:t> </a:t>
                      </a:r>
                      <a:r>
                        <a:rPr lang="en-US" sz="1200">
                          <a:effectLst/>
                        </a:rPr>
                        <a:t>and</a:t>
                      </a:r>
                      <a:r>
                        <a:rPr lang="en-US" sz="1200" spc="-45">
                          <a:effectLst/>
                        </a:rPr>
                        <a:t> </a:t>
                      </a:r>
                      <a:r>
                        <a:rPr lang="en-US" sz="1200">
                          <a:effectLst/>
                        </a:rPr>
                        <a:t>expenses.</a:t>
                      </a:r>
                      <a:r>
                        <a:rPr lang="en-US" sz="1200" spc="5">
                          <a:effectLst/>
                        </a:rPr>
                        <a:t> </a:t>
                      </a:r>
                      <a:r>
                        <a:rPr lang="en-US" sz="1200">
                          <a:effectLst/>
                        </a:rPr>
                        <a:t>A</a:t>
                      </a:r>
                      <a:r>
                        <a:rPr lang="en-US" sz="1200" spc="-60">
                          <a:effectLst/>
                        </a:rPr>
                        <a:t> </a:t>
                      </a:r>
                      <a:r>
                        <a:rPr lang="en-US" sz="1200">
                          <a:effectLst/>
                        </a:rPr>
                        <a:t>budget</a:t>
                      </a:r>
                      <a:r>
                        <a:rPr lang="en-US" sz="1200" spc="-50">
                          <a:effectLst/>
                        </a:rPr>
                        <a:t> </a:t>
                      </a:r>
                      <a:r>
                        <a:rPr lang="en-US" sz="1200">
                          <a:effectLst/>
                        </a:rPr>
                        <a:t>can</a:t>
                      </a:r>
                      <a:r>
                        <a:rPr lang="en-US" sz="1200" spc="-45">
                          <a:effectLst/>
                        </a:rPr>
                        <a:t> </a:t>
                      </a:r>
                      <a:r>
                        <a:rPr lang="en-US" sz="1200">
                          <a:effectLst/>
                        </a:rPr>
                        <a:t>also serve as a plan for action for achieving quantified objectives, standard for measuring</a:t>
                      </a:r>
                      <a:r>
                        <a:rPr lang="en-US" sz="1200" spc="110">
                          <a:effectLst/>
                        </a:rPr>
                        <a:t> </a:t>
                      </a:r>
                      <a:r>
                        <a:rPr lang="en-US" sz="1200">
                          <a:effectLst/>
                        </a:rPr>
                        <a:t>performance</a:t>
                      </a:r>
                      <a:r>
                        <a:rPr lang="en-US" sz="1200" spc="130">
                          <a:effectLst/>
                        </a:rPr>
                        <a:t> </a:t>
                      </a:r>
                      <a:r>
                        <a:rPr lang="en-US" sz="1200">
                          <a:effectLst/>
                        </a:rPr>
                        <a:t>and</a:t>
                      </a:r>
                      <a:r>
                        <a:rPr lang="en-US" sz="1200" spc="125">
                          <a:effectLst/>
                        </a:rPr>
                        <a:t> </a:t>
                      </a:r>
                      <a:r>
                        <a:rPr lang="en-US" sz="1200">
                          <a:effectLst/>
                        </a:rPr>
                        <a:t>a</a:t>
                      </a:r>
                      <a:r>
                        <a:rPr lang="en-US" sz="1200" spc="120">
                          <a:effectLst/>
                        </a:rPr>
                        <a:t> </a:t>
                      </a:r>
                      <a:r>
                        <a:rPr lang="en-US" sz="1200">
                          <a:effectLst/>
                        </a:rPr>
                        <a:t>device</a:t>
                      </a:r>
                      <a:r>
                        <a:rPr lang="en-US" sz="1200" spc="120">
                          <a:effectLst/>
                        </a:rPr>
                        <a:t> </a:t>
                      </a:r>
                      <a:r>
                        <a:rPr lang="en-US" sz="1200">
                          <a:effectLst/>
                        </a:rPr>
                        <a:t>for</a:t>
                      </a:r>
                      <a:r>
                        <a:rPr lang="en-US" sz="1200" spc="130">
                          <a:effectLst/>
                        </a:rPr>
                        <a:t> </a:t>
                      </a:r>
                      <a:r>
                        <a:rPr lang="en-US" sz="1200">
                          <a:effectLst/>
                        </a:rPr>
                        <a:t>coping</a:t>
                      </a:r>
                      <a:r>
                        <a:rPr lang="en-US" sz="1200" spc="125">
                          <a:effectLst/>
                        </a:rPr>
                        <a:t> </a:t>
                      </a:r>
                      <a:r>
                        <a:rPr lang="en-US" sz="1200">
                          <a:effectLst/>
                        </a:rPr>
                        <a:t>with</a:t>
                      </a:r>
                      <a:r>
                        <a:rPr lang="en-US" sz="1200" spc="130">
                          <a:effectLst/>
                        </a:rPr>
                        <a:t> </a:t>
                      </a:r>
                      <a:r>
                        <a:rPr lang="en-US" sz="1200">
                          <a:effectLst/>
                        </a:rPr>
                        <a:t>foreseeable</a:t>
                      </a:r>
                      <a:r>
                        <a:rPr lang="en-US" sz="1200" spc="120">
                          <a:effectLst/>
                        </a:rPr>
                        <a:t> </a:t>
                      </a:r>
                      <a:r>
                        <a:rPr lang="en-US" sz="1200">
                          <a:effectLst/>
                        </a:rPr>
                        <a:t>adverse</a:t>
                      </a:r>
                      <a:endParaRPr lang="en-IN" sz="1100">
                        <a:effectLst/>
                      </a:endParaRPr>
                    </a:p>
                    <a:p>
                      <a:pPr marL="66675">
                        <a:lnSpc>
                          <a:spcPts val="1350"/>
                        </a:lnSpc>
                      </a:pPr>
                      <a:r>
                        <a:rPr lang="en-US" sz="1200">
                          <a:effectLst/>
                        </a:rPr>
                        <a:t>situations.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5773865"/>
                  </a:ext>
                </a:extLst>
              </a:tr>
              <a:tr h="774052">
                <a:tc>
                  <a:txBody>
                    <a:bodyPr/>
                    <a:lstStyle/>
                    <a:p>
                      <a:pPr marL="67945">
                        <a:lnSpc>
                          <a:spcPct val="112000"/>
                        </a:lnSpc>
                      </a:pPr>
                      <a:r>
                        <a:rPr lang="en-US" sz="1200">
                          <a:effectLst/>
                        </a:rPr>
                        <a:t>Brought forward balances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A balance which is entered in a general ledger at the start of a year (1</a:t>
                      </a:r>
                      <a:endParaRPr lang="en-IN" sz="1100">
                        <a:effectLst/>
                      </a:endParaRPr>
                    </a:p>
                    <a:p>
                      <a:pPr marL="66675">
                        <a:lnSpc>
                          <a:spcPts val="1550"/>
                        </a:lnSpc>
                        <a:spcBef>
                          <a:spcPts val="35"/>
                        </a:spcBef>
                        <a:spcAft>
                          <a:spcPts val="0"/>
                        </a:spcAft>
                      </a:pPr>
                      <a:r>
                        <a:rPr lang="en-US" sz="1200">
                          <a:effectLst/>
                        </a:rPr>
                        <a:t>January) and represents the net balance of income less expenditure for a fund, at the end of the preceding year (31 December).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46726235"/>
                  </a:ext>
                </a:extLst>
              </a:tr>
              <a:tr h="1304829">
                <a:tc>
                  <a:txBody>
                    <a:bodyPr/>
                    <a:lstStyle/>
                    <a:p>
                      <a:pPr marL="67945">
                        <a:lnSpc>
                          <a:spcPts val="1375"/>
                        </a:lnSpc>
                      </a:pPr>
                      <a:r>
                        <a:rPr lang="en-US" sz="1200">
                          <a:effectLst/>
                        </a:rPr>
                        <a:t>Forecast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62230" algn="just">
                        <a:lnSpc>
                          <a:spcPct val="115000"/>
                        </a:lnSpc>
                        <a:spcAft>
                          <a:spcPts val="0"/>
                        </a:spcAft>
                      </a:pPr>
                      <a:r>
                        <a:rPr lang="en-US" sz="1200">
                          <a:effectLst/>
                        </a:rPr>
                        <a:t>Is a projection about the year-end position, based on a number of factors including the use of historical data and current information and knowledge. It is developed in conjunction with the financial planning and budget team</a:t>
                      </a:r>
                      <a:endParaRPr lang="en-IN" sz="1100">
                        <a:effectLst/>
                      </a:endParaRPr>
                    </a:p>
                    <a:p>
                      <a:pPr marL="66675" algn="just">
                        <a:lnSpc>
                          <a:spcPts val="1350"/>
                        </a:lnSpc>
                      </a:pPr>
                      <a:r>
                        <a:rPr lang="en-US" sz="1200">
                          <a:effectLst/>
                        </a:rPr>
                        <a:t>and budget managers during the year.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5401413"/>
                  </a:ext>
                </a:extLst>
              </a:tr>
              <a:tr h="1035538">
                <a:tc>
                  <a:txBody>
                    <a:bodyPr/>
                    <a:lstStyle/>
                    <a:p>
                      <a:pPr marL="67945" marR="369570">
                        <a:lnSpc>
                          <a:spcPct val="115000"/>
                        </a:lnSpc>
                      </a:pPr>
                      <a:r>
                        <a:rPr lang="en-US" sz="1200">
                          <a:effectLst/>
                        </a:rPr>
                        <a:t>Management Reporting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ct val="115000"/>
                        </a:lnSpc>
                      </a:pPr>
                      <a:r>
                        <a:rPr lang="en-US" sz="1200" dirty="0">
                          <a:effectLst/>
                        </a:rPr>
                        <a:t>Management reporting is a detailed report of the actual year to date position and a full year forecast. It includes a Profit and Loss statement, cash flow</a:t>
                      </a:r>
                      <a:endParaRPr lang="en-IN" sz="1100" dirty="0">
                        <a:effectLst/>
                      </a:endParaRPr>
                    </a:p>
                    <a:p>
                      <a:pPr marL="66675">
                        <a:lnSpc>
                          <a:spcPts val="1375"/>
                        </a:lnSpc>
                      </a:pPr>
                      <a:r>
                        <a:rPr lang="en-US" sz="1200" dirty="0">
                          <a:effectLst/>
                        </a:rPr>
                        <a:t>balances and a Balance Sheet.</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81142686"/>
                  </a:ext>
                </a:extLst>
              </a:tr>
            </a:tbl>
          </a:graphicData>
        </a:graphic>
      </p:graphicFrame>
    </p:spTree>
    <p:extLst>
      <p:ext uri="{BB962C8B-B14F-4D97-AF65-F5344CB8AC3E}">
        <p14:creationId xmlns:p14="http://schemas.microsoft.com/office/powerpoint/2010/main" val="454769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2249</TotalTime>
  <Words>854</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Arial Rounded MT Bold</vt:lpstr>
      <vt:lpstr>Calibri</vt:lpstr>
      <vt:lpstr>Calibri Light</vt:lpstr>
      <vt:lpstr>Söhne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212</cp:revision>
  <dcterms:created xsi:type="dcterms:W3CDTF">2023-04-01T04:44:33Z</dcterms:created>
  <dcterms:modified xsi:type="dcterms:W3CDTF">2023-07-07T05:58:56Z</dcterms:modified>
</cp:coreProperties>
</file>