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90" r:id="rId24"/>
    <p:sldId id="288" r:id="rId25"/>
    <p:sldId id="289" r:id="rId26"/>
    <p:sldId id="292" r:id="rId27"/>
    <p:sldId id="29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3" autoAdjust="0"/>
    <p:restoredTop sz="94660"/>
  </p:normalViewPr>
  <p:slideViewPr>
    <p:cSldViewPr snapToGrid="0">
      <p:cViewPr varScale="1">
        <p:scale>
          <a:sx n="85" d="100"/>
          <a:sy n="85" d="100"/>
        </p:scale>
        <p:origin x="826"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8" Type="http://schemas.openxmlformats.org/officeDocument/2006/relationships/hyperlink" Target="https://agricoop.nic.in/en/divisiontype/horticulture" TargetMode="External"/><Relationship Id="rId13" Type="http://schemas.openxmlformats.org/officeDocument/2006/relationships/hyperlink" Target="https://agricoop.nic.in/en/divisiontype/oilseeds" TargetMode="External"/><Relationship Id="rId18" Type="http://schemas.openxmlformats.org/officeDocument/2006/relationships/hyperlink" Target="https://agricoop.nic.in/en/divisiontype/credit" TargetMode="External"/><Relationship Id="rId3" Type="http://schemas.openxmlformats.org/officeDocument/2006/relationships/hyperlink" Target="https://agricoop.nic.in/en/divisiontype/crops" TargetMode="External"/><Relationship Id="rId21" Type="http://schemas.openxmlformats.org/officeDocument/2006/relationships/hyperlink" Target="https://agricoop.nic.in/en/divisiontype/plant-protection" TargetMode="External"/><Relationship Id="rId7" Type="http://schemas.openxmlformats.org/officeDocument/2006/relationships/hyperlink" Target="https://agricoop.nic.in/en/divisiontype/drought-management" TargetMode="External"/><Relationship Id="rId12" Type="http://schemas.openxmlformats.org/officeDocument/2006/relationships/hyperlink" Target="https://agricoop.nic.in/en/divisiontype/digital-agriculture-division" TargetMode="External"/><Relationship Id="rId17" Type="http://schemas.openxmlformats.org/officeDocument/2006/relationships/hyperlink" Target="https://agricoop.nic.in/en/divisiontype/plan-coordination" TargetMode="External"/><Relationship Id="rId25" Type="http://schemas.openxmlformats.org/officeDocument/2006/relationships/hyperlink" Target="https://agricoop.nic.in/en/divisiontype/agriculture-trade-policy-promotion-and-logistics-development-division" TargetMode="External"/><Relationship Id="rId2" Type="http://schemas.openxmlformats.org/officeDocument/2006/relationships/hyperlink" Target="https://agricoop.nic.in/en/divisiontype/administration" TargetMode="External"/><Relationship Id="rId16" Type="http://schemas.openxmlformats.org/officeDocument/2006/relationships/hyperlink" Target="https://agricoop.nic.in/en/divisiontype/integrated-nutrient-management" TargetMode="External"/><Relationship Id="rId20" Type="http://schemas.openxmlformats.org/officeDocument/2006/relationships/hyperlink" Target="https://agricoop.nic.in/en/divisiontype/international-cooperation" TargetMode="External"/><Relationship Id="rId1" Type="http://schemas.openxmlformats.org/officeDocument/2006/relationships/slideLayout" Target="../slideLayouts/slideLayout12.xml"/><Relationship Id="rId6" Type="http://schemas.openxmlformats.org/officeDocument/2006/relationships/hyperlink" Target="https://agricoop.nic.in/en/divisiontype/agriculture-census" TargetMode="External"/><Relationship Id="rId11" Type="http://schemas.openxmlformats.org/officeDocument/2006/relationships/hyperlink" Target="https://agricoop.nic.in/en/divisiontype/economic-administration" TargetMode="External"/><Relationship Id="rId24" Type="http://schemas.openxmlformats.org/officeDocument/2006/relationships/hyperlink" Target="https://agricoop.nic.in/en/divisiontype/rashtriya-krishi-vikas-yojana" TargetMode="External"/><Relationship Id="rId5" Type="http://schemas.openxmlformats.org/officeDocument/2006/relationships/hyperlink" Target="https://agricoop.nic.in/en/divisiontype/mechanization-and-technology" TargetMode="External"/><Relationship Id="rId15" Type="http://schemas.openxmlformats.org/officeDocument/2006/relationships/hyperlink" Target="https://agricoop.nic.in/en/divisiontype/extension" TargetMode="External"/><Relationship Id="rId23" Type="http://schemas.openxmlformats.org/officeDocument/2006/relationships/hyperlink" Target="https://agricoop.nic.in/en/divisiontype/rainfed-farming-system" TargetMode="External"/><Relationship Id="rId10" Type="http://schemas.openxmlformats.org/officeDocument/2006/relationships/hyperlink" Target="https://agricoop.nic.in/en/divisiontype/agricultural-marketing" TargetMode="External"/><Relationship Id="rId19" Type="http://schemas.openxmlformats.org/officeDocument/2006/relationships/hyperlink" Target="https://agricoop.nic.in/en/divisiontype/general-coordination" TargetMode="External"/><Relationship Id="rId4" Type="http://schemas.openxmlformats.org/officeDocument/2006/relationships/hyperlink" Target="https://agricoop.nic.in/en/divisiontype/official-language" TargetMode="External"/><Relationship Id="rId9" Type="http://schemas.openxmlformats.org/officeDocument/2006/relationships/hyperlink" Target="https://agricoop.nic.in/en/divisiontype/natural-resources-management" TargetMode="External"/><Relationship Id="rId14" Type="http://schemas.openxmlformats.org/officeDocument/2006/relationships/hyperlink" Target="https://agricoop.nic.in/en/divisiontype/help" TargetMode="External"/><Relationship Id="rId22" Type="http://schemas.openxmlformats.org/officeDocument/2006/relationships/hyperlink" Target="https://agricoop.nic.in/en/divisiontype/policy"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28809" y="2053135"/>
            <a:ext cx="8581767" cy="3504983"/>
          </a:xfrm>
          <a:prstGeom prst="rect">
            <a:avLst/>
          </a:prstGeom>
        </p:spPr>
        <p:txBody>
          <a:bodyPr/>
          <a:lstStyle/>
          <a:p>
            <a:pPr marL="165100" marR="571500" algn="just">
              <a:lnSpc>
                <a:spcPct val="113000"/>
              </a:lnSpc>
              <a:spcBef>
                <a:spcPts val="395"/>
              </a:spcBef>
              <a:spcAft>
                <a:spcPts val="0"/>
              </a:spcAft>
            </a:pPr>
            <a:r>
              <a:rPr lang="en-US" sz="3200" b="1" kern="0" dirty="0">
                <a:effectLst/>
                <a:latin typeface="Arial Rounded MT Bold" panose="020F0704030504030204" pitchFamily="34" charset="0"/>
                <a:ea typeface="Times New Roman" panose="02020603050405020304" pitchFamily="18" charset="0"/>
              </a:rPr>
              <a:t>Lecture 7: Department of Agriculture, Agricultural Technology Management Agency (ATMA), Krishi Vigyan Kendra (KVK), SAUs, ICAR Institutes, Private sector, Cooperatives, NGOs, FPOs etc.</a:t>
            </a:r>
            <a:endParaRPr lang="en-IN" sz="3200" b="1" kern="0" dirty="0">
              <a:effectLst/>
              <a:latin typeface="Arial Rounded MT Bold" panose="020F0704030504030204" pitchFamily="34" charset="0"/>
              <a:ea typeface="Times New Roman" panose="02020603050405020304" pitchFamily="18" charset="0"/>
            </a:endParaRPr>
          </a:p>
          <a:p>
            <a:pPr marL="165100">
              <a:spcBef>
                <a:spcPts val="25"/>
              </a:spcBef>
              <a:spcAft>
                <a:spcPts val="0"/>
              </a:spcAft>
            </a:pPr>
            <a:r>
              <a:rPr lang="en-US" sz="18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1C5108-0CF4-20A3-0E17-3D06690BC0E5}"/>
              </a:ext>
            </a:extLst>
          </p:cNvPr>
          <p:cNvSpPr txBox="1"/>
          <p:nvPr/>
        </p:nvSpPr>
        <p:spPr>
          <a:xfrm>
            <a:off x="1008529" y="2330077"/>
            <a:ext cx="10551459" cy="2197846"/>
          </a:xfrm>
          <a:prstGeom prst="rect">
            <a:avLst/>
          </a:prstGeom>
          <a:noFill/>
        </p:spPr>
        <p:txBody>
          <a:bodyPr wrap="square">
            <a:spAutoFit/>
          </a:bodyPr>
          <a:lstStyle/>
          <a:p>
            <a:pPr marL="165100" algn="just"/>
            <a:r>
              <a:rPr lang="en-US" sz="2200" b="1" kern="0" dirty="0">
                <a:effectLst/>
                <a:latin typeface="Times New Roman" panose="02020603050405020304" pitchFamily="18" charset="0"/>
                <a:ea typeface="Times New Roman" panose="02020603050405020304" pitchFamily="18" charset="0"/>
              </a:rPr>
              <a:t>Krishi Vigyan Kendra (KVK)</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90"/>
              </a:spcBef>
              <a:spcAft>
                <a:spcPts val="0"/>
              </a:spcAft>
            </a:pPr>
            <a:r>
              <a:rPr lang="en-US" sz="2000" dirty="0">
                <a:solidFill>
                  <a:srgbClr val="333333"/>
                </a:solidFill>
                <a:effectLst/>
                <a:latin typeface="Times New Roman" panose="02020603050405020304" pitchFamily="18" charset="0"/>
                <a:ea typeface="Times New Roman" panose="02020603050405020304" pitchFamily="18" charset="0"/>
              </a:rPr>
              <a:t>The first KVK was established in 1974 at Puducherry. The number of KVKs has risen to 645 and 106 more KVKs are to be established in the newly created districts and some larger districts. The KVK scheme is 100% financed by Govt. of India and the KVKs are sanctioned to Agricultural Universities, ICAR institutes, related Government Departments and Non-Government Organizations (NGOs) working in Agriculture.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66CFA0-9EC1-9DED-64D2-8CB4A260BFB3}"/>
              </a:ext>
            </a:extLst>
          </p:cNvPr>
          <p:cNvSpPr txBox="1"/>
          <p:nvPr/>
        </p:nvSpPr>
        <p:spPr>
          <a:xfrm>
            <a:off x="645459" y="1718811"/>
            <a:ext cx="10954870" cy="4546886"/>
          </a:xfrm>
          <a:prstGeom prst="rect">
            <a:avLst/>
          </a:prstGeom>
          <a:noFill/>
        </p:spPr>
        <p:txBody>
          <a:bodyPr wrap="square">
            <a:spAutoFit/>
          </a:bodyPr>
          <a:lstStyle/>
          <a:p>
            <a:pPr marL="165100" marR="567690" algn="just">
              <a:lnSpc>
                <a:spcPct val="115000"/>
              </a:lnSpc>
              <a:spcBef>
                <a:spcPts val="450"/>
              </a:spcBef>
              <a:spcAft>
                <a:spcPts val="0"/>
              </a:spcAft>
              <a:tabLst>
                <a:tab pos="1476375" algn="l"/>
                <a:tab pos="2424430" algn="l"/>
                <a:tab pos="3795395" algn="l"/>
                <a:tab pos="4735195" algn="l"/>
                <a:tab pos="5775960" algn="l"/>
              </a:tabLst>
            </a:pPr>
            <a:r>
              <a:rPr lang="en-US" sz="2200" b="1" dirty="0">
                <a:solidFill>
                  <a:srgbClr val="333333"/>
                </a:solidFill>
                <a:effectLst/>
                <a:latin typeface="Times New Roman" panose="02020603050405020304" pitchFamily="18" charset="0"/>
                <a:ea typeface="Times New Roman" panose="02020603050405020304" pitchFamily="18" charset="0"/>
              </a:rPr>
              <a:t>KVK System: Mandate and activities</a:t>
            </a:r>
          </a:p>
          <a:p>
            <a:pPr marL="165100" marR="567690" algn="just">
              <a:lnSpc>
                <a:spcPct val="115000"/>
              </a:lnSpc>
              <a:spcBef>
                <a:spcPts val="450"/>
              </a:spcBef>
              <a:spcAft>
                <a:spcPts val="0"/>
              </a:spcAft>
              <a:tabLst>
                <a:tab pos="1476375" algn="l"/>
                <a:tab pos="2424430" algn="l"/>
                <a:tab pos="3795395" algn="l"/>
                <a:tab pos="4735195" algn="l"/>
                <a:tab pos="5775960" algn="l"/>
              </a:tabLst>
            </a:pPr>
            <a:r>
              <a:rPr lang="en-US" sz="2000" dirty="0">
                <a:solidFill>
                  <a:srgbClr val="333333"/>
                </a:solidFill>
                <a:effectLst/>
                <a:latin typeface="Times New Roman" panose="02020603050405020304" pitchFamily="18" charset="0"/>
                <a:ea typeface="Times New Roman" panose="02020603050405020304" pitchFamily="18" charset="0"/>
              </a:rPr>
              <a:t>The     mandate     of     KVK     is </a:t>
            </a:r>
            <a:r>
              <a:rPr lang="en-US" sz="2000" b="1" dirty="0">
                <a:solidFill>
                  <a:srgbClr val="333333"/>
                </a:solidFill>
                <a:effectLst/>
                <a:latin typeface="Times New Roman" panose="02020603050405020304" pitchFamily="18" charset="0"/>
                <a:ea typeface="Times New Roman" panose="02020603050405020304" pitchFamily="18" charset="0"/>
              </a:rPr>
              <a:t>Technology      Assessment      and      Demonstration </a:t>
            </a:r>
            <a:r>
              <a:rPr lang="en-US" sz="2000" dirty="0">
                <a:solidFill>
                  <a:srgbClr val="333333"/>
                </a:solidFill>
                <a:effectLst/>
                <a:latin typeface="Times New Roman" panose="02020603050405020304" pitchFamily="18" charset="0"/>
                <a:ea typeface="Times New Roman" panose="02020603050405020304" pitchFamily="18" charset="0"/>
              </a:rPr>
              <a:t>for  its</a:t>
            </a:r>
            <a:r>
              <a:rPr lang="en-US" sz="2000" spc="-10" dirty="0">
                <a:solidFill>
                  <a:srgbClr val="333333"/>
                </a:solidFill>
                <a:effectLst/>
                <a:latin typeface="Times New Roman" panose="02020603050405020304" pitchFamily="18" charset="0"/>
                <a:ea typeface="Times New Roman" panose="02020603050405020304" pitchFamily="18" charset="0"/>
              </a:rPr>
              <a:t> </a:t>
            </a:r>
            <a:r>
              <a:rPr lang="en-US" sz="2000" b="1" dirty="0">
                <a:solidFill>
                  <a:srgbClr val="333333"/>
                </a:solidFill>
                <a:effectLst/>
                <a:latin typeface="Times New Roman" panose="02020603050405020304" pitchFamily="18" charset="0"/>
                <a:ea typeface="Times New Roman" panose="02020603050405020304" pitchFamily="18" charset="0"/>
              </a:rPr>
              <a:t>Application </a:t>
            </a:r>
            <a:r>
              <a:rPr lang="en-US" sz="2000" dirty="0">
                <a:solidFill>
                  <a:srgbClr val="333333"/>
                </a:solidFill>
                <a:effectLst/>
                <a:latin typeface="Times New Roman" panose="02020603050405020304" pitchFamily="18" charset="0"/>
                <a:ea typeface="Times New Roman" panose="02020603050405020304" pitchFamily="18" charset="0"/>
              </a:rPr>
              <a:t>and</a:t>
            </a:r>
            <a:r>
              <a:rPr lang="en-US" sz="2000" spc="-5" dirty="0">
                <a:solidFill>
                  <a:srgbClr val="333333"/>
                </a:solidFill>
                <a:effectLst/>
                <a:latin typeface="Times New Roman" panose="02020603050405020304" pitchFamily="18" charset="0"/>
                <a:ea typeface="Times New Roman" panose="02020603050405020304" pitchFamily="18" charset="0"/>
              </a:rPr>
              <a:t> </a:t>
            </a:r>
            <a:r>
              <a:rPr lang="en-US" sz="2000" b="1" dirty="0">
                <a:solidFill>
                  <a:srgbClr val="333333"/>
                </a:solidFill>
                <a:effectLst/>
                <a:latin typeface="Times New Roman" panose="02020603050405020304" pitchFamily="18" charset="0"/>
                <a:ea typeface="Times New Roman" panose="02020603050405020304" pitchFamily="18" charset="0"/>
              </a:rPr>
              <a:t>Capacity</a:t>
            </a:r>
            <a:r>
              <a:rPr lang="en-US" sz="2000" b="1" spc="-80" dirty="0">
                <a:solidFill>
                  <a:srgbClr val="333333"/>
                </a:solidFill>
                <a:effectLst/>
                <a:latin typeface="Times New Roman" panose="02020603050405020304" pitchFamily="18" charset="0"/>
                <a:ea typeface="Times New Roman" panose="02020603050405020304" pitchFamily="18" charset="0"/>
              </a:rPr>
              <a:t> </a:t>
            </a:r>
            <a:r>
              <a:rPr lang="en-US" sz="2000" b="1" dirty="0">
                <a:solidFill>
                  <a:srgbClr val="333333"/>
                </a:solidFill>
                <a:effectLst/>
                <a:latin typeface="Times New Roman" panose="02020603050405020304" pitchFamily="18" charset="0"/>
                <a:ea typeface="Times New Roman" panose="02020603050405020304" pitchFamily="18" charset="0"/>
              </a:rPr>
              <a:t>Development</a:t>
            </a:r>
            <a:r>
              <a:rPr lang="en-US" sz="2000" dirty="0">
                <a:solidFill>
                  <a:srgbClr val="333333"/>
                </a:solidFill>
                <a:effectLst/>
                <a:latin typeface="Times New Roman" panose="02020603050405020304" pitchFamily="18" charset="0"/>
                <a:ea typeface="Times New Roman" panose="02020603050405020304" pitchFamily="18" charset="0"/>
              </a:rPr>
              <a:t>.</a:t>
            </a:r>
            <a:r>
              <a:rPr lang="en-US" sz="2000" spc="-80" dirty="0">
                <a:solidFill>
                  <a:srgbClr val="333333"/>
                </a:solidFill>
                <a:effectLst/>
                <a:latin typeface="Times New Roman" panose="02020603050405020304" pitchFamily="18" charset="0"/>
                <a:ea typeface="Times New Roman" panose="02020603050405020304" pitchFamily="18" charset="0"/>
              </a:rPr>
              <a:t> </a:t>
            </a:r>
            <a:r>
              <a:rPr lang="en-US" sz="2000" dirty="0">
                <a:solidFill>
                  <a:srgbClr val="333333"/>
                </a:solidFill>
                <a:effectLst/>
                <a:latin typeface="Times New Roman" panose="02020603050405020304" pitchFamily="18" charset="0"/>
                <a:ea typeface="Times New Roman" panose="02020603050405020304" pitchFamily="18" charset="0"/>
              </a:rPr>
              <a:t>To</a:t>
            </a:r>
            <a:r>
              <a:rPr lang="en-US" sz="2000" spc="-80" dirty="0">
                <a:solidFill>
                  <a:srgbClr val="333333"/>
                </a:solidFill>
                <a:effectLst/>
                <a:latin typeface="Times New Roman" panose="02020603050405020304" pitchFamily="18" charset="0"/>
                <a:ea typeface="Times New Roman" panose="02020603050405020304" pitchFamily="18" charset="0"/>
              </a:rPr>
              <a:t> </a:t>
            </a:r>
            <a:r>
              <a:rPr lang="en-US" sz="2000" dirty="0">
                <a:solidFill>
                  <a:srgbClr val="333333"/>
                </a:solidFill>
                <a:effectLst/>
                <a:latin typeface="Times New Roman" panose="02020603050405020304" pitchFamily="18" charset="0"/>
                <a:ea typeface="Times New Roman" panose="02020603050405020304" pitchFamily="18" charset="0"/>
              </a:rPr>
              <a:t>implement</a:t>
            </a:r>
            <a:r>
              <a:rPr lang="en-US" sz="2000" spc="-80" dirty="0">
                <a:solidFill>
                  <a:srgbClr val="333333"/>
                </a:solidFill>
                <a:effectLst/>
                <a:latin typeface="Times New Roman" panose="02020603050405020304" pitchFamily="18" charset="0"/>
                <a:ea typeface="Times New Roman" panose="02020603050405020304" pitchFamily="18" charset="0"/>
              </a:rPr>
              <a:t> </a:t>
            </a:r>
            <a:r>
              <a:rPr lang="en-US" sz="2000" dirty="0">
                <a:solidFill>
                  <a:srgbClr val="333333"/>
                </a:solidFill>
                <a:effectLst/>
                <a:latin typeface="Times New Roman" panose="02020603050405020304" pitchFamily="18" charset="0"/>
                <a:ea typeface="Times New Roman" panose="02020603050405020304" pitchFamily="18" charset="0"/>
              </a:rPr>
              <a:t>the</a:t>
            </a:r>
            <a:r>
              <a:rPr lang="en-US" sz="2000" spc="-80" dirty="0">
                <a:solidFill>
                  <a:srgbClr val="333333"/>
                </a:solidFill>
                <a:effectLst/>
                <a:latin typeface="Times New Roman" panose="02020603050405020304" pitchFamily="18" charset="0"/>
                <a:ea typeface="Times New Roman" panose="02020603050405020304" pitchFamily="18" charset="0"/>
              </a:rPr>
              <a:t> </a:t>
            </a:r>
            <a:r>
              <a:rPr lang="en-US" sz="2000" dirty="0">
                <a:solidFill>
                  <a:srgbClr val="333333"/>
                </a:solidFill>
                <a:effectLst/>
                <a:latin typeface="Times New Roman" panose="02020603050405020304" pitchFamily="18" charset="0"/>
                <a:ea typeface="Times New Roman" panose="02020603050405020304" pitchFamily="18" charset="0"/>
              </a:rPr>
              <a:t>mandate</a:t>
            </a:r>
            <a:r>
              <a:rPr lang="en-US" sz="2000" spc="-70" dirty="0">
                <a:solidFill>
                  <a:srgbClr val="333333"/>
                </a:solidFill>
                <a:effectLst/>
                <a:latin typeface="Times New Roman" panose="02020603050405020304" pitchFamily="18" charset="0"/>
                <a:ea typeface="Times New Roman" panose="02020603050405020304" pitchFamily="18" charset="0"/>
              </a:rPr>
              <a:t> </a:t>
            </a:r>
            <a:r>
              <a:rPr lang="en-US" sz="2000" dirty="0">
                <a:solidFill>
                  <a:srgbClr val="333333"/>
                </a:solidFill>
                <a:effectLst/>
                <a:latin typeface="Times New Roman" panose="02020603050405020304" pitchFamily="18" charset="0"/>
                <a:ea typeface="Times New Roman" panose="02020603050405020304" pitchFamily="18" charset="0"/>
              </a:rPr>
              <a:t>effectively,</a:t>
            </a:r>
            <a:r>
              <a:rPr lang="en-US" sz="2000" spc="-75" dirty="0">
                <a:solidFill>
                  <a:srgbClr val="333333"/>
                </a:solidFill>
                <a:effectLst/>
                <a:latin typeface="Times New Roman" panose="02020603050405020304" pitchFamily="18" charset="0"/>
                <a:ea typeface="Times New Roman" panose="02020603050405020304" pitchFamily="18" charset="0"/>
              </a:rPr>
              <a:t> </a:t>
            </a:r>
            <a:r>
              <a:rPr lang="en-US" sz="2000" dirty="0">
                <a:solidFill>
                  <a:srgbClr val="333333"/>
                </a:solidFill>
                <a:effectLst/>
                <a:latin typeface="Times New Roman" panose="02020603050405020304" pitchFamily="18" charset="0"/>
                <a:ea typeface="Times New Roman" panose="02020603050405020304" pitchFamily="18" charset="0"/>
              </a:rPr>
              <a:t>the</a:t>
            </a:r>
            <a:r>
              <a:rPr lang="en-US" sz="2000" spc="-70" dirty="0">
                <a:solidFill>
                  <a:srgbClr val="333333"/>
                </a:solidFill>
                <a:effectLst/>
                <a:latin typeface="Times New Roman" panose="02020603050405020304" pitchFamily="18" charset="0"/>
                <a:ea typeface="Times New Roman" panose="02020603050405020304" pitchFamily="18" charset="0"/>
              </a:rPr>
              <a:t> </a:t>
            </a:r>
            <a:r>
              <a:rPr lang="en-US" sz="2000" dirty="0">
                <a:solidFill>
                  <a:srgbClr val="333333"/>
                </a:solidFill>
                <a:effectLst/>
                <a:latin typeface="Times New Roman" panose="02020603050405020304" pitchFamily="18" charset="0"/>
                <a:ea typeface="Times New Roman" panose="02020603050405020304" pitchFamily="18" charset="0"/>
              </a:rPr>
              <a:t>following activities	are	envisaged	for	each	KVK</a:t>
            </a:r>
            <a:endParaRPr lang="en-IN" sz="2000" dirty="0">
              <a:effectLst/>
              <a:latin typeface="Times New Roman" panose="02020603050405020304" pitchFamily="18" charset="0"/>
              <a:ea typeface="Times New Roman" panose="02020603050405020304" pitchFamily="18" charset="0"/>
            </a:endParaRPr>
          </a:p>
          <a:p>
            <a:pPr marR="569595" lvl="0" algn="just">
              <a:lnSpc>
                <a:spcPct val="115000"/>
              </a:lnSpc>
              <a:spcBef>
                <a:spcPts val="205"/>
              </a:spcBef>
              <a:spcAft>
                <a:spcPts val="0"/>
              </a:spcAft>
              <a:buClr>
                <a:srgbClr val="333333"/>
              </a:buClr>
              <a:buSzPts val="1200"/>
              <a:tabLst>
                <a:tab pos="356235" algn="l"/>
                <a:tab pos="5589270" algn="l"/>
              </a:tabLst>
            </a:pPr>
            <a:r>
              <a:rPr lang="en-US" sz="2000" spc="-150" dirty="0">
                <a:solidFill>
                  <a:srgbClr val="333333"/>
                </a:solidFill>
                <a:effectLst/>
                <a:latin typeface="Times New Roman" panose="02020603050405020304" pitchFamily="18" charset="0"/>
                <a:ea typeface="Times New Roman" panose="02020603050405020304" pitchFamily="18" charset="0"/>
              </a:rPr>
              <a:t>1. On-farm testing to assess the location specificity of agricultural technologies under various farming	</a:t>
            </a:r>
            <a:r>
              <a:rPr lang="en-US" sz="2000" spc="-15" dirty="0">
                <a:solidFill>
                  <a:srgbClr val="333333"/>
                </a:solidFill>
                <a:effectLst/>
                <a:latin typeface="Times New Roman" panose="02020603050405020304" pitchFamily="18" charset="0"/>
                <a:ea typeface="Times New Roman" panose="02020603050405020304" pitchFamily="18" charset="0"/>
              </a:rPr>
              <a:t>systems.</a:t>
            </a:r>
            <a:endParaRPr lang="en-IN" sz="2000" spc="-150" dirty="0">
              <a:effectLst/>
              <a:latin typeface="Times New Roman" panose="02020603050405020304" pitchFamily="18" charset="0"/>
              <a:ea typeface="Times New Roman" panose="02020603050405020304" pitchFamily="18" charset="0"/>
            </a:endParaRPr>
          </a:p>
          <a:p>
            <a:pPr marR="570865" lvl="0" algn="just">
              <a:lnSpc>
                <a:spcPct val="115000"/>
              </a:lnSpc>
              <a:spcBef>
                <a:spcPts val="205"/>
              </a:spcBef>
              <a:spcAft>
                <a:spcPts val="0"/>
              </a:spcAft>
              <a:buClr>
                <a:srgbClr val="333333"/>
              </a:buClr>
              <a:buSzPts val="1200"/>
              <a:tabLst>
                <a:tab pos="356235" algn="l"/>
              </a:tabLst>
            </a:pPr>
            <a:r>
              <a:rPr lang="en-US" sz="2000" spc="-150" dirty="0">
                <a:solidFill>
                  <a:srgbClr val="333333"/>
                </a:solidFill>
                <a:effectLst/>
                <a:latin typeface="Times New Roman" panose="02020603050405020304" pitchFamily="18" charset="0"/>
                <a:ea typeface="Times New Roman" panose="02020603050405020304" pitchFamily="18" charset="0"/>
              </a:rPr>
              <a:t>2. Frontline demonstrations to establish production potential of technologies on the farmers’ fields.</a:t>
            </a:r>
            <a:endParaRPr lang="en-IN" sz="2000" spc="-150" dirty="0">
              <a:effectLst/>
              <a:latin typeface="Times New Roman" panose="02020603050405020304" pitchFamily="18" charset="0"/>
              <a:ea typeface="Times New Roman" panose="02020603050405020304" pitchFamily="18" charset="0"/>
            </a:endParaRPr>
          </a:p>
          <a:p>
            <a:pPr marR="571500" lvl="0" algn="just">
              <a:lnSpc>
                <a:spcPct val="115000"/>
              </a:lnSpc>
              <a:spcBef>
                <a:spcPts val="370"/>
              </a:spcBef>
              <a:spcAft>
                <a:spcPts val="0"/>
              </a:spcAft>
              <a:buClr>
                <a:srgbClr val="333333"/>
              </a:buClr>
              <a:buSzPts val="1200"/>
              <a:tabLst>
                <a:tab pos="356235" algn="l"/>
                <a:tab pos="1588770" algn="l"/>
                <a:tab pos="3326130" algn="l"/>
                <a:tab pos="5299075" algn="l"/>
              </a:tabLst>
            </a:pPr>
            <a:r>
              <a:rPr lang="en-US" sz="2000" spc="-150" dirty="0">
                <a:solidFill>
                  <a:srgbClr val="333333"/>
                </a:solidFill>
                <a:latin typeface="Times New Roman" panose="02020603050405020304" pitchFamily="18" charset="0"/>
                <a:ea typeface="Times New Roman" panose="02020603050405020304" pitchFamily="18" charset="0"/>
              </a:rPr>
              <a:t>3. </a:t>
            </a:r>
            <a:r>
              <a:rPr lang="en-US" sz="2000" spc="-150" dirty="0">
                <a:solidFill>
                  <a:srgbClr val="333333"/>
                </a:solidFill>
                <a:effectLst/>
                <a:latin typeface="Times New Roman" panose="02020603050405020304" pitchFamily="18" charset="0"/>
                <a:ea typeface="Times New Roman" panose="02020603050405020304" pitchFamily="18" charset="0"/>
              </a:rPr>
              <a:t>Capacity</a:t>
            </a:r>
            <a:r>
              <a:rPr lang="en-US" sz="2000" spc="-55"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development</a:t>
            </a:r>
            <a:r>
              <a:rPr lang="en-US" sz="2000" spc="-20"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of</a:t>
            </a:r>
            <a:r>
              <a:rPr lang="en-US" sz="2000" spc="-35"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farmers</a:t>
            </a:r>
            <a:r>
              <a:rPr lang="en-US" sz="2000" spc="-30"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and</a:t>
            </a:r>
            <a:r>
              <a:rPr lang="en-US" sz="2000" spc="-20"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extension</a:t>
            </a:r>
            <a:r>
              <a:rPr lang="en-US" sz="2000" spc="-40"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personnel</a:t>
            </a:r>
            <a:r>
              <a:rPr lang="en-US" sz="2000" spc="-30"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to</a:t>
            </a:r>
            <a:r>
              <a:rPr lang="en-US" sz="2000" spc="-25"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update</a:t>
            </a:r>
            <a:r>
              <a:rPr lang="en-US" sz="2000" spc="-35"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their</a:t>
            </a:r>
            <a:r>
              <a:rPr lang="en-US" sz="2000" spc="-25"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knowledge</a:t>
            </a:r>
            <a:r>
              <a:rPr lang="en-US" sz="2000" spc="-35"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and</a:t>
            </a:r>
            <a:r>
              <a:rPr lang="en-US" sz="2000" spc="-25" dirty="0">
                <a:solidFill>
                  <a:srgbClr val="333333"/>
                </a:solidFill>
                <a:effectLst/>
                <a:latin typeface="Times New Roman" panose="02020603050405020304" pitchFamily="18" charset="0"/>
                <a:ea typeface="Times New Roman" panose="02020603050405020304" pitchFamily="18" charset="0"/>
              </a:rPr>
              <a:t> </a:t>
            </a:r>
            <a:r>
              <a:rPr lang="en-US" sz="2000" spc="-150" dirty="0">
                <a:solidFill>
                  <a:srgbClr val="333333"/>
                </a:solidFill>
                <a:effectLst/>
                <a:latin typeface="Times New Roman" panose="02020603050405020304" pitchFamily="18" charset="0"/>
                <a:ea typeface="Times New Roman" panose="02020603050405020304" pitchFamily="18" charset="0"/>
              </a:rPr>
              <a:t>skills on	modern	agricultural	</a:t>
            </a:r>
            <a:r>
              <a:rPr lang="en-US" sz="2000" spc="-15" dirty="0">
                <a:solidFill>
                  <a:srgbClr val="333333"/>
                </a:solidFill>
                <a:effectLst/>
                <a:latin typeface="Times New Roman" panose="02020603050405020304" pitchFamily="18" charset="0"/>
                <a:ea typeface="Times New Roman" panose="02020603050405020304" pitchFamily="18" charset="0"/>
              </a:rPr>
              <a:t>technologies.</a:t>
            </a:r>
            <a:endParaRPr lang="en-IN" sz="2000" spc="-150" dirty="0">
              <a:effectLst/>
              <a:latin typeface="Times New Roman" panose="02020603050405020304" pitchFamily="18" charset="0"/>
              <a:ea typeface="Times New Roman" panose="02020603050405020304" pitchFamily="18" charset="0"/>
            </a:endParaRPr>
          </a:p>
          <a:p>
            <a:pPr marR="569595" lvl="0" algn="just">
              <a:lnSpc>
                <a:spcPct val="115000"/>
              </a:lnSpc>
              <a:spcBef>
                <a:spcPts val="205"/>
              </a:spcBef>
              <a:spcAft>
                <a:spcPts val="0"/>
              </a:spcAft>
              <a:buClr>
                <a:srgbClr val="333333"/>
              </a:buClr>
              <a:buSzPts val="1200"/>
              <a:tabLst>
                <a:tab pos="356235" algn="l"/>
              </a:tabLst>
            </a:pPr>
            <a:r>
              <a:rPr lang="en-US" sz="2000" spc="-150" dirty="0">
                <a:solidFill>
                  <a:srgbClr val="333333"/>
                </a:solidFill>
                <a:effectLst/>
                <a:latin typeface="Times New Roman" panose="02020603050405020304" pitchFamily="18" charset="0"/>
                <a:ea typeface="Times New Roman" panose="02020603050405020304" pitchFamily="18" charset="0"/>
              </a:rPr>
              <a:t>4. To work as Knowledge and Resource Centre of agricultural technologies for supporting initiatives of public, private and voluntary sector in improving the agricultural economy of the district.</a:t>
            </a:r>
            <a:endParaRPr lang="en-IN" sz="2000" spc="-150" dirty="0">
              <a:effectLst/>
              <a:latin typeface="Times New Roman" panose="02020603050405020304" pitchFamily="18" charset="0"/>
              <a:ea typeface="Times New Roman" panose="02020603050405020304" pitchFamily="18" charset="0"/>
            </a:endParaRPr>
          </a:p>
          <a:p>
            <a:pPr marR="572135" lvl="0" algn="just">
              <a:lnSpc>
                <a:spcPct val="115000"/>
              </a:lnSpc>
              <a:spcBef>
                <a:spcPts val="205"/>
              </a:spcBef>
              <a:spcAft>
                <a:spcPts val="0"/>
              </a:spcAft>
              <a:buClr>
                <a:srgbClr val="333333"/>
              </a:buClr>
              <a:buSzPts val="1200"/>
              <a:tabLst>
                <a:tab pos="356235" algn="l"/>
              </a:tabLst>
            </a:pPr>
            <a:r>
              <a:rPr lang="en-US" sz="2000" spc="-150" dirty="0">
                <a:solidFill>
                  <a:srgbClr val="333333"/>
                </a:solidFill>
                <a:effectLst/>
                <a:latin typeface="Times New Roman" panose="02020603050405020304" pitchFamily="18" charset="0"/>
                <a:ea typeface="Times New Roman" panose="02020603050405020304" pitchFamily="18" charset="0"/>
              </a:rPr>
              <a:t>5. Provide farm advisories using ICT and other media means on varied subjects of interest to farmers</a:t>
            </a:r>
            <a:endParaRPr lang="en-IN" sz="2000" spc="-150" dirty="0">
              <a:effectLst/>
              <a:latin typeface="Times New Roman" panose="02020603050405020304" pitchFamily="18" charset="0"/>
              <a:ea typeface="Times New Roman" panose="02020603050405020304" pitchFamily="18" charset="0"/>
            </a:endParaRPr>
          </a:p>
          <a:p>
            <a:pPr marL="165100">
              <a:spcBef>
                <a:spcPts val="3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7781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899442-D88D-8A6D-6802-207BDE6FA569}"/>
              </a:ext>
            </a:extLst>
          </p:cNvPr>
          <p:cNvSpPr txBox="1"/>
          <p:nvPr/>
        </p:nvSpPr>
        <p:spPr>
          <a:xfrm>
            <a:off x="1021976" y="1918980"/>
            <a:ext cx="10148047" cy="4044505"/>
          </a:xfrm>
          <a:prstGeom prst="rect">
            <a:avLst/>
          </a:prstGeom>
          <a:noFill/>
        </p:spPr>
        <p:txBody>
          <a:bodyPr wrap="square">
            <a:spAutoFit/>
          </a:bodyPr>
          <a:lstStyle/>
          <a:p>
            <a:pPr marL="165100" algn="just">
              <a:spcBef>
                <a:spcPts val="450"/>
              </a:spcBef>
            </a:pPr>
            <a:r>
              <a:rPr lang="en-US" sz="2200" b="1" kern="0" dirty="0">
                <a:effectLst/>
                <a:latin typeface="Times New Roman" panose="02020603050405020304" pitchFamily="18" charset="0"/>
                <a:ea typeface="Times New Roman" panose="02020603050405020304" pitchFamily="18" charset="0"/>
              </a:rPr>
              <a:t>Private sector</a:t>
            </a:r>
            <a:endParaRPr lang="en-IN" sz="2200" b="1" kern="0" dirty="0">
              <a:effectLst/>
              <a:latin typeface="Times New Roman" panose="02020603050405020304" pitchFamily="18" charset="0"/>
              <a:ea typeface="Times New Roman" panose="02020603050405020304" pitchFamily="18" charset="0"/>
            </a:endParaRPr>
          </a:p>
          <a:p>
            <a:pPr marL="165100" marR="572135" algn="just">
              <a:lnSpc>
                <a:spcPct val="115000"/>
              </a:lnSpc>
              <a:spcBef>
                <a:spcPts val="190"/>
              </a:spcBef>
              <a:spcAft>
                <a:spcPts val="0"/>
              </a:spcAft>
            </a:pPr>
            <a:r>
              <a:rPr lang="en-US" sz="2000" dirty="0">
                <a:effectLst/>
                <a:latin typeface="Times New Roman" panose="02020603050405020304" pitchFamily="18" charset="0"/>
                <a:ea typeface="Times New Roman" panose="02020603050405020304" pitchFamily="18" charset="0"/>
              </a:rPr>
              <a:t>Diverse agricultural extension funding and delivery arrangements have been undertaken since</a:t>
            </a:r>
            <a:r>
              <a:rPr lang="en-US" sz="2000" spc="-10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mid-1980s by governments worldwide in the name of "privatization." This chapter reviews these actions and their</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implications.</a:t>
            </a:r>
          </a:p>
          <a:p>
            <a:pPr marL="165100" marR="572135" algn="just">
              <a:lnSpc>
                <a:spcPct val="115000"/>
              </a:lnSpc>
              <a:spcBef>
                <a:spcPts val="190"/>
              </a:spcBef>
            </a:pPr>
            <a:endParaRPr lang="en-US" sz="2000" b="1" dirty="0">
              <a:latin typeface="Times New Roman" panose="02020603050405020304" pitchFamily="18" charset="0"/>
              <a:ea typeface="Times New Roman" panose="02020603050405020304" pitchFamily="18" charset="0"/>
            </a:endParaRPr>
          </a:p>
          <a:p>
            <a:pPr marL="165100" marR="572135" algn="just">
              <a:lnSpc>
                <a:spcPct val="115000"/>
              </a:lnSpc>
              <a:spcBef>
                <a:spcPts val="190"/>
              </a:spcBef>
            </a:pPr>
            <a:r>
              <a:rPr lang="en-US" sz="2200" b="1" dirty="0">
                <a:latin typeface="Times New Roman" panose="02020603050405020304" pitchFamily="18" charset="0"/>
                <a:ea typeface="Times New Roman" panose="02020603050405020304" pitchFamily="18" charset="0"/>
              </a:rPr>
              <a:t>Forces for change: </a:t>
            </a:r>
            <a:r>
              <a:rPr lang="en-US" sz="2000" dirty="0">
                <a:latin typeface="Times New Roman" panose="02020603050405020304" pitchFamily="18" charset="0"/>
                <a:ea typeface="Times New Roman" panose="02020603050405020304" pitchFamily="18" charset="0"/>
              </a:rPr>
              <a:t>The evolution of public agricultural extension arrived at a worldwide turning point in the 1980s, one that represented the end of a major phase in the growth of publicly</a:t>
            </a:r>
            <a:r>
              <a:rPr lang="en-US" sz="2000" spc="-105" dirty="0">
                <a:latin typeface="Times New Roman" panose="02020603050405020304" pitchFamily="18" charset="0"/>
                <a:ea typeface="Times New Roman" panose="02020603050405020304" pitchFamily="18" charset="0"/>
              </a:rPr>
              <a:t> </a:t>
            </a:r>
            <a:r>
              <a:rPr lang="en-US" sz="2000" dirty="0">
                <a:latin typeface="Times New Roman" panose="02020603050405020304" pitchFamily="18" charset="0"/>
                <a:ea typeface="Times New Roman" panose="02020603050405020304" pitchFamily="18" charset="0"/>
              </a:rPr>
              <a:t>funded extension in both the developed and developing world. Agricultural extension increasingly has become defined as one or other of (apparently) differentiated activities of technology transfer or rural development. </a:t>
            </a:r>
            <a:endParaRPr lang="en-IN" sz="2000" dirty="0">
              <a:latin typeface="Times New Roman" panose="02020603050405020304" pitchFamily="18" charset="0"/>
              <a:ea typeface="Times New Roman" panose="02020603050405020304" pitchFamily="18" charset="0"/>
            </a:endParaRPr>
          </a:p>
          <a:p>
            <a:pPr marL="165100" marR="572135" algn="just">
              <a:lnSpc>
                <a:spcPct val="115000"/>
              </a:lnSpc>
              <a:spcBef>
                <a:spcPts val="190"/>
              </a:spcBef>
              <a:spcAft>
                <a:spcPts val="0"/>
              </a:spcAft>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7F343F-FD36-EABB-DB97-2BF7F4DBADC0}"/>
              </a:ext>
            </a:extLst>
          </p:cNvPr>
          <p:cNvSpPr txBox="1"/>
          <p:nvPr/>
        </p:nvSpPr>
        <p:spPr>
          <a:xfrm>
            <a:off x="865094" y="1689300"/>
            <a:ext cx="10461812" cy="4185761"/>
          </a:xfrm>
          <a:prstGeom prst="rect">
            <a:avLst/>
          </a:prstGeom>
          <a:noFill/>
        </p:spPr>
        <p:txBody>
          <a:bodyPr wrap="square">
            <a:spAutoFit/>
          </a:bodyPr>
          <a:lstStyle/>
          <a:p>
            <a:pPr marL="165100" algn="just"/>
            <a:r>
              <a:rPr lang="en-US" sz="2200" b="1" kern="0" dirty="0">
                <a:effectLst/>
                <a:latin typeface="Times New Roman" panose="02020603050405020304" pitchFamily="18" charset="0"/>
                <a:ea typeface="Times New Roman" panose="02020603050405020304" pitchFamily="18" charset="0"/>
              </a:rPr>
              <a:t>Global Competition</a:t>
            </a:r>
            <a:endParaRPr lang="en-IN" sz="2200" b="1" kern="0" dirty="0">
              <a:effectLst/>
              <a:latin typeface="Times New Roman" panose="02020603050405020304" pitchFamily="18" charset="0"/>
              <a:ea typeface="Times New Roman" panose="02020603050405020304" pitchFamily="18" charset="0"/>
            </a:endParaRPr>
          </a:p>
          <a:p>
            <a:pPr marL="165100">
              <a:spcBef>
                <a:spcPts val="45"/>
              </a:spcBef>
              <a:spcAft>
                <a:spcPts val="0"/>
              </a:spcAft>
            </a:pPr>
            <a:r>
              <a:rPr lang="en-US" sz="2000" b="1"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The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consequence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ratification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General</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Agreement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Tariffs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Trade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(GATT)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 countries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will</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actively</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develop</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comparative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agricultural</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advantages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production and marketing of food and fibre. Coincidental with a shift toward more conservative political ideologies and free-market economics, global developments suggest increased competition in agriculture. </a:t>
            </a:r>
          </a:p>
          <a:p>
            <a:pPr algn="just"/>
            <a:endParaRPr lang="en-US" sz="2000" dirty="0">
              <a:latin typeface="Times New Roman" panose="02020603050405020304" pitchFamily="18" charset="0"/>
            </a:endParaRPr>
          </a:p>
          <a:p>
            <a:pPr marL="165100" algn="just">
              <a:spcBef>
                <a:spcPts val="5"/>
              </a:spcBef>
            </a:pPr>
            <a:r>
              <a:rPr lang="en-US" sz="2200" b="1" kern="0" dirty="0">
                <a:effectLst/>
                <a:latin typeface="Times New Roman" panose="02020603050405020304" pitchFamily="18" charset="0"/>
                <a:ea typeface="Times New Roman" panose="02020603050405020304" pitchFamily="18" charset="0"/>
              </a:rPr>
              <a:t>Reassessment of Public Extension</a:t>
            </a:r>
            <a:endParaRPr lang="en-IN" sz="2200" b="1" kern="0" dirty="0">
              <a:effectLst/>
              <a:latin typeface="Times New Roman" panose="02020603050405020304" pitchFamily="18" charset="0"/>
              <a:ea typeface="Times New Roman" panose="02020603050405020304" pitchFamily="18" charset="0"/>
            </a:endParaRPr>
          </a:p>
          <a:p>
            <a:pPr marL="165100">
              <a:spcBef>
                <a:spcPts val="40"/>
              </a:spcBef>
              <a:spcAft>
                <a:spcPts val="0"/>
              </a:spcAft>
            </a:pPr>
            <a:r>
              <a:rPr lang="en-US" sz="2200" b="1" dirty="0">
                <a:effectLst/>
                <a:latin typeface="Times New Roman" panose="02020603050405020304" pitchFamily="18" charset="0"/>
                <a:ea typeface="Times New Roman" panose="02020603050405020304" pitchFamily="18" charset="0"/>
              </a:rPr>
              <a:t> </a:t>
            </a:r>
            <a:endParaRPr lang="en-IN" sz="220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While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"modern"</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extension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existed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since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nineteenth</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century,</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agricultural</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extension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quite young worldwide as a formal institution, with the majority of countries initiating such services since the 1950s and 1960s</a:t>
            </a:r>
            <a:endParaRPr lang="en-IN" sz="2000" dirty="0"/>
          </a:p>
        </p:txBody>
      </p:sp>
    </p:spTree>
    <p:extLst>
      <p:ext uri="{BB962C8B-B14F-4D97-AF65-F5344CB8AC3E}">
        <p14:creationId xmlns:p14="http://schemas.microsoft.com/office/powerpoint/2010/main" val="23167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6E6EE2-2A5B-6F19-BBD1-37923E3AB423}"/>
              </a:ext>
            </a:extLst>
          </p:cNvPr>
          <p:cNvSpPr txBox="1"/>
          <p:nvPr/>
        </p:nvSpPr>
        <p:spPr>
          <a:xfrm>
            <a:off x="986118" y="1702523"/>
            <a:ext cx="10461811" cy="4689617"/>
          </a:xfrm>
          <a:prstGeom prst="rect">
            <a:avLst/>
          </a:prstGeom>
          <a:noFill/>
        </p:spPr>
        <p:txBody>
          <a:bodyPr wrap="square">
            <a:spAutoFit/>
          </a:bodyPr>
          <a:lstStyle/>
          <a:p>
            <a:pPr marL="165100" marR="570865" algn="just">
              <a:lnSpc>
                <a:spcPct val="113000"/>
              </a:lnSpc>
            </a:pPr>
            <a:r>
              <a:rPr lang="en-US" sz="2400" b="1" dirty="0">
                <a:effectLst/>
                <a:latin typeface="Times New Roman" panose="02020603050405020304" pitchFamily="18" charset="0"/>
                <a:ea typeface="Times New Roman" panose="02020603050405020304" pitchFamily="18" charset="0"/>
              </a:rPr>
              <a:t>Cooperative</a:t>
            </a:r>
          </a:p>
          <a:p>
            <a:pPr marL="165100" marR="570865" algn="just">
              <a:lnSpc>
                <a:spcPct val="113000"/>
              </a:lnSpc>
            </a:pPr>
            <a:r>
              <a:rPr lang="en-US" sz="2000" dirty="0">
                <a:effectLst/>
                <a:latin typeface="Times New Roman" panose="02020603050405020304" pitchFamily="18" charset="0"/>
                <a:ea typeface="Times New Roman" panose="02020603050405020304" pitchFamily="18" charset="0"/>
              </a:rPr>
              <a:t>A cooperative is an autonomous association of persons united voluntarily to meet their common economic, social and cultural needs and aspirations through a jointly owned and democratically controlled enterprise.</a:t>
            </a:r>
            <a:endParaRPr lang="en-IN" sz="2000" dirty="0">
              <a:effectLst/>
              <a:latin typeface="Times New Roman" panose="02020603050405020304" pitchFamily="18" charset="0"/>
              <a:ea typeface="Times New Roman" panose="02020603050405020304" pitchFamily="18" charset="0"/>
            </a:endParaRPr>
          </a:p>
          <a:p>
            <a:pPr marL="165100" marR="574040" algn="just">
              <a:lnSpc>
                <a:spcPct val="115000"/>
              </a:lnSpc>
              <a:spcBef>
                <a:spcPts val="605"/>
              </a:spcBef>
              <a:spcAft>
                <a:spcPts val="0"/>
              </a:spcAft>
            </a:pPr>
            <a:r>
              <a:rPr lang="en-US" sz="2000" dirty="0">
                <a:solidFill>
                  <a:srgbClr val="1F2021"/>
                </a:solidFill>
                <a:effectLst/>
                <a:latin typeface="Times New Roman" panose="02020603050405020304" pitchFamily="18" charset="0"/>
                <a:ea typeface="Times New Roman" panose="02020603050405020304" pitchFamily="18" charset="0"/>
              </a:rPr>
              <a:t>An </a:t>
            </a:r>
            <a:r>
              <a:rPr lang="en-US" sz="2000" b="1" dirty="0">
                <a:solidFill>
                  <a:srgbClr val="1F2021"/>
                </a:solidFill>
                <a:effectLst/>
                <a:latin typeface="Times New Roman" panose="02020603050405020304" pitchFamily="18" charset="0"/>
                <a:ea typeface="Times New Roman" panose="02020603050405020304" pitchFamily="18" charset="0"/>
              </a:rPr>
              <a:t>agricultural  cooperative</a:t>
            </a:r>
            <a:r>
              <a:rPr lang="en-US" sz="2000" dirty="0">
                <a:solidFill>
                  <a:srgbClr val="1F2021"/>
                </a:solidFill>
                <a:effectLst/>
                <a:latin typeface="Times New Roman" panose="02020603050405020304" pitchFamily="18" charset="0"/>
                <a:ea typeface="Times New Roman" panose="02020603050405020304" pitchFamily="18" charset="0"/>
              </a:rPr>
              <a:t>,  also   known   as   a </a:t>
            </a:r>
            <a:r>
              <a:rPr lang="en-US" sz="2000" b="1" dirty="0">
                <a:solidFill>
                  <a:srgbClr val="1F2021"/>
                </a:solidFill>
                <a:effectLst/>
                <a:latin typeface="Times New Roman" panose="02020603050405020304" pitchFamily="18" charset="0"/>
                <a:ea typeface="Times New Roman" panose="02020603050405020304" pitchFamily="18" charset="0"/>
              </a:rPr>
              <a:t>farmers'   co-op</a:t>
            </a:r>
            <a:r>
              <a:rPr lang="en-US" sz="2000" dirty="0">
                <a:solidFill>
                  <a:srgbClr val="1F2021"/>
                </a:solidFill>
                <a:effectLst/>
                <a:latin typeface="Times New Roman" panose="02020603050405020304" pitchFamily="18" charset="0"/>
                <a:ea typeface="Times New Roman" panose="02020603050405020304" pitchFamily="18" charset="0"/>
              </a:rPr>
              <a:t>,   is   a cooperative in which farmers pool their resources in certain areas of</a:t>
            </a:r>
            <a:r>
              <a:rPr lang="en-US" sz="2000" spc="-5" dirty="0">
                <a:solidFill>
                  <a:srgbClr val="1F2021"/>
                </a:solidFill>
                <a:effectLst/>
                <a:latin typeface="Times New Roman" panose="02020603050405020304" pitchFamily="18" charset="0"/>
                <a:ea typeface="Times New Roman" panose="02020603050405020304" pitchFamily="18" charset="0"/>
              </a:rPr>
              <a:t> </a:t>
            </a:r>
            <a:r>
              <a:rPr lang="en-US" sz="2000" dirty="0">
                <a:solidFill>
                  <a:srgbClr val="1F2021"/>
                </a:solidFill>
                <a:effectLst/>
                <a:latin typeface="Times New Roman" panose="02020603050405020304" pitchFamily="18" charset="0"/>
                <a:ea typeface="Times New Roman" panose="02020603050405020304" pitchFamily="18" charset="0"/>
              </a:rPr>
              <a:t>activity. There are two primary types of agricultural service cooperatives: supply cooperatives and marketing cooperatives.</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595"/>
              </a:spcBef>
              <a:spcAft>
                <a:spcPts val="0"/>
              </a:spcAft>
            </a:pPr>
            <a:r>
              <a:rPr lang="en-US" sz="2000" b="1" dirty="0">
                <a:solidFill>
                  <a:srgbClr val="1F2021"/>
                </a:solidFill>
                <a:effectLst/>
                <a:latin typeface="Times New Roman" panose="02020603050405020304" pitchFamily="18" charset="0"/>
                <a:ea typeface="Times New Roman" panose="02020603050405020304" pitchFamily="18" charset="0"/>
              </a:rPr>
              <a:t>Supply cooperatives: </a:t>
            </a:r>
            <a:r>
              <a:rPr lang="en-US" sz="2000" dirty="0">
                <a:solidFill>
                  <a:srgbClr val="1F2021"/>
                </a:solidFill>
                <a:effectLst/>
                <a:latin typeface="Times New Roman" panose="02020603050405020304" pitchFamily="18" charset="0"/>
                <a:ea typeface="Times New Roman" panose="02020603050405020304" pitchFamily="18" charset="0"/>
              </a:rPr>
              <a:t>supply their members  with  inputs  for  agricultural  production,  including seeds, fertilizers, fuel, and machinery</a:t>
            </a:r>
            <a:r>
              <a:rPr lang="en-US" sz="2000" spc="-30" dirty="0">
                <a:solidFill>
                  <a:srgbClr val="1F2021"/>
                </a:solidFill>
                <a:effectLst/>
                <a:latin typeface="Times New Roman" panose="02020603050405020304" pitchFamily="18" charset="0"/>
                <a:ea typeface="Times New Roman" panose="02020603050405020304" pitchFamily="18" charset="0"/>
              </a:rPr>
              <a:t> </a:t>
            </a:r>
            <a:r>
              <a:rPr lang="en-US" sz="2000" dirty="0">
                <a:solidFill>
                  <a:srgbClr val="1F2021"/>
                </a:solidFill>
                <a:effectLst/>
                <a:latin typeface="Times New Roman" panose="02020603050405020304" pitchFamily="18" charset="0"/>
                <a:ea typeface="Times New Roman" panose="02020603050405020304" pitchFamily="18" charset="0"/>
              </a:rPr>
              <a:t>services.</a:t>
            </a:r>
            <a:endParaRPr lang="en-IN" sz="2000" dirty="0">
              <a:effectLst/>
              <a:latin typeface="Times New Roman" panose="02020603050405020304" pitchFamily="18" charset="0"/>
              <a:ea typeface="Times New Roman" panose="02020603050405020304" pitchFamily="18" charset="0"/>
            </a:endParaRPr>
          </a:p>
          <a:p>
            <a:pPr marL="165100" marR="573405" algn="just">
              <a:lnSpc>
                <a:spcPct val="115000"/>
              </a:lnSpc>
              <a:spcBef>
                <a:spcPts val="605"/>
              </a:spcBef>
              <a:spcAft>
                <a:spcPts val="0"/>
              </a:spcAft>
            </a:pPr>
            <a:r>
              <a:rPr lang="en-US" sz="2000" b="1" dirty="0">
                <a:solidFill>
                  <a:srgbClr val="1F2021"/>
                </a:solidFill>
                <a:effectLst/>
                <a:latin typeface="Times New Roman" panose="02020603050405020304" pitchFamily="18" charset="0"/>
                <a:ea typeface="Times New Roman" panose="02020603050405020304" pitchFamily="18" charset="0"/>
              </a:rPr>
              <a:t>Marketing cooperatives</a:t>
            </a:r>
            <a:r>
              <a:rPr lang="en-US" sz="2000" dirty="0">
                <a:solidFill>
                  <a:srgbClr val="1F2021"/>
                </a:solidFill>
                <a:effectLst/>
                <a:latin typeface="Times New Roman" panose="02020603050405020304" pitchFamily="18" charset="0"/>
                <a:ea typeface="Times New Roman" panose="02020603050405020304" pitchFamily="18" charset="0"/>
              </a:rPr>
              <a:t>: are established by farmers to undertake transportation, packaging, pricing, distribution, sales and promotion of farm products (both crop and livestock).</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840"/>
              </a:spcBef>
              <a:spcAft>
                <a:spcPts val="0"/>
              </a:spcAft>
            </a:pP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819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DE5C9D-6CCE-28DD-DCA3-96B18E9D9AE5}"/>
              </a:ext>
            </a:extLst>
          </p:cNvPr>
          <p:cNvSpPr txBox="1"/>
          <p:nvPr/>
        </p:nvSpPr>
        <p:spPr>
          <a:xfrm>
            <a:off x="546847" y="1188113"/>
            <a:ext cx="11098306" cy="6903557"/>
          </a:xfrm>
          <a:prstGeom prst="rect">
            <a:avLst/>
          </a:prstGeom>
          <a:noFill/>
        </p:spPr>
        <p:txBody>
          <a:bodyPr wrap="square">
            <a:spAutoFit/>
          </a:bodyPr>
          <a:lstStyle/>
          <a:p>
            <a:pPr marL="165100"/>
            <a:r>
              <a:rPr lang="en-US" sz="2200" b="1" kern="0" dirty="0">
                <a:effectLst/>
                <a:latin typeface="Times New Roman" panose="02020603050405020304" pitchFamily="18" charset="0"/>
                <a:ea typeface="Times New Roman" panose="02020603050405020304" pitchFamily="18" charset="0"/>
              </a:rPr>
              <a:t>                                                                      NGOs:</a:t>
            </a:r>
            <a:endParaRPr lang="en-IN" sz="2200" b="1" kern="0" dirty="0">
              <a:effectLst/>
              <a:latin typeface="Times New Roman" panose="02020603050405020304" pitchFamily="18" charset="0"/>
              <a:ea typeface="Times New Roman" panose="02020603050405020304" pitchFamily="18" charset="0"/>
            </a:endParaRPr>
          </a:p>
          <a:p>
            <a:pPr marL="165100" marR="572770" algn="just">
              <a:lnSpc>
                <a:spcPct val="115000"/>
              </a:lnSpc>
              <a:spcBef>
                <a:spcPts val="190"/>
              </a:spcBef>
              <a:spcAft>
                <a:spcPts val="0"/>
              </a:spcAft>
            </a:pPr>
            <a:r>
              <a:rPr lang="en-US" sz="1800" dirty="0">
                <a:solidFill>
                  <a:srgbClr val="111111"/>
                </a:solidFill>
                <a:effectLst/>
                <a:latin typeface="Times New Roman" panose="02020603050405020304" pitchFamily="18" charset="0"/>
                <a:ea typeface="Times New Roman" panose="02020603050405020304" pitchFamily="18" charset="0"/>
              </a:rPr>
              <a:t>A non-governmental organization (NGO) is a group that functions independently of any government. It is usually non-profit. NGOs, sometimes called civil society organizations, are</a:t>
            </a:r>
            <a:r>
              <a:rPr lang="en-IN" dirty="0">
                <a:latin typeface="Times New Roman" panose="02020603050405020304" pitchFamily="18" charset="0"/>
                <a:ea typeface="Times New Roman" panose="02020603050405020304" pitchFamily="18" charset="0"/>
              </a:rPr>
              <a:t> </a:t>
            </a:r>
            <a:r>
              <a:rPr lang="en-US" sz="1800" dirty="0">
                <a:solidFill>
                  <a:srgbClr val="111111"/>
                </a:solidFill>
                <a:effectLst/>
                <a:latin typeface="Times New Roman" panose="02020603050405020304" pitchFamily="18" charset="0"/>
                <a:ea typeface="Times New Roman" panose="02020603050405020304" pitchFamily="18" charset="0"/>
              </a:rPr>
              <a:t>established on community, national, and international levels to serve a social or political goal such as a humanitarian cause or the protection of the environment.</a:t>
            </a:r>
          </a:p>
          <a:p>
            <a:pPr marL="508000" marR="572770" indent="-342900" algn="just">
              <a:lnSpc>
                <a:spcPct val="115000"/>
              </a:lnSpc>
              <a:spcBef>
                <a:spcPts val="190"/>
              </a:spcBef>
              <a:spcAft>
                <a:spcPts val="0"/>
              </a:spcAft>
              <a:buAutoNum type="arabicPeriod"/>
            </a:pPr>
            <a:r>
              <a:rPr lang="en-US" sz="1800" b="1" kern="0" spc="-10" dirty="0">
                <a:effectLst/>
                <a:latin typeface="Times New Roman" panose="02020603050405020304" pitchFamily="18" charset="0"/>
                <a:ea typeface="Times New Roman" panose="02020603050405020304" pitchFamily="18" charset="0"/>
              </a:rPr>
              <a:t>Universal Versatile Society</a:t>
            </a:r>
            <a:r>
              <a:rPr lang="en-US" sz="1800" b="1" kern="0" spc="-5" dirty="0">
                <a:effectLst/>
                <a:latin typeface="Times New Roman" panose="02020603050405020304" pitchFamily="18" charset="0"/>
                <a:ea typeface="Times New Roman" panose="02020603050405020304" pitchFamily="18" charset="0"/>
              </a:rPr>
              <a:t> </a:t>
            </a:r>
            <a:r>
              <a:rPr lang="en-US" sz="1800" b="1" kern="0" spc="-10" dirty="0">
                <a:effectLst/>
                <a:latin typeface="Times New Roman" panose="02020603050405020304" pitchFamily="18" charset="0"/>
                <a:ea typeface="Times New Roman" panose="02020603050405020304" pitchFamily="18" charset="0"/>
              </a:rPr>
              <a:t>(UVS)</a:t>
            </a: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Gramya Resource Center for</a:t>
            </a:r>
            <a:r>
              <a:rPr lang="en-US" sz="1800" b="1" kern="0" spc="-20" dirty="0">
                <a:effectLst/>
                <a:latin typeface="Times New Roman" panose="02020603050405020304" pitchFamily="18" charset="0"/>
                <a:ea typeface="Times New Roman" panose="02020603050405020304" pitchFamily="18" charset="0"/>
              </a:rPr>
              <a:t> </a:t>
            </a:r>
            <a:r>
              <a:rPr lang="en-US" sz="1800" b="1" kern="0" spc="-10" dirty="0">
                <a:effectLst/>
                <a:latin typeface="Times New Roman" panose="02020603050405020304" pitchFamily="18" charset="0"/>
                <a:ea typeface="Times New Roman" panose="02020603050405020304" pitchFamily="18" charset="0"/>
              </a:rPr>
              <a:t>Women</a:t>
            </a: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Dilasa Sanstha</a:t>
            </a: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End</a:t>
            </a:r>
            <a:r>
              <a:rPr lang="en-US" sz="1800" b="1" kern="0" spc="-5" dirty="0">
                <a:effectLst/>
                <a:latin typeface="Times New Roman" panose="02020603050405020304" pitchFamily="18" charset="0"/>
                <a:ea typeface="Times New Roman" panose="02020603050405020304" pitchFamily="18" charset="0"/>
              </a:rPr>
              <a:t> </a:t>
            </a:r>
            <a:r>
              <a:rPr lang="en-US" sz="1800" b="1" kern="0" spc="-10" dirty="0">
                <a:effectLst/>
                <a:latin typeface="Times New Roman" panose="02020603050405020304" pitchFamily="18" charset="0"/>
                <a:ea typeface="Times New Roman" panose="02020603050405020304" pitchFamily="18" charset="0"/>
              </a:rPr>
              <a:t>Poverty</a:t>
            </a: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Swades</a:t>
            </a:r>
            <a:r>
              <a:rPr lang="en-US" sz="1800" b="1" kern="0" spc="-5" dirty="0">
                <a:effectLst/>
                <a:latin typeface="Times New Roman" panose="02020603050405020304" pitchFamily="18" charset="0"/>
                <a:ea typeface="Times New Roman" panose="02020603050405020304" pitchFamily="18" charset="0"/>
              </a:rPr>
              <a:t> </a:t>
            </a:r>
            <a:r>
              <a:rPr lang="en-US" sz="1800" b="1" kern="0" spc="-10" dirty="0">
                <a:effectLst/>
                <a:latin typeface="Times New Roman" panose="02020603050405020304" pitchFamily="18" charset="0"/>
                <a:ea typeface="Times New Roman" panose="02020603050405020304" pitchFamily="18" charset="0"/>
              </a:rPr>
              <a:t>Foundation</a:t>
            </a: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Marathwada Navnirman Lokayat (MANAVLOK)</a:t>
            </a: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Watershed Organisation Trust</a:t>
            </a:r>
            <a:r>
              <a:rPr lang="en-US" sz="1800" b="1" kern="0" spc="-5" dirty="0">
                <a:effectLst/>
                <a:latin typeface="Times New Roman" panose="02020603050405020304" pitchFamily="18" charset="0"/>
                <a:ea typeface="Times New Roman" panose="02020603050405020304" pitchFamily="18" charset="0"/>
              </a:rPr>
              <a:t> </a:t>
            </a:r>
            <a:r>
              <a:rPr lang="en-US" sz="1800" b="1" kern="0" spc="-10" dirty="0">
                <a:effectLst/>
                <a:latin typeface="Times New Roman" panose="02020603050405020304" pitchFamily="18" charset="0"/>
                <a:ea typeface="Times New Roman" panose="02020603050405020304" pitchFamily="18" charset="0"/>
              </a:rPr>
              <a:t>(WOTR)</a:t>
            </a:r>
          </a:p>
          <a:p>
            <a:pPr marL="508000" marR="572770" indent="-342900" algn="just">
              <a:lnSpc>
                <a:spcPct val="115000"/>
              </a:lnSpc>
              <a:spcBef>
                <a:spcPts val="190"/>
              </a:spcBef>
              <a:buFontTx/>
              <a:buAutoNum type="arabicPeriod"/>
            </a:pPr>
            <a:r>
              <a:rPr lang="en-US" b="1" kern="0" spc="-10" dirty="0">
                <a:latin typeface="Times New Roman" panose="02020603050405020304" pitchFamily="18" charset="0"/>
                <a:ea typeface="Times New Roman" panose="02020603050405020304" pitchFamily="18" charset="0"/>
              </a:rPr>
              <a:t>Vrutti</a:t>
            </a: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Professional Assistance for Development Action</a:t>
            </a:r>
            <a:r>
              <a:rPr lang="en-US" sz="1800" b="1" kern="0" spc="-15" dirty="0">
                <a:effectLst/>
                <a:latin typeface="Times New Roman" panose="02020603050405020304" pitchFamily="18" charset="0"/>
                <a:ea typeface="Times New Roman" panose="02020603050405020304" pitchFamily="18" charset="0"/>
              </a:rPr>
              <a:t> </a:t>
            </a:r>
            <a:r>
              <a:rPr lang="en-US" sz="1800" b="1" kern="0" spc="-10" dirty="0">
                <a:effectLst/>
                <a:latin typeface="Times New Roman" panose="02020603050405020304" pitchFamily="18" charset="0"/>
                <a:ea typeface="Times New Roman" panose="02020603050405020304" pitchFamily="18" charset="0"/>
              </a:rPr>
              <a:t>(PRADAN)</a:t>
            </a:r>
          </a:p>
          <a:p>
            <a:pPr marL="508000" marR="572770" indent="-342900" algn="just">
              <a:lnSpc>
                <a:spcPct val="115000"/>
              </a:lnSpc>
              <a:spcBef>
                <a:spcPts val="190"/>
              </a:spcBef>
              <a:buFontTx/>
              <a:buAutoNum type="arabicPeriod"/>
            </a:pPr>
            <a:r>
              <a:rPr lang="en-US" sz="1800" b="1" kern="0" spc="-10" dirty="0">
                <a:effectLst/>
                <a:latin typeface="Times New Roman" panose="02020603050405020304" pitchFamily="18" charset="0"/>
                <a:ea typeface="Times New Roman" panose="02020603050405020304" pitchFamily="18" charset="0"/>
              </a:rPr>
              <a:t>Seven Sisters Development Assistance (</a:t>
            </a:r>
            <a:r>
              <a:rPr lang="en-US" sz="1800" b="1" kern="0" spc="-10" dirty="0" err="1">
                <a:effectLst/>
                <a:latin typeface="Times New Roman" panose="02020603050405020304" pitchFamily="18" charset="0"/>
                <a:ea typeface="Times New Roman" panose="02020603050405020304" pitchFamily="18" charset="0"/>
              </a:rPr>
              <a:t>SeSTA</a:t>
            </a:r>
            <a:r>
              <a:rPr lang="en-US" sz="1800" b="1" kern="0" spc="-10" dirty="0">
                <a:effectLst/>
                <a:latin typeface="Times New Roman" panose="02020603050405020304" pitchFamily="18" charset="0"/>
                <a:ea typeface="Times New Roman" panose="02020603050405020304" pitchFamily="18" charset="0"/>
              </a:rPr>
              <a:t>)</a:t>
            </a: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buFontTx/>
              <a:buAutoNum type="arabicPeriod"/>
            </a:pP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buFontTx/>
              <a:buAutoNum type="arabicPeriod"/>
            </a:pP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buFontTx/>
              <a:buAutoNum type="arabicPeriod"/>
            </a:pPr>
            <a:endParaRPr lang="en-IN" sz="1800" b="1" kern="0" spc="-10" dirty="0">
              <a:effectLst/>
              <a:latin typeface="Times New Roman" panose="02020603050405020304" pitchFamily="18" charset="0"/>
              <a:ea typeface="Times New Roman" panose="02020603050405020304" pitchFamily="18" charset="0"/>
            </a:endParaRPr>
          </a:p>
          <a:p>
            <a:pPr marL="508000" marR="572770" indent="-342900" algn="just">
              <a:lnSpc>
                <a:spcPct val="115000"/>
              </a:lnSpc>
              <a:spcBef>
                <a:spcPts val="190"/>
              </a:spcBef>
              <a:spcAft>
                <a:spcPts val="0"/>
              </a:spcAft>
              <a:buAutoNum type="arabicPeriod"/>
            </a:pPr>
            <a:endParaRPr lang="en-IN" sz="1800" b="1" kern="0" spc="-10" dirty="0">
              <a:effectLst/>
              <a:latin typeface="Times New Roman" panose="02020603050405020304" pitchFamily="18" charset="0"/>
              <a:ea typeface="Times New Roman" panose="02020603050405020304" pitchFamily="18" charset="0"/>
            </a:endParaRPr>
          </a:p>
          <a:p>
            <a:pPr marL="165100" marR="572770" algn="just">
              <a:lnSpc>
                <a:spcPct val="115000"/>
              </a:lnSpc>
              <a:spcBef>
                <a:spcPts val="190"/>
              </a:spcBef>
              <a:spcAft>
                <a:spcPts val="0"/>
              </a:spcAft>
            </a:pP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1095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3E4FF0-683A-FD9F-039F-B75A1D210AD0}"/>
              </a:ext>
            </a:extLst>
          </p:cNvPr>
          <p:cNvSpPr txBox="1"/>
          <p:nvPr/>
        </p:nvSpPr>
        <p:spPr>
          <a:xfrm>
            <a:off x="1013012" y="1911918"/>
            <a:ext cx="9905999" cy="3513782"/>
          </a:xfrm>
          <a:prstGeom prst="rect">
            <a:avLst/>
          </a:prstGeom>
          <a:noFill/>
        </p:spPr>
        <p:txBody>
          <a:bodyPr wrap="square">
            <a:spAutoFit/>
          </a:bodyPr>
          <a:lstStyle/>
          <a:p>
            <a:pPr marL="165100" algn="just">
              <a:spcBef>
                <a:spcPts val="1100"/>
              </a:spcBef>
              <a:spcAft>
                <a:spcPts val="0"/>
              </a:spcAft>
            </a:pPr>
            <a:r>
              <a:rPr lang="en-US" sz="2200" b="1" dirty="0">
                <a:effectLst/>
                <a:latin typeface="Times New Roman" panose="02020603050405020304" pitchFamily="18" charset="0"/>
                <a:ea typeface="Times New Roman" panose="02020603050405020304" pitchFamily="18" charset="0"/>
              </a:rPr>
              <a:t>What is a Producer Organisation (PO)?</a:t>
            </a:r>
          </a:p>
          <a:p>
            <a:pPr marL="165100" algn="just">
              <a:spcBef>
                <a:spcPts val="1100"/>
              </a:spcBef>
              <a:spcAft>
                <a:spcPts val="0"/>
              </a:spcAft>
            </a:pPr>
            <a:r>
              <a:rPr lang="en-US" sz="2000" dirty="0">
                <a:effectLst/>
                <a:latin typeface="Times New Roman" panose="02020603050405020304" pitchFamily="18" charset="0"/>
                <a:ea typeface="Times New Roman" panose="02020603050405020304" pitchFamily="18" charset="0"/>
              </a:rPr>
              <a:t>A Producer Organisation (PO) is a legal entity formed by primary producers, viz. farmers, milk producers, fishermen, weavers, rural artisans, craftsmen. A PO can be a producer company, a cooperative society or any other legal form which provides for sharing of profits/benefits among the members. In some forms like producer companies, institutions of primary producers can also become member of PO.</a:t>
            </a:r>
          </a:p>
          <a:p>
            <a:pPr marL="165100" algn="just">
              <a:spcBef>
                <a:spcPts val="1100"/>
              </a:spcBef>
              <a:spcAft>
                <a:spcPts val="0"/>
              </a:spcAft>
            </a:pPr>
            <a:r>
              <a:rPr lang="en-US" sz="2200" b="1" kern="0" dirty="0">
                <a:effectLst/>
                <a:latin typeface="Times New Roman" panose="02020603050405020304" pitchFamily="18" charset="0"/>
                <a:ea typeface="Times New Roman" panose="02020603050405020304" pitchFamily="18" charset="0"/>
              </a:rPr>
              <a:t>What is the need for PO?</a:t>
            </a:r>
            <a:endParaRPr lang="en-IN" sz="2200" b="1" kern="0"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   The main aim of PO is to ensure better income for the producers through an organization of</a:t>
            </a:r>
          </a:p>
          <a:p>
            <a:r>
              <a:rPr lang="en-US" sz="2000" dirty="0">
                <a:effectLst/>
                <a:latin typeface="Times New Roman" panose="02020603050405020304" pitchFamily="18" charset="0"/>
                <a:ea typeface="Times New Roman" panose="02020603050405020304" pitchFamily="18" charset="0"/>
              </a:rPr>
              <a:t>    their own. Small producers do not have the volume individually (both inputs and produce) to</a:t>
            </a:r>
          </a:p>
          <a:p>
            <a:r>
              <a:rPr lang="en-US" sz="2000" dirty="0">
                <a:effectLst/>
                <a:latin typeface="Times New Roman" panose="02020603050405020304" pitchFamily="18" charset="0"/>
                <a:ea typeface="Times New Roman" panose="02020603050405020304" pitchFamily="18" charset="0"/>
              </a:rPr>
              <a:t>   get the benefit of economies of scale.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5867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8A6D75A-3BB7-A4C0-4022-EE14C0314EF0}"/>
              </a:ext>
            </a:extLst>
          </p:cNvPr>
          <p:cNvSpPr txBox="1"/>
          <p:nvPr/>
        </p:nvSpPr>
        <p:spPr>
          <a:xfrm>
            <a:off x="1125071" y="1791856"/>
            <a:ext cx="9941858" cy="3931654"/>
          </a:xfrm>
          <a:prstGeom prst="rect">
            <a:avLst/>
          </a:prstGeom>
          <a:noFill/>
        </p:spPr>
        <p:txBody>
          <a:bodyPr wrap="square">
            <a:spAutoFit/>
          </a:bodyPr>
          <a:lstStyle/>
          <a:p>
            <a:pPr marL="165100">
              <a:spcBef>
                <a:spcPts val="810"/>
              </a:spcBef>
            </a:pPr>
            <a:r>
              <a:rPr lang="en-US" sz="2200" b="1" kern="0" dirty="0">
                <a:effectLst/>
                <a:latin typeface="Times New Roman" panose="02020603050405020304" pitchFamily="18" charset="0"/>
                <a:ea typeface="Times New Roman" panose="02020603050405020304" pitchFamily="18" charset="0"/>
              </a:rPr>
              <a:t>What is a “Farmers Producer Organisation” (FPO)?</a:t>
            </a:r>
            <a:endParaRPr lang="en-IN" sz="2200" b="1" kern="0" dirty="0">
              <a:effectLst/>
              <a:latin typeface="Times New Roman" panose="02020603050405020304" pitchFamily="18" charset="0"/>
              <a:ea typeface="Times New Roman" panose="02020603050405020304" pitchFamily="18" charset="0"/>
            </a:endParaRPr>
          </a:p>
          <a:p>
            <a:pPr marL="165100" marR="57340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It is one type of PO where the members are farmers. Small Farmers’ Agribusiness Consortium (SFAC) is providing support for promotion of FPOs. PO is a generic name for an organization of producers of any produce, e.g., agricultural, non-farm products, artisan products, etc.</a:t>
            </a:r>
            <a:endParaRPr lang="en-IN" sz="2000" dirty="0">
              <a:effectLst/>
              <a:latin typeface="Times New Roman" panose="02020603050405020304" pitchFamily="18" charset="0"/>
              <a:ea typeface="Times New Roman" panose="02020603050405020304" pitchFamily="18" charset="0"/>
            </a:endParaRPr>
          </a:p>
          <a:p>
            <a:pPr marL="165100">
              <a:spcBef>
                <a:spcPts val="820"/>
              </a:spcBef>
            </a:pPr>
            <a:r>
              <a:rPr lang="en-US" sz="2200" b="1" kern="0" dirty="0">
                <a:effectLst/>
                <a:latin typeface="Times New Roman" panose="02020603050405020304" pitchFamily="18" charset="0"/>
                <a:ea typeface="Times New Roman" panose="02020603050405020304" pitchFamily="18" charset="0"/>
              </a:rPr>
              <a:t>Can there be a PO for non-farmers?</a:t>
            </a:r>
            <a:endParaRPr lang="en-IN" sz="2200" b="1" kern="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985"/>
              </a:spcBef>
              <a:spcAft>
                <a:spcPts val="0"/>
              </a:spcAft>
            </a:pPr>
            <a:r>
              <a:rPr lang="en-US" sz="2000" dirty="0">
                <a:effectLst/>
                <a:latin typeface="Times New Roman" panose="02020603050405020304" pitchFamily="18" charset="0"/>
                <a:ea typeface="Times New Roman" panose="02020603050405020304" pitchFamily="18" charset="0"/>
              </a:rPr>
              <a:t>Yes. The PO is an organization of the primary producers. If the produce in question is a nonfarm item</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example,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handloom</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handicraft),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will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non-farmers.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objective of the PO is to ensure better income realization to its members (who are producers) through aggregation and, if feasible, value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addition.</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3695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374F4A-1FAA-F5DC-B7B9-A0C19A6598BB}"/>
              </a:ext>
            </a:extLst>
          </p:cNvPr>
          <p:cNvSpPr txBox="1"/>
          <p:nvPr/>
        </p:nvSpPr>
        <p:spPr>
          <a:xfrm>
            <a:off x="2915771" y="1693305"/>
            <a:ext cx="7259170" cy="4406334"/>
          </a:xfrm>
          <a:prstGeom prst="rect">
            <a:avLst/>
          </a:prstGeom>
          <a:noFill/>
        </p:spPr>
        <p:txBody>
          <a:bodyPr wrap="square">
            <a:spAutoFit/>
          </a:bodyPr>
          <a:lstStyle/>
          <a:p>
            <a:pPr marL="165100">
              <a:spcBef>
                <a:spcPts val="815"/>
              </a:spcBef>
            </a:pPr>
            <a:r>
              <a:rPr lang="en-US" sz="2200" b="1" kern="0" dirty="0">
                <a:effectLst/>
                <a:latin typeface="Times New Roman" panose="02020603050405020304" pitchFamily="18" charset="0"/>
                <a:ea typeface="Times New Roman" panose="02020603050405020304" pitchFamily="18" charset="0"/>
              </a:rPr>
              <a:t>What are the essential features of a PO?</a:t>
            </a:r>
            <a:endParaRPr lang="en-IN" sz="2200" b="1" kern="0" dirty="0">
              <a:effectLst/>
              <a:latin typeface="Times New Roman" panose="02020603050405020304" pitchFamily="18" charset="0"/>
              <a:ea typeface="Times New Roman" panose="02020603050405020304" pitchFamily="18" charset="0"/>
            </a:endParaRPr>
          </a:p>
          <a:p>
            <a:pPr marL="742950" lvl="1" indent="-285750">
              <a:spcBef>
                <a:spcPts val="990"/>
              </a:spcBef>
              <a:spcAft>
                <a:spcPts val="0"/>
              </a:spcAft>
              <a:buSzPts val="1200"/>
              <a:buFont typeface="Times New Roman" panose="02020603050405020304" pitchFamily="18" charset="0"/>
              <a:buAutoNum type="alphaLcPeriod"/>
              <a:tabLst>
                <a:tab pos="767715" algn="l"/>
              </a:tabLst>
            </a:pPr>
            <a:r>
              <a:rPr lang="en-US" sz="2000" spc="-15" dirty="0">
                <a:effectLst/>
                <a:latin typeface="Times New Roman" panose="02020603050405020304" pitchFamily="18" charset="0"/>
                <a:ea typeface="Times New Roman" panose="02020603050405020304" pitchFamily="18" charset="0"/>
              </a:rPr>
              <a:t>It </a:t>
            </a:r>
            <a:r>
              <a:rPr lang="en-US" sz="2000" spc="-5" dirty="0">
                <a:effectLst/>
                <a:latin typeface="Times New Roman" panose="02020603050405020304" pitchFamily="18" charset="0"/>
                <a:ea typeface="Times New Roman" panose="02020603050405020304" pitchFamily="18" charset="0"/>
              </a:rPr>
              <a:t>is formed by a group of producers for either farm or non-farm activities.</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1005"/>
              </a:spcBef>
              <a:spcAft>
                <a:spcPts val="0"/>
              </a:spcAft>
              <a:buSzPts val="1200"/>
              <a:buFont typeface="Times New Roman" panose="02020603050405020304" pitchFamily="18" charset="0"/>
              <a:buAutoNum type="alphaLcPeriod"/>
              <a:tabLst>
                <a:tab pos="776605" algn="l"/>
              </a:tabLst>
            </a:pPr>
            <a:r>
              <a:rPr lang="en-US" sz="2000" spc="-15" dirty="0">
                <a:effectLst/>
                <a:latin typeface="Times New Roman" panose="02020603050405020304" pitchFamily="18" charset="0"/>
                <a:ea typeface="Times New Roman" panose="02020603050405020304" pitchFamily="18" charset="0"/>
              </a:rPr>
              <a:t>It </a:t>
            </a:r>
            <a:r>
              <a:rPr lang="en-US" sz="2000" spc="-5" dirty="0">
                <a:effectLst/>
                <a:latin typeface="Times New Roman" panose="02020603050405020304" pitchFamily="18" charset="0"/>
                <a:ea typeface="Times New Roman" panose="02020603050405020304" pitchFamily="18" charset="0"/>
              </a:rPr>
              <a:t>is a registered body and a legal entity.</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1010"/>
              </a:spcBef>
              <a:spcAft>
                <a:spcPts val="0"/>
              </a:spcAft>
              <a:buSzPts val="1200"/>
              <a:buFont typeface="Times New Roman" panose="02020603050405020304" pitchFamily="18" charset="0"/>
              <a:buAutoNum type="alphaLcPeriod"/>
              <a:tabLst>
                <a:tab pos="765810" algn="l"/>
              </a:tabLst>
            </a:pPr>
            <a:r>
              <a:rPr lang="en-US" sz="2000" spc="-5" dirty="0">
                <a:effectLst/>
                <a:latin typeface="Times New Roman" panose="02020603050405020304" pitchFamily="18" charset="0"/>
                <a:ea typeface="Times New Roman" panose="02020603050405020304" pitchFamily="18" charset="0"/>
              </a:rPr>
              <a:t>Producers are shareholders in the</a:t>
            </a:r>
            <a:r>
              <a:rPr lang="en-US" sz="2000" spc="-10"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organization.</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1010"/>
              </a:spcBef>
              <a:spcAft>
                <a:spcPts val="0"/>
              </a:spcAft>
              <a:buSzPts val="1200"/>
              <a:buFont typeface="Times New Roman" panose="02020603050405020304" pitchFamily="18" charset="0"/>
              <a:buAutoNum type="alphaLcPeriod"/>
              <a:tabLst>
                <a:tab pos="776605" algn="l"/>
              </a:tabLst>
            </a:pPr>
            <a:r>
              <a:rPr lang="en-US" sz="2000" spc="-15" dirty="0">
                <a:effectLst/>
                <a:latin typeface="Times New Roman" panose="02020603050405020304" pitchFamily="18" charset="0"/>
                <a:ea typeface="Times New Roman" panose="02020603050405020304" pitchFamily="18" charset="0"/>
              </a:rPr>
              <a:t>It </a:t>
            </a:r>
            <a:r>
              <a:rPr lang="en-US" sz="2000" spc="-5" dirty="0">
                <a:effectLst/>
                <a:latin typeface="Times New Roman" panose="02020603050405020304" pitchFamily="18" charset="0"/>
                <a:ea typeface="Times New Roman" panose="02020603050405020304" pitchFamily="18" charset="0"/>
              </a:rPr>
              <a:t>deals with business activities related to the primary</a:t>
            </a:r>
            <a:r>
              <a:rPr lang="en-US" sz="2000" spc="-25"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produce/product.</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1005"/>
              </a:spcBef>
              <a:spcAft>
                <a:spcPts val="0"/>
              </a:spcAft>
              <a:buSzPts val="1200"/>
              <a:buFont typeface="Times New Roman" panose="02020603050405020304" pitchFamily="18" charset="0"/>
              <a:buAutoNum type="alphaLcPeriod"/>
              <a:tabLst>
                <a:tab pos="767715" algn="l"/>
              </a:tabLst>
            </a:pPr>
            <a:r>
              <a:rPr lang="en-US" sz="2000" spc="-15" dirty="0">
                <a:effectLst/>
                <a:latin typeface="Times New Roman" panose="02020603050405020304" pitchFamily="18" charset="0"/>
                <a:ea typeface="Times New Roman" panose="02020603050405020304" pitchFamily="18" charset="0"/>
              </a:rPr>
              <a:t>It </a:t>
            </a:r>
            <a:r>
              <a:rPr lang="en-US" sz="2000" spc="-5" dirty="0">
                <a:effectLst/>
                <a:latin typeface="Times New Roman" panose="02020603050405020304" pitchFamily="18" charset="0"/>
                <a:ea typeface="Times New Roman" panose="02020603050405020304" pitchFamily="18" charset="0"/>
              </a:rPr>
              <a:t>works for the benefit of the member</a:t>
            </a:r>
            <a:r>
              <a:rPr lang="en-US" sz="2000" spc="5"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producers.</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995"/>
              </a:spcBef>
              <a:spcAft>
                <a:spcPts val="0"/>
              </a:spcAft>
              <a:buSzPts val="1200"/>
              <a:buFont typeface="Times New Roman" panose="02020603050405020304" pitchFamily="18" charset="0"/>
              <a:buAutoNum type="alphaLcPeriod"/>
              <a:tabLst>
                <a:tab pos="749935" algn="l"/>
              </a:tabLst>
            </a:pPr>
            <a:r>
              <a:rPr lang="en-US" sz="2000" spc="-5" dirty="0">
                <a:effectLst/>
                <a:latin typeface="Times New Roman" panose="02020603050405020304" pitchFamily="18" charset="0"/>
                <a:ea typeface="Times New Roman" panose="02020603050405020304" pitchFamily="18" charset="0"/>
              </a:rPr>
              <a:t>A part of the profit is shared amongst the</a:t>
            </a:r>
            <a:r>
              <a:rPr lang="en-US" sz="2000" spc="-25" dirty="0">
                <a:effectLst/>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producers.</a:t>
            </a:r>
            <a:endParaRPr lang="en-IN" sz="2000" spc="-5" dirty="0">
              <a:effectLst/>
              <a:latin typeface="Times New Roman" panose="02020603050405020304" pitchFamily="18" charset="0"/>
              <a:ea typeface="Times New Roman" panose="02020603050405020304" pitchFamily="18" charset="0"/>
            </a:endParaRPr>
          </a:p>
          <a:p>
            <a:pPr marL="742950" lvl="1" indent="-285750">
              <a:spcBef>
                <a:spcPts val="1010"/>
              </a:spcBef>
              <a:spcAft>
                <a:spcPts val="0"/>
              </a:spcAft>
              <a:buSzPts val="1200"/>
              <a:buFont typeface="Times New Roman" panose="02020603050405020304" pitchFamily="18" charset="0"/>
              <a:buAutoNum type="alphaLcPeriod"/>
              <a:tabLst>
                <a:tab pos="773430" algn="l"/>
              </a:tabLst>
            </a:pPr>
            <a:r>
              <a:rPr lang="en-US" sz="2000" spc="-5" dirty="0">
                <a:effectLst/>
                <a:latin typeface="Times New Roman" panose="02020603050405020304" pitchFamily="18" charset="0"/>
                <a:ea typeface="Times New Roman" panose="02020603050405020304" pitchFamily="18" charset="0"/>
              </a:rPr>
              <a:t>Rest of the surplus is added to its owned funds for business expansion.</a:t>
            </a:r>
            <a:endParaRPr lang="en-IN" sz="2000" spc="-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7305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B6E617-BAB5-854A-8F93-7CF8C522C63F}"/>
              </a:ext>
            </a:extLst>
          </p:cNvPr>
          <p:cNvSpPr txBox="1"/>
          <p:nvPr/>
        </p:nvSpPr>
        <p:spPr>
          <a:xfrm>
            <a:off x="896470" y="1504672"/>
            <a:ext cx="10847293" cy="4690836"/>
          </a:xfrm>
          <a:prstGeom prst="rect">
            <a:avLst/>
          </a:prstGeom>
          <a:noFill/>
        </p:spPr>
        <p:txBody>
          <a:bodyPr wrap="square">
            <a:spAutoFit/>
          </a:bodyPr>
          <a:lstStyle/>
          <a:p>
            <a:pPr marL="203200">
              <a:spcBef>
                <a:spcPts val="1035"/>
              </a:spcBef>
              <a:spcAft>
                <a:spcPts val="0"/>
              </a:spcAft>
            </a:pPr>
            <a:r>
              <a:rPr lang="en-US" sz="2200" b="1" kern="0" dirty="0">
                <a:effectLst/>
                <a:latin typeface="Times New Roman" panose="02020603050405020304" pitchFamily="18" charset="0"/>
                <a:ea typeface="Times New Roman" panose="02020603050405020304" pitchFamily="18" charset="0"/>
              </a:rPr>
              <a:t>Who owns the PO?</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 ownership of the PO is with its members. It is an organization of the producers, by the producers and for the producers. One or more institutions and/or individuals may have promoted the PO by way of assisting in mobilization, registration, business planning and operations. However, ownership control is always with members and management is through the representatives of the members.</a:t>
            </a:r>
          </a:p>
          <a:p>
            <a:pPr marL="165100" marR="570230" algn="just">
              <a:lnSpc>
                <a:spcPct val="115000"/>
              </a:lnSpc>
              <a:spcBef>
                <a:spcPts val="995"/>
              </a:spcBef>
              <a:spcAft>
                <a:spcPts val="0"/>
              </a:spcAft>
            </a:pPr>
            <a:endParaRPr lang="en-IN" sz="2000" dirty="0">
              <a:effectLst/>
              <a:latin typeface="Times New Roman" panose="02020603050405020304" pitchFamily="18" charset="0"/>
              <a:ea typeface="Times New Roman" panose="02020603050405020304" pitchFamily="18" charset="0"/>
            </a:endParaRPr>
          </a:p>
          <a:p>
            <a:pPr marL="165100">
              <a:spcBef>
                <a:spcPts val="815"/>
              </a:spcBef>
            </a:pPr>
            <a:r>
              <a:rPr lang="en-US" sz="2200" b="1" kern="0" dirty="0">
                <a:effectLst/>
                <a:latin typeface="Times New Roman" panose="02020603050405020304" pitchFamily="18" charset="0"/>
                <a:ea typeface="Times New Roman" panose="02020603050405020304" pitchFamily="18" charset="0"/>
              </a:rPr>
              <a:t>Who can promote a PO?</a:t>
            </a:r>
            <a:endParaRPr lang="en-IN" sz="2200" b="1" kern="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Any individual or institution can promote a PO. Individual persons or institutions may promote PO using their own resources out of goodwill or with the noble objective of socioeconomic development of producers. If, however, the facilitating agency wishes to seek financial and other support, then they have to meet the requirements of the donor/financing agency.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280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1B2380-E50E-ABE9-5A2D-A76E4E8A3520}"/>
              </a:ext>
            </a:extLst>
          </p:cNvPr>
          <p:cNvSpPr txBox="1"/>
          <p:nvPr/>
        </p:nvSpPr>
        <p:spPr>
          <a:xfrm>
            <a:off x="3032312" y="2568555"/>
            <a:ext cx="6118410" cy="3806620"/>
          </a:xfrm>
          <a:prstGeom prst="rect">
            <a:avLst/>
          </a:prstGeom>
          <a:noFill/>
        </p:spPr>
        <p:txBody>
          <a:bodyPr wrap="square">
            <a:spAutoFit/>
          </a:bodyPr>
          <a:lstStyle/>
          <a:p>
            <a:pPr marL="165100" algn="just"/>
            <a:r>
              <a:rPr lang="en-US" sz="2400" b="1" dirty="0">
                <a:effectLst/>
                <a:latin typeface="Times New Roman" panose="02020603050405020304" pitchFamily="18" charset="0"/>
                <a:ea typeface="Times New Roman" panose="02020603050405020304" pitchFamily="18" charset="0"/>
              </a:rPr>
              <a:t>Department of Agriculture:</a:t>
            </a:r>
            <a:endParaRPr lang="en-IN" sz="240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195"/>
              </a:spcBef>
            </a:pPr>
            <a:r>
              <a:rPr lang="en-US" sz="2000" dirty="0">
                <a:effectLst/>
                <a:latin typeface="Times New Roman" panose="02020603050405020304" pitchFamily="18" charset="0"/>
                <a:ea typeface="Times New Roman" panose="02020603050405020304" pitchFamily="18" charset="0"/>
              </a:rPr>
              <a:t>The DA&amp;FW is organized into 28 Divisions and has five attached offices and twenty-one subordinate offices which are spread across the country for coordination with state level agencies and implementation of Central Sector Schemes in their respective fields.</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195"/>
              </a:spcBef>
              <a:spcAft>
                <a:spcPts val="0"/>
              </a:spcAft>
            </a:pPr>
            <a:endParaRPr lang="en-US" sz="2400" dirty="0">
              <a:latin typeface="Times New Roman" panose="02020603050405020304" pitchFamily="18" charset="0"/>
              <a:ea typeface="Times New Roman" panose="02020603050405020304" pitchFamily="18" charset="0"/>
            </a:endParaRPr>
          </a:p>
          <a:p>
            <a:pPr marL="165100" marR="568325" algn="just">
              <a:lnSpc>
                <a:spcPct val="113000"/>
              </a:lnSpc>
              <a:spcBef>
                <a:spcPts val="195"/>
              </a:spcBef>
              <a:spcAft>
                <a:spcPts val="0"/>
              </a:spcAft>
            </a:pPr>
            <a:endParaRPr lang="en-US" sz="240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195"/>
              </a:spcBef>
              <a:spcAft>
                <a:spcPts val="0"/>
              </a:spcAft>
            </a:pP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2003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56A13B-22A8-856D-2605-A16F870D2726}"/>
              </a:ext>
            </a:extLst>
          </p:cNvPr>
          <p:cNvSpPr txBox="1"/>
          <p:nvPr/>
        </p:nvSpPr>
        <p:spPr>
          <a:xfrm>
            <a:off x="1667435" y="1617345"/>
            <a:ext cx="9305365" cy="3931654"/>
          </a:xfrm>
          <a:prstGeom prst="rect">
            <a:avLst/>
          </a:prstGeom>
          <a:noFill/>
        </p:spPr>
        <p:txBody>
          <a:bodyPr wrap="square">
            <a:spAutoFit/>
          </a:bodyPr>
          <a:lstStyle/>
          <a:p>
            <a:pPr marL="165100">
              <a:spcBef>
                <a:spcPts val="820"/>
              </a:spcBef>
            </a:pPr>
            <a:r>
              <a:rPr lang="en-US" sz="2200" b="1" kern="0" dirty="0">
                <a:effectLst/>
                <a:latin typeface="Times New Roman" panose="02020603050405020304" pitchFamily="18" charset="0"/>
                <a:ea typeface="Times New Roman" panose="02020603050405020304" pitchFamily="18" charset="0"/>
              </a:rPr>
              <a:t>Who provides support for promotion of PO?</a:t>
            </a:r>
            <a:endParaRPr lang="en-IN" sz="2200" b="1" kern="0"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NABARD, SFAC, Government Departments, Corporates and Domestic &amp; International Aid Agencies provide financial and/or technical support to the Producer Organisation Promoting Institution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(POPI)</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promotion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hand-holding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Each</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agency</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own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criteria</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 selecting the project/promoting institution 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support.</a:t>
            </a:r>
            <a:endParaRPr lang="en-IN" sz="2000" dirty="0">
              <a:effectLst/>
              <a:latin typeface="Times New Roman" panose="02020603050405020304" pitchFamily="18" charset="0"/>
              <a:ea typeface="Times New Roman" panose="02020603050405020304" pitchFamily="18" charset="0"/>
            </a:endParaRPr>
          </a:p>
          <a:p>
            <a:pPr marL="165100">
              <a:spcBef>
                <a:spcPts val="805"/>
              </a:spcBef>
            </a:pPr>
            <a:r>
              <a:rPr lang="en-US" sz="2200" b="1" kern="0" dirty="0">
                <a:effectLst/>
                <a:latin typeface="Times New Roman" panose="02020603050405020304" pitchFamily="18" charset="0"/>
                <a:ea typeface="Times New Roman" panose="02020603050405020304" pitchFamily="18" charset="0"/>
              </a:rPr>
              <a:t>Can an NGO promote PO?</a:t>
            </a:r>
            <a:endParaRPr lang="en-IN" sz="2200" b="1" kern="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Yes, it can. The NGO may be a non-profit organization, but not the PO. The NGO can promote PO which will provide better income to the members. Sharing of profit among members is an important objective of the PO.</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8656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9372DE-8E29-CBB4-3C9C-A6E35F688355}"/>
              </a:ext>
            </a:extLst>
          </p:cNvPr>
          <p:cNvSpPr txBox="1"/>
          <p:nvPr/>
        </p:nvSpPr>
        <p:spPr>
          <a:xfrm>
            <a:off x="3032312" y="1607330"/>
            <a:ext cx="6488206" cy="4591000"/>
          </a:xfrm>
          <a:prstGeom prst="rect">
            <a:avLst/>
          </a:prstGeom>
          <a:noFill/>
        </p:spPr>
        <p:txBody>
          <a:bodyPr wrap="square">
            <a:spAutoFit/>
          </a:bodyPr>
          <a:lstStyle/>
          <a:p>
            <a:pPr marL="165100">
              <a:spcBef>
                <a:spcPts val="805"/>
              </a:spcBef>
            </a:pPr>
            <a:r>
              <a:rPr lang="en-US" sz="2200" b="1" kern="0" dirty="0">
                <a:effectLst/>
                <a:latin typeface="Times New Roman" panose="02020603050405020304" pitchFamily="18" charset="0"/>
                <a:ea typeface="Times New Roman" panose="02020603050405020304" pitchFamily="18" charset="0"/>
              </a:rPr>
              <a:t>What are the different legal forms of PO?</a:t>
            </a:r>
            <a:endParaRPr lang="en-IN" sz="2200" b="1" kern="0" dirty="0">
              <a:effectLst/>
              <a:latin typeface="Times New Roman" panose="02020603050405020304" pitchFamily="18" charset="0"/>
              <a:ea typeface="Times New Roman" panose="02020603050405020304" pitchFamily="18" charset="0"/>
            </a:endParaRPr>
          </a:p>
          <a:p>
            <a:pPr marL="165100" algn="just">
              <a:spcBef>
                <a:spcPts val="985"/>
              </a:spcBef>
            </a:pPr>
            <a:r>
              <a:rPr lang="en-US" sz="2000" dirty="0">
                <a:effectLst/>
                <a:latin typeface="Times New Roman" panose="02020603050405020304" pitchFamily="18" charset="0"/>
                <a:ea typeface="Times New Roman" panose="02020603050405020304" pitchFamily="18" charset="0"/>
              </a:rPr>
              <a:t>Producer Organisation can be registered under any of the following legal provisions:</a:t>
            </a:r>
            <a:endParaRPr lang="en-IN" sz="2000" dirty="0">
              <a:effectLst/>
              <a:latin typeface="Times New Roman" panose="02020603050405020304" pitchFamily="18" charset="0"/>
              <a:ea typeface="Times New Roman" panose="02020603050405020304" pitchFamily="18" charset="0"/>
            </a:endParaRPr>
          </a:p>
          <a:p>
            <a:pPr marL="342900" marR="568325" lvl="0" indent="-342900" algn="just">
              <a:lnSpc>
                <a:spcPct val="115000"/>
              </a:lnSpc>
              <a:spcBef>
                <a:spcPts val="1020"/>
              </a:spcBef>
              <a:spcAft>
                <a:spcPts val="0"/>
              </a:spcAft>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Cooperative Societies Act/ Autonomous or Mutually Aided Cooperative Societies Act of the respective</a:t>
            </a:r>
            <a:r>
              <a:rPr lang="en-US" sz="2000" spc="-1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State</a:t>
            </a:r>
            <a:endParaRPr lang="en-IN" sz="2000" spc="-30" dirty="0">
              <a:effectLst/>
              <a:latin typeface="Times New Roman" panose="02020603050405020304" pitchFamily="18" charset="0"/>
              <a:ea typeface="Times New Roman" panose="02020603050405020304" pitchFamily="18" charset="0"/>
            </a:endParaRPr>
          </a:p>
          <a:p>
            <a:pPr marL="342900" lvl="0" indent="-342900" algn="just">
              <a:spcBef>
                <a:spcPts val="5"/>
              </a:spcBef>
              <a:spcAft>
                <a:spcPts val="0"/>
              </a:spcAft>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Multi-State Cooperative Society Act,</a:t>
            </a:r>
            <a:r>
              <a:rPr lang="en-US" sz="2000" spc="-4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2002</a:t>
            </a:r>
            <a:endParaRPr lang="en-IN" sz="2000" spc="-30" dirty="0">
              <a:effectLst/>
              <a:latin typeface="Times New Roman" panose="02020603050405020304" pitchFamily="18" charset="0"/>
              <a:ea typeface="Times New Roman" panose="02020603050405020304" pitchFamily="18" charset="0"/>
            </a:endParaRPr>
          </a:p>
          <a:p>
            <a:pPr marL="342900" lvl="0" indent="-342900" algn="just">
              <a:spcBef>
                <a:spcPts val="210"/>
              </a:spcBef>
              <a:spcAft>
                <a:spcPts val="0"/>
              </a:spcAft>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Producer</a:t>
            </a:r>
            <a:r>
              <a:rPr lang="en-US" sz="2000" spc="-4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Company</a:t>
            </a:r>
            <a:r>
              <a:rPr lang="en-US" sz="2000" spc="-6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under</a:t>
            </a:r>
            <a:r>
              <a:rPr lang="en-US" sz="2000" spc="-3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Section</a:t>
            </a:r>
            <a:r>
              <a:rPr lang="en-US" sz="2000" spc="-4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581(C)</a:t>
            </a:r>
            <a:r>
              <a:rPr lang="en-US" sz="2000" spc="-4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of Indian</a:t>
            </a:r>
            <a:r>
              <a:rPr lang="en-US" sz="2000" spc="-3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Companies</a:t>
            </a:r>
            <a:r>
              <a:rPr lang="en-US" sz="2000" spc="-3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Act,</a:t>
            </a:r>
            <a:r>
              <a:rPr lang="en-US" sz="2000" spc="-4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1956,</a:t>
            </a:r>
            <a:r>
              <a:rPr lang="en-US" sz="2000" spc="-4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as</a:t>
            </a:r>
            <a:r>
              <a:rPr lang="en-US" sz="2000" spc="-4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amended</a:t>
            </a:r>
            <a:r>
              <a:rPr lang="en-US" sz="2000" spc="-2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in</a:t>
            </a:r>
            <a:r>
              <a:rPr lang="en-US" sz="2000" spc="-4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2013</a:t>
            </a:r>
            <a:endParaRPr lang="en-IN" sz="2000" spc="-30" dirty="0">
              <a:effectLst/>
              <a:latin typeface="Times New Roman" panose="02020603050405020304" pitchFamily="18" charset="0"/>
              <a:ea typeface="Times New Roman" panose="02020603050405020304" pitchFamily="18" charset="0"/>
            </a:endParaRPr>
          </a:p>
          <a:p>
            <a:pPr marL="342900" lvl="0" indent="-342900" algn="just">
              <a:spcBef>
                <a:spcPts val="200"/>
              </a:spcBef>
              <a:spcAft>
                <a:spcPts val="0"/>
              </a:spcAft>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Section 25 Company of Indian Companies Act, 1956, as amended as Section 8 in 2013</a:t>
            </a:r>
            <a:endParaRPr lang="en-IN" sz="2000" spc="-30" dirty="0">
              <a:effectLst/>
              <a:latin typeface="Times New Roman" panose="02020603050405020304" pitchFamily="18" charset="0"/>
              <a:ea typeface="Times New Roman" panose="02020603050405020304" pitchFamily="18" charset="0"/>
            </a:endParaRPr>
          </a:p>
          <a:p>
            <a:pPr marL="342900" lvl="0" indent="-342900" algn="just">
              <a:spcBef>
                <a:spcPts val="205"/>
              </a:spcBef>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Societies registered under Society Registration Act, 1860</a:t>
            </a:r>
            <a:endParaRPr lang="en-IN" sz="2000" spc="-30" dirty="0">
              <a:effectLst/>
              <a:latin typeface="Times New Roman" panose="02020603050405020304" pitchFamily="18" charset="0"/>
              <a:ea typeface="Times New Roman" panose="02020603050405020304" pitchFamily="18" charset="0"/>
            </a:endParaRPr>
          </a:p>
          <a:p>
            <a:pPr marL="342900" lvl="0" indent="-342900" algn="just">
              <a:spcBef>
                <a:spcPts val="205"/>
              </a:spcBef>
              <a:buSzPts val="1200"/>
              <a:buFont typeface="Times New Roman" panose="02020603050405020304" pitchFamily="18" charset="0"/>
              <a:buAutoNum type="alphaLcParenR"/>
              <a:tabLst>
                <a:tab pos="393700" algn="l"/>
                <a:tab pos="394335" algn="l"/>
              </a:tabLst>
            </a:pPr>
            <a:r>
              <a:rPr lang="en-US" sz="2000" spc="-30" dirty="0">
                <a:effectLst/>
                <a:latin typeface="Times New Roman" panose="02020603050405020304" pitchFamily="18" charset="0"/>
                <a:ea typeface="Times New Roman" panose="02020603050405020304" pitchFamily="18" charset="0"/>
              </a:rPr>
              <a:t>Public Trusts registered under Indian Trusts Act,</a:t>
            </a:r>
            <a:r>
              <a:rPr lang="en-US" sz="2000" spc="2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1882</a:t>
            </a:r>
            <a:endParaRPr lang="en-IN" sz="2000" spc="-3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7609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F9A17E-48C6-D2DA-8167-C09E17C51424}"/>
              </a:ext>
            </a:extLst>
          </p:cNvPr>
          <p:cNvSpPr txBox="1"/>
          <p:nvPr/>
        </p:nvSpPr>
        <p:spPr>
          <a:xfrm>
            <a:off x="2270312" y="1528047"/>
            <a:ext cx="8908676" cy="430887"/>
          </a:xfrm>
          <a:prstGeom prst="rect">
            <a:avLst/>
          </a:prstGeom>
          <a:noFill/>
        </p:spPr>
        <p:txBody>
          <a:bodyPr wrap="square">
            <a:spAutoFit/>
          </a:bodyPr>
          <a:lstStyle/>
          <a:p>
            <a:r>
              <a:rPr lang="en-US" sz="2200" b="1" dirty="0">
                <a:effectLst/>
                <a:latin typeface="Times New Roman" panose="02020603050405020304" pitchFamily="18" charset="0"/>
                <a:ea typeface="Times New Roman" panose="02020603050405020304" pitchFamily="18" charset="0"/>
              </a:rPr>
              <a:t>Key differences between Producer Companies and Cooperative Societies</a:t>
            </a:r>
            <a:endParaRPr lang="en-IN" sz="2200" b="1" dirty="0"/>
          </a:p>
        </p:txBody>
      </p:sp>
      <p:graphicFrame>
        <p:nvGraphicFramePr>
          <p:cNvPr id="4" name="Table 3">
            <a:extLst>
              <a:ext uri="{FF2B5EF4-FFF2-40B4-BE49-F238E27FC236}">
                <a16:creationId xmlns:a16="http://schemas.microsoft.com/office/drawing/2014/main" id="{7A5C50D3-A1EE-6589-0EA3-A9589BAAD29A}"/>
              </a:ext>
            </a:extLst>
          </p:cNvPr>
          <p:cNvGraphicFramePr>
            <a:graphicFrameLocks noGrp="1"/>
          </p:cNvGraphicFramePr>
          <p:nvPr>
            <p:extLst>
              <p:ext uri="{D42A27DB-BD31-4B8C-83A1-F6EECF244321}">
                <p14:modId xmlns:p14="http://schemas.microsoft.com/office/powerpoint/2010/main" val="3408789423"/>
              </p:ext>
            </p:extLst>
          </p:nvPr>
        </p:nvGraphicFramePr>
        <p:xfrm>
          <a:off x="941295" y="2123141"/>
          <a:ext cx="10954870" cy="4266667"/>
        </p:xfrm>
        <a:graphic>
          <a:graphicData uri="http://schemas.openxmlformats.org/drawingml/2006/table">
            <a:tbl>
              <a:tblPr firstRow="1" firstCol="1" lastRow="1" lastCol="1" bandRow="1" bandCol="1">
                <a:tableStyleId>{5C22544A-7EE6-4342-B048-85BDC9FD1C3A}</a:tableStyleId>
              </a:tblPr>
              <a:tblGrid>
                <a:gridCol w="2313750">
                  <a:extLst>
                    <a:ext uri="{9D8B030D-6E8A-4147-A177-3AD203B41FA5}">
                      <a16:colId xmlns:a16="http://schemas.microsoft.com/office/drawing/2014/main" val="3588552747"/>
                    </a:ext>
                  </a:extLst>
                </a:gridCol>
                <a:gridCol w="3903499">
                  <a:extLst>
                    <a:ext uri="{9D8B030D-6E8A-4147-A177-3AD203B41FA5}">
                      <a16:colId xmlns:a16="http://schemas.microsoft.com/office/drawing/2014/main" val="3129868354"/>
                    </a:ext>
                  </a:extLst>
                </a:gridCol>
                <a:gridCol w="4737621">
                  <a:extLst>
                    <a:ext uri="{9D8B030D-6E8A-4147-A177-3AD203B41FA5}">
                      <a16:colId xmlns:a16="http://schemas.microsoft.com/office/drawing/2014/main" val="1548964576"/>
                    </a:ext>
                  </a:extLst>
                </a:gridCol>
              </a:tblGrid>
              <a:tr h="124215">
                <a:tc>
                  <a:txBody>
                    <a:bodyPr/>
                    <a:lstStyle/>
                    <a:p>
                      <a:pPr marL="67945">
                        <a:lnSpc>
                          <a:spcPts val="1375"/>
                        </a:lnSpc>
                      </a:pPr>
                      <a:r>
                        <a:rPr lang="en-US" sz="1200">
                          <a:effectLst/>
                        </a:rPr>
                        <a:t>Parameter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75"/>
                        </a:lnSpc>
                      </a:pPr>
                      <a:r>
                        <a:rPr lang="en-US" sz="1200">
                          <a:effectLst/>
                        </a:rPr>
                        <a:t>Cooperative Society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75"/>
                        </a:lnSpc>
                      </a:pPr>
                      <a:r>
                        <a:rPr lang="en-US" sz="1200">
                          <a:effectLst/>
                        </a:rPr>
                        <a:t>Producer Company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54465063"/>
                  </a:ext>
                </a:extLst>
              </a:tr>
              <a:tr h="201930">
                <a:tc>
                  <a:txBody>
                    <a:bodyPr/>
                    <a:lstStyle/>
                    <a:p>
                      <a:pPr marL="67945">
                        <a:lnSpc>
                          <a:spcPts val="1350"/>
                        </a:lnSpc>
                      </a:pPr>
                      <a:r>
                        <a:rPr lang="en-US" sz="1200">
                          <a:effectLst/>
                        </a:rPr>
                        <a:t>Registration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Cooperative Societies Act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Indian Companies Act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41803089"/>
                  </a:ext>
                </a:extLst>
              </a:tr>
              <a:tr h="396342">
                <a:tc>
                  <a:txBody>
                    <a:bodyPr/>
                    <a:lstStyle/>
                    <a:p>
                      <a:pPr marL="67945">
                        <a:lnSpc>
                          <a:spcPts val="1350"/>
                        </a:lnSpc>
                      </a:pPr>
                      <a:r>
                        <a:rPr lang="en-US" sz="1200">
                          <a:effectLst/>
                        </a:rPr>
                        <a:t>Objectives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rPr>
                        <a:t>Single object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rPr>
                        <a:t>Multi-object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35744010"/>
                  </a:ext>
                </a:extLst>
              </a:tr>
              <a:tr h="201930">
                <a:tc>
                  <a:txBody>
                    <a:bodyPr/>
                    <a:lstStyle/>
                    <a:p>
                      <a:pPr marL="67945">
                        <a:lnSpc>
                          <a:spcPts val="135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Membership</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Individuals and cooperatives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Any individual, group, association,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a:lnSpc>
                          <a:spcPts val="1350"/>
                        </a:lnSpc>
                        <a:spcBef>
                          <a:spcPts val="20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producer of goods or services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27515756"/>
                  </a:ext>
                </a:extLst>
              </a:tr>
              <a:tr h="201930">
                <a:tc>
                  <a:txBody>
                    <a:bodyPr/>
                    <a:lstStyle/>
                    <a:p>
                      <a:pPr marL="67945">
                        <a:lnSpc>
                          <a:spcPts val="1375"/>
                        </a:lnSpc>
                      </a:pPr>
                      <a:r>
                        <a:rPr lang="en-US" sz="1200" b="1">
                          <a:effectLst/>
                          <a:latin typeface="Times New Roman" panose="02020603050405020304" pitchFamily="18" charset="0"/>
                          <a:ea typeface="Times New Roman" panose="02020603050405020304" pitchFamily="18" charset="0"/>
                          <a:cs typeface="Times New Roman" panose="02020603050405020304" pitchFamily="18" charset="0"/>
                        </a:rPr>
                        <a:t>Share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Non tradable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Not tradable but transferable; limited to</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a:lnSpc>
                          <a:spcPts val="1350"/>
                        </a:lnSpc>
                        <a:spcBef>
                          <a:spcPts val="20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members at par value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52275369"/>
                  </a:ext>
                </a:extLst>
              </a:tr>
              <a:tr h="201930">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Profit sharing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Limited dividends on shares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Commensurate with volume of business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05085234"/>
                  </a:ext>
                </a:extLst>
              </a:tr>
              <a:tr h="201930">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Voting rights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One member, one vote, but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550"/>
                        </a:lnSpc>
                        <a:spcBef>
                          <a:spcPts val="35"/>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Government and Registrar of Cooperatives hold veto power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One member, one vote. Members not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a:lnSpc>
                          <a:spcPts val="1550"/>
                        </a:lnSpc>
                        <a:spcBef>
                          <a:spcPts val="3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having transactions with the company cannot vote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68631090"/>
                  </a:ext>
                </a:extLst>
              </a:tr>
              <a:tr h="201930">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Government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50"/>
                        </a:lnSpc>
                        <a:spcBef>
                          <a:spcPts val="205"/>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control</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Highly patronized to the extent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50"/>
                        </a:lnSpc>
                        <a:spcBef>
                          <a:spcPts val="205"/>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of interference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tabLst>
                          <a:tab pos="892175" algn="l"/>
                          <a:tab pos="1583690" algn="l"/>
                          <a:tab pos="1964690" algn="l"/>
                        </a:tabLs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Minimal,	limited	to	statutory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a:lnSpc>
                          <a:spcPts val="1350"/>
                        </a:lnSpc>
                        <a:spcBef>
                          <a:spcPts val="205"/>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requirements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17587439"/>
                  </a:ext>
                </a:extLst>
              </a:tr>
              <a:tr h="201930">
                <a:tc>
                  <a:txBody>
                    <a:bodyPr/>
                    <a:lstStyle/>
                    <a:p>
                      <a:pPr marL="67945">
                        <a:lnSpc>
                          <a:spcPts val="1350"/>
                        </a:lnSpc>
                        <a:tabLst>
                          <a:tab pos="1059815" algn="l"/>
                        </a:tabLs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Extent	of</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50"/>
                        </a:lnSpc>
                        <a:spcBef>
                          <a:spcPts val="220"/>
                        </a:spcBef>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Autonomy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Limited in “real world scenario”</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Fully autonomous, self-ruled within the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a:lnSpc>
                          <a:spcPts val="1350"/>
                        </a:lnSpc>
                        <a:spcBef>
                          <a:spcPts val="220"/>
                        </a:spcBef>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provisions of Act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17208758"/>
                  </a:ext>
                </a:extLst>
              </a:tr>
              <a:tr h="201930">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Reserves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Created if there are profits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Mandatory to create every year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65615928"/>
                  </a:ext>
                </a:extLst>
              </a:tr>
              <a:tr h="201930">
                <a:tc>
                  <a:txBody>
                    <a:bodyPr/>
                    <a:lstStyle/>
                    <a:p>
                      <a:pPr marL="67945">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Borrowing power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59690" algn="just">
                        <a:lnSpc>
                          <a:spcPct val="11500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Restricted as per bye-law. </a:t>
                      </a:r>
                      <a:r>
                        <a:rPr lang="en-US" sz="1200" spc="-20">
                          <a:effectLst/>
                          <a:latin typeface="Times New Roman" panose="02020603050405020304" pitchFamily="18" charset="0"/>
                          <a:ea typeface="Times New Roman" panose="02020603050405020304" pitchFamily="18" charset="0"/>
                          <a:cs typeface="Times New Roman" panose="02020603050405020304" pitchFamily="18" charset="0"/>
                        </a:rPr>
                        <a:t>Any</a:t>
                      </a:r>
                      <a:r>
                        <a:rPr lang="en-US" sz="1200" spc="26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amendment to bye-law needs to be</a:t>
                      </a:r>
                      <a:r>
                        <a:rPr lang="en-US" sz="1200" spc="-7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approved</a:t>
                      </a:r>
                      <a:r>
                        <a:rPr lang="en-US" sz="1200" spc="-6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by</a:t>
                      </a:r>
                      <a:r>
                        <a:rPr lang="en-US" sz="1200" spc="-1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200" spc="-6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Registrar</a:t>
                      </a:r>
                      <a:r>
                        <a:rPr lang="en-US" sz="1200" spc="-6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gn="just">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time consuming.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marR="63500" algn="just">
                        <a:lnSpc>
                          <a:spcPct val="115000"/>
                        </a:lnSpc>
                        <a:spcAft>
                          <a:spcPts val="0"/>
                        </a:spcAft>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Borrowing limit fixed by Special Resolution in general meeting. Companies have more freedom to</a:t>
                      </a:r>
                      <a:r>
                        <a:rPr lang="en-US" sz="1200" spc="29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spc="-15">
                          <a:effectLst/>
                          <a:latin typeface="Times New Roman" panose="02020603050405020304" pitchFamily="18" charset="0"/>
                          <a:ea typeface="Times New Roman" panose="02020603050405020304" pitchFamily="18" charset="0"/>
                          <a:cs typeface="Times New Roman" panose="02020603050405020304" pitchFamily="18" charset="0"/>
                        </a:rPr>
                        <a:t>raise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6675" algn="just">
                        <a:lnSpc>
                          <a:spcPts val="135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borrowing power</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889591434"/>
                  </a:ext>
                </a:extLst>
              </a:tr>
              <a:tr h="201930">
                <a:tc>
                  <a:txBody>
                    <a:bodyPr/>
                    <a:lstStyle/>
                    <a:p>
                      <a:pPr marL="67945" marR="59690" algn="just">
                        <a:lnSpc>
                          <a:spcPct val="11500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Relationship </a:t>
                      </a:r>
                      <a:r>
                        <a:rPr lang="en-US" sz="1200" spc="-20">
                          <a:effectLst/>
                          <a:latin typeface="Times New Roman" panose="02020603050405020304" pitchFamily="18" charset="0"/>
                          <a:ea typeface="Times New Roman" panose="02020603050405020304" pitchFamily="18" charset="0"/>
                          <a:cs typeface="Times New Roman" panose="02020603050405020304" pitchFamily="18" charset="0"/>
                        </a:rPr>
                        <a:t>with </a:t>
                      </a: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other corporate / business houses </a:t>
                      </a:r>
                      <a:r>
                        <a:rPr lang="en-US" sz="1200" spc="-65">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p>
                      <a:pPr marL="67945">
                        <a:lnSpc>
                          <a:spcPts val="1370"/>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NGOs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a:lnSpc>
                          <a:spcPts val="1365"/>
                        </a:lnSpc>
                      </a:pPr>
                      <a:r>
                        <a:rPr lang="en-US" sz="1200">
                          <a:effectLst/>
                          <a:latin typeface="Times New Roman" panose="02020603050405020304" pitchFamily="18" charset="0"/>
                          <a:ea typeface="Times New Roman" panose="02020603050405020304" pitchFamily="18" charset="0"/>
                          <a:cs typeface="Times New Roman" panose="02020603050405020304" pitchFamily="18" charset="0"/>
                        </a:rPr>
                        <a:t>Transaction based</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ct val="115000"/>
                        </a:lnSpc>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Producers and corporate entity can together float a producer company.</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38903919"/>
                  </a:ext>
                </a:extLst>
              </a:tr>
            </a:tbl>
          </a:graphicData>
        </a:graphic>
      </p:graphicFrame>
    </p:spTree>
    <p:extLst>
      <p:ext uri="{BB962C8B-B14F-4D97-AF65-F5344CB8AC3E}">
        <p14:creationId xmlns:p14="http://schemas.microsoft.com/office/powerpoint/2010/main" val="3354588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6D7131-C60F-7298-63F3-D584866DA860}"/>
              </a:ext>
            </a:extLst>
          </p:cNvPr>
          <p:cNvSpPr txBox="1"/>
          <p:nvPr/>
        </p:nvSpPr>
        <p:spPr>
          <a:xfrm>
            <a:off x="2052918" y="1667137"/>
            <a:ext cx="7844118" cy="4428713"/>
          </a:xfrm>
          <a:prstGeom prst="rect">
            <a:avLst/>
          </a:prstGeom>
          <a:noFill/>
        </p:spPr>
        <p:txBody>
          <a:bodyPr wrap="square">
            <a:spAutoFit/>
          </a:bodyPr>
          <a:lstStyle/>
          <a:p>
            <a:pPr marL="165100" algn="just">
              <a:spcBef>
                <a:spcPts val="850"/>
              </a:spcBef>
            </a:pPr>
            <a:r>
              <a:rPr lang="en-US" sz="2200" b="1" kern="0" dirty="0">
                <a:effectLst/>
                <a:latin typeface="Times New Roman" panose="02020603050405020304" pitchFamily="18" charset="0"/>
                <a:ea typeface="Times New Roman" panose="02020603050405020304" pitchFamily="18" charset="0"/>
              </a:rPr>
              <a:t>Is registration mandatory for a PO?</a:t>
            </a:r>
            <a:endParaRPr lang="en-IN" sz="2200" b="1" kern="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It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preferable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legal</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entity.</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Only</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entity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enter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legally</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valid contracts including mobilization of funds from other institutions. There are specific Acts under which the PO could be registered. </a:t>
            </a:r>
            <a:r>
              <a:rPr lang="en-US" sz="2000" spc="-15" dirty="0">
                <a:effectLst/>
                <a:latin typeface="Times New Roman" panose="02020603050405020304" pitchFamily="18" charset="0"/>
                <a:ea typeface="Times New Roman" panose="02020603050405020304" pitchFamily="18" charset="0"/>
              </a:rPr>
              <a:t>It </a:t>
            </a:r>
            <a:r>
              <a:rPr lang="en-US" sz="2000" dirty="0">
                <a:effectLst/>
                <a:latin typeface="Times New Roman" panose="02020603050405020304" pitchFamily="18" charset="0"/>
                <a:ea typeface="Times New Roman" panose="02020603050405020304" pitchFamily="18" charset="0"/>
              </a:rPr>
              <a:t>is also possible for a PO to migrate from one legal form to another. While choosing a legal form, the following factors may be kept in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view:</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810"/>
              </a:spcBef>
              <a:spcAft>
                <a:spcPts val="0"/>
              </a:spcAft>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Primary producers should benefit from the surplus generated by the</a:t>
            </a:r>
            <a:r>
              <a:rPr lang="en-US" sz="2000" spc="-60"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PO.</a:t>
            </a:r>
            <a:endParaRPr lang="en-IN" sz="2000" spc="-30"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Process of Registration should not be too demanding in terms of time and resources.</a:t>
            </a:r>
            <a:endParaRPr lang="en-IN" sz="2000" spc="-30" dirty="0">
              <a:effectLst/>
              <a:latin typeface="Times New Roman" panose="02020603050405020304" pitchFamily="18" charset="0"/>
              <a:ea typeface="Times New Roman" panose="02020603050405020304" pitchFamily="18" charset="0"/>
            </a:endParaRPr>
          </a:p>
          <a:p>
            <a:pPr marL="342900" marR="575945" lvl="0" indent="-342900">
              <a:lnSpc>
                <a:spcPct val="113000"/>
              </a:lnSpc>
              <a:spcBef>
                <a:spcPts val="205"/>
              </a:spcBef>
              <a:spcAft>
                <a:spcPts val="0"/>
              </a:spcAft>
              <a:buSzPts val="1200"/>
              <a:buFont typeface="Times New Roman" panose="02020603050405020304" pitchFamily="18" charset="0"/>
              <a:buAutoNum type="alphaLcParenR"/>
              <a:tabLst>
                <a:tab pos="394335" algn="l"/>
              </a:tabLst>
            </a:pPr>
            <a:r>
              <a:rPr lang="en-US" sz="2000" spc="-30" dirty="0">
                <a:effectLst/>
                <a:latin typeface="Times New Roman" panose="02020603050405020304" pitchFamily="18" charset="0"/>
                <a:ea typeface="Times New Roman" panose="02020603050405020304" pitchFamily="18" charset="0"/>
              </a:rPr>
              <a:t>The legal form needs to fit into its business needs, organizational priorities, social capital and management</a:t>
            </a:r>
            <a:r>
              <a:rPr lang="en-US" sz="2000" spc="-5" dirty="0">
                <a:effectLst/>
                <a:latin typeface="Times New Roman" panose="02020603050405020304" pitchFamily="18" charset="0"/>
                <a:ea typeface="Times New Roman" panose="02020603050405020304" pitchFamily="18" charset="0"/>
              </a:rPr>
              <a:t> </a:t>
            </a:r>
            <a:r>
              <a:rPr lang="en-US" sz="2000" spc="-30" dirty="0">
                <a:effectLst/>
                <a:latin typeface="Times New Roman" panose="02020603050405020304" pitchFamily="18" charset="0"/>
                <a:ea typeface="Times New Roman" panose="02020603050405020304" pitchFamily="18" charset="0"/>
              </a:rPr>
              <a:t>capacity.</a:t>
            </a:r>
            <a:endParaRPr lang="en-IN" sz="2000" spc="-3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1855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733D2C-F832-2FC2-8AA9-B84B565246A2}"/>
              </a:ext>
            </a:extLst>
          </p:cNvPr>
          <p:cNvSpPr txBox="1"/>
          <p:nvPr/>
        </p:nvSpPr>
        <p:spPr>
          <a:xfrm>
            <a:off x="2925856" y="1621722"/>
            <a:ext cx="6340287" cy="4924425"/>
          </a:xfrm>
          <a:prstGeom prst="rect">
            <a:avLst/>
          </a:prstGeom>
          <a:noFill/>
        </p:spPr>
        <p:txBody>
          <a:bodyPr wrap="square">
            <a:spAutoFit/>
          </a:bodyPr>
          <a:lstStyle/>
          <a:p>
            <a:pPr marL="165100" algn="just">
              <a:spcBef>
                <a:spcPts val="835"/>
              </a:spcBef>
            </a:pPr>
            <a:r>
              <a:rPr lang="en-US" sz="2200" b="1" kern="0" dirty="0">
                <a:effectLst/>
                <a:latin typeface="Times New Roman" panose="02020603050405020304" pitchFamily="18" charset="0"/>
                <a:ea typeface="Times New Roman" panose="02020603050405020304" pitchFamily="18" charset="0"/>
              </a:rPr>
              <a:t>What are the important activities of a PO?</a:t>
            </a:r>
          </a:p>
          <a:p>
            <a:pPr marL="742950" lvl="1" indent="-285750">
              <a:spcBef>
                <a:spcPts val="805"/>
              </a:spcBef>
              <a:spcAft>
                <a:spcPts val="0"/>
              </a:spcAft>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Procurement of</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inputs</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Disseminating market</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information</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0"/>
              </a:spcBef>
              <a:spcAft>
                <a:spcPts val="0"/>
              </a:spcAft>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Dissemination of technology and</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innovations</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20"/>
              </a:spcBef>
              <a:spcAft>
                <a:spcPts val="0"/>
              </a:spcAft>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Facilitating finance for</a:t>
            </a:r>
            <a:r>
              <a:rPr lang="en-US" sz="2000" spc="-3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inputs</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0"/>
              </a:spcBef>
              <a:spcAft>
                <a:spcPts val="0"/>
              </a:spcAft>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Aggregation and storage of produce</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lphaLcPeriod"/>
              <a:tabLst>
                <a:tab pos="1079500" algn="l"/>
              </a:tabLst>
            </a:pPr>
            <a:r>
              <a:rPr lang="en-US" sz="2000" spc="-10" dirty="0">
                <a:effectLst/>
                <a:latin typeface="Times New Roman" panose="02020603050405020304" pitchFamily="18" charset="0"/>
                <a:ea typeface="Times New Roman" panose="02020603050405020304" pitchFamily="18" charset="0"/>
              </a:rPr>
              <a:t>Primary processing like drying, cleaning and</a:t>
            </a:r>
            <a:r>
              <a:rPr lang="en-US" sz="2000" spc="-4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grading</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10"/>
              </a:spcBef>
              <a:spcAft>
                <a:spcPts val="0"/>
              </a:spcAft>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Brand building, Packaging, Labeling and Standardization</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15"/>
              </a:spcBef>
              <a:spcAft>
                <a:spcPts val="0"/>
              </a:spcAft>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Quality</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control</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lphaLcPeriod"/>
              <a:tabLst>
                <a:tab pos="1079500" algn="l"/>
              </a:tabLst>
            </a:pPr>
            <a:r>
              <a:rPr lang="en-US" sz="2000" spc="-10" dirty="0">
                <a:effectLst/>
                <a:latin typeface="Times New Roman" panose="02020603050405020304" pitchFamily="18" charset="0"/>
                <a:ea typeface="Times New Roman" panose="02020603050405020304" pitchFamily="18" charset="0"/>
              </a:rPr>
              <a:t>Marketing to institutional</a:t>
            </a:r>
            <a:r>
              <a:rPr lang="en-US" sz="2000" spc="-3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buyers</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lphaLcPeriod"/>
              <a:tabLst>
                <a:tab pos="1079500" algn="l"/>
              </a:tabLst>
            </a:pPr>
            <a:r>
              <a:rPr lang="en-US" sz="2000" spc="-10" dirty="0">
                <a:effectLst/>
                <a:latin typeface="Times New Roman" panose="02020603050405020304" pitchFamily="18" charset="0"/>
                <a:ea typeface="Times New Roman" panose="02020603050405020304" pitchFamily="18" charset="0"/>
              </a:rPr>
              <a:t>Participation in commodity</a:t>
            </a:r>
            <a:r>
              <a:rPr lang="en-US" sz="2000" spc="-3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exchanges</a:t>
            </a:r>
            <a:endParaRPr lang="en-IN" sz="2000" spc="-10" dirty="0">
              <a:effectLst/>
              <a:latin typeface="Times New Roman" panose="02020603050405020304" pitchFamily="18" charset="0"/>
              <a:ea typeface="Times New Roman" panose="02020603050405020304" pitchFamily="18" charset="0"/>
            </a:endParaRPr>
          </a:p>
          <a:p>
            <a:pPr marL="742950" lvl="1" indent="-285750">
              <a:spcBef>
                <a:spcPts val="190"/>
              </a:spcBef>
              <a:spcAft>
                <a:spcPts val="0"/>
              </a:spcAft>
              <a:buSzPts val="1200"/>
              <a:buFont typeface="Times New Roman" panose="02020603050405020304" pitchFamily="18" charset="0"/>
              <a:buAutoNum type="alphaLcPeriod"/>
            </a:pPr>
            <a:r>
              <a:rPr lang="en-US" sz="2000" spc="-10" dirty="0">
                <a:effectLst/>
                <a:latin typeface="Times New Roman" panose="02020603050405020304" pitchFamily="18" charset="0"/>
                <a:ea typeface="Times New Roman" panose="02020603050405020304" pitchFamily="18" charset="0"/>
              </a:rPr>
              <a:t>Export</a:t>
            </a:r>
            <a:endParaRPr lang="en-IN" sz="2000" spc="-10" dirty="0">
              <a:effectLst/>
              <a:latin typeface="Times New Roman" panose="02020603050405020304" pitchFamily="18" charset="0"/>
              <a:ea typeface="Times New Roman" panose="02020603050405020304" pitchFamily="18" charset="0"/>
            </a:endParaRPr>
          </a:p>
          <a:p>
            <a:pPr marL="165100" algn="just">
              <a:spcBef>
                <a:spcPts val="835"/>
              </a:spcBef>
            </a:pPr>
            <a:endParaRPr lang="en-IN" sz="2200" b="1" kern="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0743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C3BE37-85E3-9102-88A8-06AF5E46BC70}"/>
              </a:ext>
            </a:extLst>
          </p:cNvPr>
          <p:cNvSpPr txBox="1"/>
          <p:nvPr/>
        </p:nvSpPr>
        <p:spPr>
          <a:xfrm>
            <a:off x="645459" y="1842137"/>
            <a:ext cx="11125200" cy="4616648"/>
          </a:xfrm>
          <a:prstGeom prst="rect">
            <a:avLst/>
          </a:prstGeom>
          <a:noFill/>
        </p:spPr>
        <p:txBody>
          <a:bodyPr wrap="square">
            <a:spAutoFit/>
          </a:bodyPr>
          <a:lstStyle/>
          <a:p>
            <a:pPr marL="165100">
              <a:spcBef>
                <a:spcPts val="1030"/>
              </a:spcBef>
            </a:pPr>
            <a:r>
              <a:rPr lang="en-US" sz="2200" b="1" kern="0" dirty="0">
                <a:effectLst/>
                <a:latin typeface="Times New Roman" panose="02020603050405020304" pitchFamily="18" charset="0"/>
                <a:ea typeface="Times New Roman" panose="02020603050405020304" pitchFamily="18" charset="0"/>
              </a:rPr>
              <a:t>How would a PO help the</a:t>
            </a:r>
            <a:r>
              <a:rPr lang="en-US" sz="2200" b="1" kern="0" spc="-60" dirty="0">
                <a:effectLst/>
                <a:latin typeface="Times New Roman" panose="02020603050405020304" pitchFamily="18" charset="0"/>
                <a:ea typeface="Times New Roman" panose="02020603050405020304" pitchFamily="18" charset="0"/>
              </a:rPr>
              <a:t> </a:t>
            </a:r>
            <a:r>
              <a:rPr lang="en-US" sz="2200" b="1" kern="0" dirty="0">
                <a:effectLst/>
                <a:latin typeface="Times New Roman" panose="02020603050405020304" pitchFamily="18" charset="0"/>
                <a:ea typeface="Times New Roman" panose="02020603050405020304" pitchFamily="18" charset="0"/>
              </a:rPr>
              <a:t>members?</a:t>
            </a:r>
            <a:endParaRPr lang="en-IN" sz="2200" b="1" kern="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A PO will support the members in getting more income by undertaking any/many/all of the activities listed under point 1.14 above. By aggregating the demand for inputs, the PO can buy in bulk,</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thus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procuring</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cheaper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price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compared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individual</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purchase.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Besides,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transporting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 bulk,</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cost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transportation</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reduced.</a:t>
            </a:r>
            <a:r>
              <a:rPr lang="en-US" sz="2000" spc="-30" dirty="0">
                <a:effectLst/>
                <a:latin typeface="Times New Roman" panose="02020603050405020304" pitchFamily="18" charset="0"/>
                <a:ea typeface="Times New Roman" panose="02020603050405020304" pitchFamily="18" charset="0"/>
              </a:rPr>
              <a:t> </a:t>
            </a:r>
          </a:p>
          <a:p>
            <a:pPr algn="just"/>
            <a:endParaRPr lang="en-US" sz="2000" spc="-30" dirty="0">
              <a:latin typeface="Times New Roman" panose="02020603050405020304" pitchFamily="18" charset="0"/>
            </a:endParaRPr>
          </a:p>
          <a:p>
            <a:pPr marL="165100">
              <a:spcBef>
                <a:spcPts val="815"/>
              </a:spcBef>
            </a:pPr>
            <a:r>
              <a:rPr lang="en-US" sz="2200" b="1" kern="0" dirty="0">
                <a:effectLst/>
                <a:latin typeface="Times New Roman" panose="02020603050405020304" pitchFamily="18" charset="0"/>
                <a:ea typeface="Times New Roman" panose="02020603050405020304" pitchFamily="18" charset="0"/>
              </a:rPr>
              <a:t>What are other benefits for the members of a PO (other than better income)?</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A PO is a collective of farmers (and non-farmers) who are the primary producers of a product (an agricultural produce or a manufactured product). It, therefore, can work as a platform to facilitate better access to government services, like PDS, MNREGA, Scholarships and Pensions, etc. </a:t>
            </a:r>
            <a:r>
              <a:rPr lang="en-US" sz="2000" spc="-15" dirty="0">
                <a:effectLst/>
                <a:latin typeface="Times New Roman" panose="02020603050405020304" pitchFamily="18" charset="0"/>
                <a:ea typeface="Times New Roman" panose="02020603050405020304" pitchFamily="18" charset="0"/>
              </a:rPr>
              <a:t>It </a:t>
            </a:r>
            <a:r>
              <a:rPr lang="en-US" sz="2000" dirty="0">
                <a:effectLst/>
                <a:latin typeface="Times New Roman" panose="02020603050405020304" pitchFamily="18" charset="0"/>
                <a:ea typeface="Times New Roman" panose="02020603050405020304" pitchFamily="18" charset="0"/>
              </a:rPr>
              <a:t>can liaison with the Government Departments for convergence of programmes, like drinking water, sanitation, health and hygiene.</a:t>
            </a:r>
            <a:endParaRPr lang="en-IN" sz="2000" dirty="0">
              <a:effectLst/>
              <a:latin typeface="Times New Roman" panose="02020603050405020304" pitchFamily="18" charset="0"/>
              <a:ea typeface="Times New Roman" panose="02020603050405020304" pitchFamily="18" charset="0"/>
            </a:endParaRPr>
          </a:p>
          <a:p>
            <a:pPr algn="just"/>
            <a:endParaRPr lang="en-IN" sz="2000" dirty="0"/>
          </a:p>
        </p:txBody>
      </p:sp>
    </p:spTree>
    <p:extLst>
      <p:ext uri="{BB962C8B-B14F-4D97-AF65-F5344CB8AC3E}">
        <p14:creationId xmlns:p14="http://schemas.microsoft.com/office/powerpoint/2010/main" val="544915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50608E-B279-BBC6-24C7-A7240E35D327}"/>
              </a:ext>
            </a:extLst>
          </p:cNvPr>
          <p:cNvSpPr txBox="1"/>
          <p:nvPr/>
        </p:nvSpPr>
        <p:spPr>
          <a:xfrm>
            <a:off x="986119" y="1535193"/>
            <a:ext cx="10757646" cy="4475392"/>
          </a:xfrm>
          <a:prstGeom prst="rect">
            <a:avLst/>
          </a:prstGeom>
          <a:noFill/>
        </p:spPr>
        <p:txBody>
          <a:bodyPr wrap="square">
            <a:spAutoFit/>
          </a:bodyPr>
          <a:lstStyle/>
          <a:p>
            <a:pPr marL="165100">
              <a:spcBef>
                <a:spcPts val="805"/>
              </a:spcBef>
            </a:pPr>
            <a:r>
              <a:rPr lang="en-US" sz="2200" b="1" kern="0" dirty="0">
                <a:effectLst/>
                <a:latin typeface="Times New Roman" panose="02020603050405020304" pitchFamily="18" charset="0"/>
                <a:ea typeface="Times New Roman" panose="02020603050405020304" pitchFamily="18" charset="0"/>
              </a:rPr>
              <a:t>Who can become member of a PO?</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PO is an organization of the producers, specifically the primary producers. All primary producers residing in the relevant geography, and producing the same or similar produce, for which the PO has been formed, can become member of the PO. Membership is voluntary. The procedure for obtaining PO membership depends on the bye-laws of the PO. The founder-members are those who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were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formation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PO.</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join</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PO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later.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However,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members enjoy equal rights. A primary producer can become member of a PO by submitting an application and a nominal membership fee. Some POs also charge annual membership renewal fee. Although primary producers obtain membership of PO voluntarily, the promoting institution should make efforts to bring all producers into the PO, especially the small producers.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2769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626BE8-7B82-1090-68A0-2F2591CD6EA9}"/>
              </a:ext>
            </a:extLst>
          </p:cNvPr>
          <p:cNvSpPr txBox="1"/>
          <p:nvPr/>
        </p:nvSpPr>
        <p:spPr>
          <a:xfrm>
            <a:off x="1380565" y="1731439"/>
            <a:ext cx="9852211" cy="4226798"/>
          </a:xfrm>
          <a:prstGeom prst="rect">
            <a:avLst/>
          </a:prstGeom>
          <a:noFill/>
        </p:spPr>
        <p:txBody>
          <a:bodyPr wrap="square">
            <a:spAutoFit/>
          </a:bodyPr>
          <a:lstStyle/>
          <a:p>
            <a:pPr marL="165100" algn="just">
              <a:spcBef>
                <a:spcPts val="820"/>
              </a:spcBef>
            </a:pPr>
            <a:r>
              <a:rPr lang="en-US" sz="2200" b="1" kern="0" dirty="0">
                <a:effectLst/>
                <a:latin typeface="Times New Roman" panose="02020603050405020304" pitchFamily="18" charset="0"/>
                <a:ea typeface="Times New Roman" panose="02020603050405020304" pitchFamily="18" charset="0"/>
              </a:rPr>
              <a:t>Who is a primary producer?</a:t>
            </a:r>
            <a:endParaRPr lang="en-IN" sz="2200" b="1" kern="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Any person engaged in any activity connected with or related to any primary produce will be treated as producer. Primary produce means the produce of farmers from agriculture and allied activities or produce of persons engaged in handloom, handicrafts and other cottage industries, including any by-product and product resulting from ancillary activities thereof. Primary produce also includes any activity intended to increase the production or quality of aforementioned products or activities. </a:t>
            </a:r>
          </a:p>
          <a:p>
            <a:pPr algn="just"/>
            <a:endParaRPr lang="en-US" dirty="0">
              <a:latin typeface="Times New Roman" panose="02020603050405020304" pitchFamily="18" charset="0"/>
            </a:endParaRPr>
          </a:p>
          <a:p>
            <a:pPr marL="203200" algn="just">
              <a:spcBef>
                <a:spcPts val="805"/>
              </a:spcBef>
              <a:spcAft>
                <a:spcPts val="0"/>
              </a:spcAft>
            </a:pPr>
            <a:r>
              <a:rPr lang="en-US" sz="2200" b="1" kern="0" dirty="0">
                <a:effectLst/>
                <a:latin typeface="Times New Roman" panose="02020603050405020304" pitchFamily="18" charset="0"/>
                <a:ea typeface="Times New Roman" panose="02020603050405020304" pitchFamily="18" charset="0"/>
              </a:rPr>
              <a:t>Can a person become member of more than one PO?</a:t>
            </a:r>
            <a:endParaRPr lang="en-IN" sz="2200" b="1" kern="0" dirty="0">
              <a:effectLst/>
              <a:latin typeface="Times New Roman" panose="02020603050405020304" pitchFamily="18" charset="0"/>
              <a:ea typeface="Times New Roman" panose="02020603050405020304" pitchFamily="18" charset="0"/>
            </a:endParaRPr>
          </a:p>
          <a:p>
            <a:pPr algn="just"/>
            <a:r>
              <a:rPr lang="en-US" sz="2000" dirty="0">
                <a:effectLst/>
                <a:latin typeface="Times New Roman" panose="02020603050405020304" pitchFamily="18" charset="0"/>
                <a:ea typeface="Times New Roman" panose="02020603050405020304" pitchFamily="18" charset="0"/>
              </a:rPr>
              <a:t>Family is the unit of production in rural areas. Benefits from the PO will accrue to members in proportion to the volume/value of produce given to the PO. Therefore, one person from a family can provide the whole produce of the family to the PO and get the same amount of benefit as multiple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providing</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same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volume/value.</a:t>
            </a:r>
            <a:endParaRPr lang="en-IN" sz="2000" dirty="0"/>
          </a:p>
        </p:txBody>
      </p:sp>
    </p:spTree>
    <p:extLst>
      <p:ext uri="{BB962C8B-B14F-4D97-AF65-F5344CB8AC3E}">
        <p14:creationId xmlns:p14="http://schemas.microsoft.com/office/powerpoint/2010/main" val="592262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5.jpeg">
            <a:extLst>
              <a:ext uri="{FF2B5EF4-FFF2-40B4-BE49-F238E27FC236}">
                <a16:creationId xmlns:a16="http://schemas.microsoft.com/office/drawing/2014/main" id="{DCC0DCFC-A342-217D-D924-395D4826FA30}"/>
              </a:ext>
            </a:extLst>
          </p:cNvPr>
          <p:cNvPicPr>
            <a:picLocks noChangeAspect="1"/>
          </p:cNvPicPr>
          <p:nvPr/>
        </p:nvPicPr>
        <p:blipFill>
          <a:blip r:embed="rId2" cstate="print"/>
          <a:stretch>
            <a:fillRect/>
          </a:stretch>
        </p:blipFill>
        <p:spPr>
          <a:xfrm>
            <a:off x="1792941" y="179295"/>
            <a:ext cx="10009402" cy="6167718"/>
          </a:xfrm>
          <a:prstGeom prst="rect">
            <a:avLst/>
          </a:prstGeom>
        </p:spPr>
      </p:pic>
    </p:spTree>
    <p:extLst>
      <p:ext uri="{BB962C8B-B14F-4D97-AF65-F5344CB8AC3E}">
        <p14:creationId xmlns:p14="http://schemas.microsoft.com/office/powerpoint/2010/main" val="246653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E42AA60D-D5D8-C13C-C95A-58255D014711}"/>
              </a:ext>
            </a:extLst>
          </p:cNvPr>
          <p:cNvGraphicFramePr>
            <a:graphicFrameLocks noGrp="1"/>
          </p:cNvGraphicFramePr>
          <p:nvPr>
            <p:extLst>
              <p:ext uri="{D42A27DB-BD31-4B8C-83A1-F6EECF244321}">
                <p14:modId xmlns:p14="http://schemas.microsoft.com/office/powerpoint/2010/main" val="1873047673"/>
              </p:ext>
            </p:extLst>
          </p:nvPr>
        </p:nvGraphicFramePr>
        <p:xfrm>
          <a:off x="2680447" y="1479177"/>
          <a:ext cx="7351059" cy="4849906"/>
        </p:xfrm>
        <a:graphic>
          <a:graphicData uri="http://schemas.openxmlformats.org/drawingml/2006/table">
            <a:tbl>
              <a:tblPr firstRow="1" firstCol="1" lastRow="1" lastCol="1" bandRow="1" bandCol="1">
                <a:tableStyleId>{5C22544A-7EE6-4342-B048-85BDC9FD1C3A}</a:tableStyleId>
              </a:tblPr>
              <a:tblGrid>
                <a:gridCol w="1412889">
                  <a:extLst>
                    <a:ext uri="{9D8B030D-6E8A-4147-A177-3AD203B41FA5}">
                      <a16:colId xmlns:a16="http://schemas.microsoft.com/office/drawing/2014/main" val="3895487988"/>
                    </a:ext>
                  </a:extLst>
                </a:gridCol>
                <a:gridCol w="1537943">
                  <a:extLst>
                    <a:ext uri="{9D8B030D-6E8A-4147-A177-3AD203B41FA5}">
                      <a16:colId xmlns:a16="http://schemas.microsoft.com/office/drawing/2014/main" val="1968329628"/>
                    </a:ext>
                  </a:extLst>
                </a:gridCol>
                <a:gridCol w="1746886">
                  <a:extLst>
                    <a:ext uri="{9D8B030D-6E8A-4147-A177-3AD203B41FA5}">
                      <a16:colId xmlns:a16="http://schemas.microsoft.com/office/drawing/2014/main" val="3724614705"/>
                    </a:ext>
                  </a:extLst>
                </a:gridCol>
                <a:gridCol w="2653341">
                  <a:extLst>
                    <a:ext uri="{9D8B030D-6E8A-4147-A177-3AD203B41FA5}">
                      <a16:colId xmlns:a16="http://schemas.microsoft.com/office/drawing/2014/main" val="207454970"/>
                    </a:ext>
                  </a:extLst>
                </a:gridCol>
              </a:tblGrid>
              <a:tr h="405008">
                <a:tc>
                  <a:txBody>
                    <a:bodyPr/>
                    <a:lstStyle/>
                    <a:p>
                      <a:pPr marL="67945">
                        <a:lnSpc>
                          <a:spcPts val="1350"/>
                        </a:lnSpc>
                        <a:spcBef>
                          <a:spcPts val="5"/>
                        </a:spcBef>
                      </a:pPr>
                      <a:r>
                        <a:rPr lang="en-US" sz="1200" u="none" strike="noStrike">
                          <a:effectLst/>
                          <a:hlinkClick r:id="rId2"/>
                        </a:rPr>
                        <a:t>Administration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spcBef>
                          <a:spcPts val="5"/>
                        </a:spcBef>
                        <a:spcAft>
                          <a:spcPts val="0"/>
                        </a:spcAft>
                      </a:pPr>
                      <a:r>
                        <a:rPr lang="en-US" sz="1200" u="none" strike="noStrike">
                          <a:effectLst/>
                          <a:hlinkClick r:id="rId3"/>
                        </a:rPr>
                        <a:t>Crops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a:lnSpc>
                          <a:spcPts val="1350"/>
                        </a:lnSpc>
                        <a:spcBef>
                          <a:spcPts val="5"/>
                        </a:spcBef>
                        <a:spcAft>
                          <a:spcPts val="0"/>
                        </a:spcAft>
                      </a:pPr>
                      <a:r>
                        <a:rPr lang="en-US" sz="1200" u="none" strike="noStrike">
                          <a:effectLst/>
                          <a:hlinkClick r:id="rId4"/>
                        </a:rPr>
                        <a:t>Official Language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spcBef>
                          <a:spcPts val="5"/>
                        </a:spcBef>
                        <a:spcAft>
                          <a:spcPts val="0"/>
                        </a:spcAft>
                      </a:pPr>
                      <a:r>
                        <a:rPr lang="en-US" sz="1200" u="none" strike="noStrike">
                          <a:effectLst/>
                          <a:hlinkClick r:id="rId5"/>
                        </a:rPr>
                        <a:t>Mechanization and Technology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95476765"/>
                  </a:ext>
                </a:extLst>
              </a:tr>
              <a:tr h="808743">
                <a:tc>
                  <a:txBody>
                    <a:bodyPr/>
                    <a:lstStyle/>
                    <a:p>
                      <a:pPr marL="67945">
                        <a:lnSpc>
                          <a:spcPts val="1350"/>
                        </a:lnSpc>
                      </a:pPr>
                      <a:r>
                        <a:rPr lang="en-US" sz="1200" u="none" strike="noStrike">
                          <a:effectLst/>
                          <a:hlinkClick r:id="rId6"/>
                        </a:rPr>
                        <a:t>Agriculture</a:t>
                      </a:r>
                      <a:endParaRPr lang="en-IN" sz="1100">
                        <a:effectLst/>
                      </a:endParaRPr>
                    </a:p>
                    <a:p>
                      <a:pPr marL="67945">
                        <a:lnSpc>
                          <a:spcPts val="1350"/>
                        </a:lnSpc>
                        <a:spcBef>
                          <a:spcPts val="205"/>
                        </a:spcBef>
                      </a:pPr>
                      <a:r>
                        <a:rPr lang="en-US" sz="1200" u="none" strike="noStrike">
                          <a:effectLst/>
                          <a:hlinkClick r:id="rId6"/>
                        </a:rPr>
                        <a:t>Census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u="none" strike="noStrike">
                          <a:effectLst/>
                          <a:hlinkClick r:id="rId7"/>
                        </a:rPr>
                        <a:t>Drought</a:t>
                      </a:r>
                      <a:endParaRPr lang="en-IN" sz="1100">
                        <a:effectLst/>
                      </a:endParaRPr>
                    </a:p>
                    <a:p>
                      <a:pPr marL="66675">
                        <a:lnSpc>
                          <a:spcPts val="1350"/>
                        </a:lnSpc>
                        <a:spcBef>
                          <a:spcPts val="205"/>
                        </a:spcBef>
                        <a:spcAft>
                          <a:spcPts val="0"/>
                        </a:spcAft>
                      </a:pPr>
                      <a:r>
                        <a:rPr lang="en-US" sz="1200" u="none" strike="noStrike">
                          <a:effectLst/>
                          <a:hlinkClick r:id="rId7"/>
                        </a:rPr>
                        <a:t>Management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a:lnSpc>
                          <a:spcPts val="1350"/>
                        </a:lnSpc>
                      </a:pPr>
                      <a:r>
                        <a:rPr lang="en-US" sz="1200" u="none" strike="noStrike">
                          <a:effectLst/>
                          <a:hlinkClick r:id="rId8"/>
                        </a:rPr>
                        <a:t>Horticulture</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r>
                        <a:rPr lang="en-US" sz="1200" u="none" strike="noStrike">
                          <a:effectLst/>
                          <a:hlinkClick r:id="rId9"/>
                        </a:rPr>
                        <a:t>Natural Resources Management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46781850"/>
                  </a:ext>
                </a:extLst>
              </a:tr>
              <a:tr h="806194">
                <a:tc>
                  <a:txBody>
                    <a:bodyPr/>
                    <a:lstStyle/>
                    <a:p>
                      <a:pPr marL="67945">
                        <a:lnSpc>
                          <a:spcPts val="1350"/>
                        </a:lnSpc>
                      </a:pPr>
                      <a:r>
                        <a:rPr lang="en-US" sz="1200" u="none" strike="noStrike">
                          <a:effectLst/>
                          <a:hlinkClick r:id="rId10"/>
                        </a:rPr>
                        <a:t>Agricultural</a:t>
                      </a:r>
                      <a:endParaRPr lang="en-IN" sz="1100">
                        <a:effectLst/>
                      </a:endParaRPr>
                    </a:p>
                    <a:p>
                      <a:pPr marL="67945">
                        <a:lnSpc>
                          <a:spcPts val="1350"/>
                        </a:lnSpc>
                        <a:spcBef>
                          <a:spcPts val="205"/>
                        </a:spcBef>
                      </a:pPr>
                      <a:r>
                        <a:rPr lang="en-US" sz="1200" u="none" strike="noStrike">
                          <a:effectLst/>
                          <a:hlinkClick r:id="rId10"/>
                        </a:rPr>
                        <a:t>Marketing</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u="none" strike="noStrike">
                          <a:effectLst/>
                          <a:hlinkClick r:id="rId11"/>
                        </a:rPr>
                        <a:t>Economic</a:t>
                      </a:r>
                      <a:endParaRPr lang="en-IN" sz="1100">
                        <a:effectLst/>
                      </a:endParaRPr>
                    </a:p>
                    <a:p>
                      <a:pPr marL="66675">
                        <a:lnSpc>
                          <a:spcPts val="1350"/>
                        </a:lnSpc>
                        <a:spcBef>
                          <a:spcPts val="205"/>
                        </a:spcBef>
                        <a:spcAft>
                          <a:spcPts val="0"/>
                        </a:spcAft>
                      </a:pPr>
                      <a:r>
                        <a:rPr lang="en-US" sz="1200" u="none" strike="noStrike">
                          <a:effectLst/>
                          <a:hlinkClick r:id="rId11"/>
                        </a:rPr>
                        <a:t>Administration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a:lnSpc>
                          <a:spcPts val="1350"/>
                        </a:lnSpc>
                        <a:tabLst>
                          <a:tab pos="654685" algn="l"/>
                        </a:tabLst>
                      </a:pPr>
                      <a:r>
                        <a:rPr lang="en-US" sz="1200" u="none" strike="noStrike">
                          <a:effectLst/>
                          <a:hlinkClick r:id="rId12"/>
                        </a:rPr>
                        <a:t>Digital	Agriculture</a:t>
                      </a:r>
                      <a:endParaRPr lang="en-IN" sz="1100">
                        <a:effectLst/>
                      </a:endParaRPr>
                    </a:p>
                    <a:p>
                      <a:pPr marL="67310">
                        <a:lnSpc>
                          <a:spcPts val="1350"/>
                        </a:lnSpc>
                        <a:spcBef>
                          <a:spcPts val="205"/>
                        </a:spcBef>
                        <a:spcAft>
                          <a:spcPts val="0"/>
                        </a:spcAft>
                      </a:pPr>
                      <a:r>
                        <a:rPr lang="en-US" sz="1200" u="none" strike="noStrike">
                          <a:effectLst/>
                          <a:hlinkClick r:id="rId12"/>
                        </a:rPr>
                        <a:t>Division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r>
                        <a:rPr lang="en-US" sz="1200" u="none" strike="noStrike">
                          <a:effectLst/>
                          <a:hlinkClick r:id="rId13"/>
                        </a:rPr>
                        <a:t>Oilseeds</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94173013"/>
                  </a:ext>
                </a:extLst>
              </a:tr>
              <a:tr h="808743">
                <a:tc>
                  <a:txBody>
                    <a:bodyPr/>
                    <a:lstStyle/>
                    <a:p>
                      <a:pPr marL="67945">
                        <a:lnSpc>
                          <a:spcPts val="1350"/>
                        </a:lnSpc>
                      </a:pPr>
                      <a:r>
                        <a:rPr lang="en-US" sz="1200" u="none" strike="noStrike">
                          <a:effectLst/>
                          <a:hlinkClick r:id="rId14"/>
                        </a:rPr>
                        <a:t>Price Support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u="none" strike="noStrike">
                          <a:effectLst/>
                          <a:hlinkClick r:id="rId15"/>
                        </a:rPr>
                        <a:t>Extension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a:lnSpc>
                          <a:spcPts val="1350"/>
                        </a:lnSpc>
                        <a:tabLst>
                          <a:tab pos="850265" algn="l"/>
                        </a:tabLst>
                      </a:pPr>
                      <a:r>
                        <a:rPr lang="en-US" sz="1200" u="none" strike="noStrike">
                          <a:effectLst/>
                          <a:hlinkClick r:id="rId16"/>
                        </a:rPr>
                        <a:t>Integrated	Nutrient</a:t>
                      </a:r>
                      <a:endParaRPr lang="en-IN" sz="1100">
                        <a:effectLst/>
                      </a:endParaRPr>
                    </a:p>
                    <a:p>
                      <a:pPr marL="67310">
                        <a:lnSpc>
                          <a:spcPts val="1350"/>
                        </a:lnSpc>
                        <a:spcBef>
                          <a:spcPts val="215"/>
                        </a:spcBef>
                        <a:spcAft>
                          <a:spcPts val="0"/>
                        </a:spcAft>
                      </a:pPr>
                      <a:r>
                        <a:rPr lang="en-US" sz="1200" u="none" strike="noStrike">
                          <a:effectLst/>
                          <a:hlinkClick r:id="rId16"/>
                        </a:rPr>
                        <a:t>Management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r>
                        <a:rPr lang="en-US" sz="1200" u="none" strike="noStrike">
                          <a:effectLst/>
                          <a:hlinkClick r:id="rId17"/>
                        </a:rPr>
                        <a:t>Plan Coordination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56986258"/>
                  </a:ext>
                </a:extLst>
              </a:tr>
              <a:tr h="806194">
                <a:tc>
                  <a:txBody>
                    <a:bodyPr/>
                    <a:lstStyle/>
                    <a:p>
                      <a:pPr marL="67945">
                        <a:lnSpc>
                          <a:spcPts val="1350"/>
                        </a:lnSpc>
                      </a:pPr>
                      <a:r>
                        <a:rPr lang="en-US" sz="1200" u="none" strike="noStrike">
                          <a:effectLst/>
                          <a:hlinkClick r:id="rId18"/>
                        </a:rPr>
                        <a:t>Credit</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ts val="1350"/>
                        </a:lnSpc>
                      </a:pPr>
                      <a:r>
                        <a:rPr lang="en-US" sz="1200" u="none" strike="noStrike">
                          <a:effectLst/>
                          <a:hlinkClick r:id="rId19"/>
                        </a:rPr>
                        <a:t>General</a:t>
                      </a:r>
                      <a:endParaRPr lang="en-IN" sz="1100">
                        <a:effectLst/>
                      </a:endParaRPr>
                    </a:p>
                    <a:p>
                      <a:pPr marL="66675">
                        <a:lnSpc>
                          <a:spcPts val="1350"/>
                        </a:lnSpc>
                        <a:spcBef>
                          <a:spcPts val="205"/>
                        </a:spcBef>
                        <a:spcAft>
                          <a:spcPts val="0"/>
                        </a:spcAft>
                      </a:pPr>
                      <a:r>
                        <a:rPr lang="en-US" sz="1200" u="none" strike="noStrike">
                          <a:effectLst/>
                          <a:hlinkClick r:id="rId19"/>
                        </a:rPr>
                        <a:t>Coordination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a:lnSpc>
                          <a:spcPts val="1350"/>
                        </a:lnSpc>
                      </a:pPr>
                      <a:r>
                        <a:rPr lang="en-US" sz="1200" u="none" strike="noStrike">
                          <a:effectLst/>
                          <a:hlinkClick r:id="rId20"/>
                        </a:rPr>
                        <a:t>International</a:t>
                      </a:r>
                      <a:endParaRPr lang="en-IN" sz="1100">
                        <a:effectLst/>
                      </a:endParaRPr>
                    </a:p>
                    <a:p>
                      <a:pPr marL="67310">
                        <a:lnSpc>
                          <a:spcPts val="1350"/>
                        </a:lnSpc>
                        <a:spcBef>
                          <a:spcPts val="205"/>
                        </a:spcBef>
                        <a:spcAft>
                          <a:spcPts val="0"/>
                        </a:spcAft>
                      </a:pPr>
                      <a:r>
                        <a:rPr lang="en-US" sz="1200" u="none" strike="noStrike">
                          <a:effectLst/>
                          <a:hlinkClick r:id="rId20"/>
                        </a:rPr>
                        <a:t>Cooperation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50"/>
                        </a:lnSpc>
                      </a:pPr>
                      <a:r>
                        <a:rPr lang="en-US" sz="1200" u="none" strike="noStrike">
                          <a:effectLst/>
                          <a:hlinkClick r:id="rId21"/>
                        </a:rPr>
                        <a:t>Plant Protection</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73573939"/>
                  </a:ext>
                </a:extLst>
              </a:tr>
              <a:tr h="1215024">
                <a:tc>
                  <a:txBody>
                    <a:bodyPr/>
                    <a:lstStyle/>
                    <a:p>
                      <a:pPr marL="67945">
                        <a:lnSpc>
                          <a:spcPts val="1365"/>
                        </a:lnSpc>
                      </a:pPr>
                      <a:r>
                        <a:rPr lang="en-US" sz="1200" u="none" strike="noStrike">
                          <a:effectLst/>
                          <a:hlinkClick r:id="rId22"/>
                        </a:rPr>
                        <a:t>Policy</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6675">
                        <a:lnSpc>
                          <a:spcPct val="115000"/>
                        </a:lnSpc>
                      </a:pPr>
                      <a:r>
                        <a:rPr lang="en-US" sz="1200" u="none" strike="noStrike">
                          <a:effectLst/>
                          <a:hlinkClick r:id="rId23"/>
                        </a:rPr>
                        <a:t>Rainfed Farming</a:t>
                      </a:r>
                      <a:r>
                        <a:rPr lang="en-US" sz="1200">
                          <a:effectLst/>
                        </a:rPr>
                        <a:t> </a:t>
                      </a:r>
                      <a:r>
                        <a:rPr lang="en-US" sz="1200" u="none" strike="noStrike">
                          <a:effectLst/>
                          <a:hlinkClick r:id="rId23"/>
                        </a:rPr>
                        <a:t>System</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310" marR="63500">
                        <a:lnSpc>
                          <a:spcPct val="115000"/>
                        </a:lnSpc>
                        <a:spcAft>
                          <a:spcPts val="0"/>
                        </a:spcAft>
                        <a:tabLst>
                          <a:tab pos="975995" algn="l"/>
                        </a:tabLst>
                      </a:pPr>
                      <a:r>
                        <a:rPr lang="en-US" sz="1200" u="none" strike="noStrike">
                          <a:effectLst/>
                          <a:hlinkClick r:id="rId24"/>
                        </a:rPr>
                        <a:t>Rashtriya	</a:t>
                      </a:r>
                      <a:r>
                        <a:rPr lang="en-US" sz="1200" u="none" strike="noStrike" spc="-20">
                          <a:effectLst/>
                          <a:hlinkClick r:id="rId24"/>
                        </a:rPr>
                        <a:t>Krishi</a:t>
                      </a:r>
                      <a:r>
                        <a:rPr lang="en-US" sz="1200" spc="-20">
                          <a:effectLst/>
                        </a:rPr>
                        <a:t> </a:t>
                      </a:r>
                      <a:r>
                        <a:rPr lang="en-US" sz="1200" u="none" strike="noStrike">
                          <a:effectLst/>
                          <a:hlinkClick r:id="rId24"/>
                        </a:rPr>
                        <a:t>Vikas</a:t>
                      </a:r>
                      <a:r>
                        <a:rPr lang="en-US" sz="1200" u="none" strike="noStrike" spc="-5">
                          <a:effectLst/>
                          <a:hlinkClick r:id="rId24"/>
                        </a:rPr>
                        <a:t> </a:t>
                      </a:r>
                      <a:r>
                        <a:rPr lang="en-US" sz="1200" u="none" strike="noStrike">
                          <a:effectLst/>
                          <a:hlinkClick r:id="rId24"/>
                        </a:rPr>
                        <a:t>Yojana</a:t>
                      </a:r>
                      <a:endParaRPr lang="en-IN"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8580">
                        <a:lnSpc>
                          <a:spcPts val="1365"/>
                        </a:lnSpc>
                        <a:tabLst>
                          <a:tab pos="1042035" algn="l"/>
                          <a:tab pos="1671320" algn="l"/>
                        </a:tabLst>
                      </a:pPr>
                      <a:r>
                        <a:rPr lang="en-US" sz="1200" u="none" strike="noStrike" dirty="0">
                          <a:effectLst/>
                          <a:hlinkClick r:id="rId25"/>
                        </a:rPr>
                        <a:t>Agriculture	Trade	Policy,</a:t>
                      </a:r>
                      <a:endParaRPr lang="en-IN" sz="1100" dirty="0">
                        <a:effectLst/>
                      </a:endParaRPr>
                    </a:p>
                    <a:p>
                      <a:pPr marL="68580" marR="62865">
                        <a:lnSpc>
                          <a:spcPts val="1550"/>
                        </a:lnSpc>
                        <a:spcBef>
                          <a:spcPts val="30"/>
                        </a:spcBef>
                        <a:spcAft>
                          <a:spcPts val="0"/>
                        </a:spcAft>
                        <a:tabLst>
                          <a:tab pos="1017270" algn="l"/>
                          <a:tab pos="1539875" algn="l"/>
                        </a:tabLst>
                      </a:pPr>
                      <a:r>
                        <a:rPr lang="en-US" sz="1200" u="none" strike="noStrike" dirty="0">
                          <a:effectLst/>
                          <a:hlinkClick r:id="rId25"/>
                        </a:rPr>
                        <a:t>Promotion	and	</a:t>
                      </a:r>
                      <a:r>
                        <a:rPr lang="en-US" sz="1200" u="none" strike="noStrike" spc="-15" dirty="0">
                          <a:effectLst/>
                          <a:hlinkClick r:id="rId25"/>
                        </a:rPr>
                        <a:t>Logistics</a:t>
                      </a:r>
                      <a:r>
                        <a:rPr lang="en-US" sz="1200" spc="-15" dirty="0">
                          <a:effectLst/>
                        </a:rPr>
                        <a:t> </a:t>
                      </a:r>
                      <a:r>
                        <a:rPr lang="en-US" sz="1200" u="none" strike="noStrike" dirty="0">
                          <a:effectLst/>
                          <a:hlinkClick r:id="rId25"/>
                        </a:rPr>
                        <a:t>Development</a:t>
                      </a:r>
                      <a:r>
                        <a:rPr lang="en-US" sz="1200" u="none" strike="noStrike" spc="-5" dirty="0">
                          <a:effectLst/>
                          <a:hlinkClick r:id="rId25"/>
                        </a:rPr>
                        <a:t> </a:t>
                      </a:r>
                      <a:r>
                        <a:rPr lang="en-US" sz="1200" u="none" strike="noStrike" dirty="0">
                          <a:effectLst/>
                          <a:hlinkClick r:id="rId25"/>
                        </a:rPr>
                        <a:t>Division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22182139"/>
                  </a:ext>
                </a:extLst>
              </a:tr>
            </a:tbl>
          </a:graphicData>
        </a:graphic>
      </p:graphicFrame>
    </p:spTree>
    <p:extLst>
      <p:ext uri="{BB962C8B-B14F-4D97-AF65-F5344CB8AC3E}">
        <p14:creationId xmlns:p14="http://schemas.microsoft.com/office/powerpoint/2010/main" val="406806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879217-C8EA-3252-DCC9-7EDD75CC57BA}"/>
              </a:ext>
            </a:extLst>
          </p:cNvPr>
          <p:cNvSpPr txBox="1"/>
          <p:nvPr/>
        </p:nvSpPr>
        <p:spPr>
          <a:xfrm>
            <a:off x="703729" y="1511328"/>
            <a:ext cx="10784541" cy="5483552"/>
          </a:xfrm>
          <a:prstGeom prst="rect">
            <a:avLst/>
          </a:prstGeom>
          <a:noFill/>
        </p:spPr>
        <p:txBody>
          <a:bodyPr wrap="square">
            <a:spAutoFit/>
          </a:bodyPr>
          <a:lstStyle/>
          <a:p>
            <a:pPr marL="165100" algn="just">
              <a:spcBef>
                <a:spcPts val="450"/>
              </a:spcBef>
              <a:spcAft>
                <a:spcPts val="0"/>
              </a:spcAft>
            </a:pPr>
            <a:r>
              <a:rPr lang="en-US" sz="2400" b="1" dirty="0">
                <a:effectLst/>
                <a:latin typeface="Times New Roman" panose="02020603050405020304" pitchFamily="18" charset="0"/>
                <a:ea typeface="Times New Roman" panose="02020603050405020304" pitchFamily="18" charset="0"/>
              </a:rPr>
              <a:t>Agricultural Technology Management Agency (ATMA)</a:t>
            </a:r>
            <a:endParaRPr lang="en-IN" sz="2400" b="1" dirty="0">
              <a:effectLst/>
              <a:latin typeface="Times New Roman" panose="02020603050405020304" pitchFamily="18" charset="0"/>
              <a:ea typeface="Times New Roman" panose="02020603050405020304" pitchFamily="18" charset="0"/>
            </a:endParaRPr>
          </a:p>
          <a:p>
            <a:pPr marL="165100" algn="just">
              <a:spcBef>
                <a:spcPts val="50"/>
              </a:spcBef>
            </a:pPr>
            <a:r>
              <a:rPr lang="en-US" sz="2000" dirty="0">
                <a:effectLst/>
                <a:latin typeface="Times New Roman" panose="02020603050405020304" pitchFamily="18" charset="0"/>
                <a:ea typeface="Times New Roman" panose="02020603050405020304" pitchFamily="18" charset="0"/>
              </a:rPr>
              <a:t>A Centrally sponsored scheme ‘Support to State Extension Programmes for Extension Reforms’ was launched by the ICAR in 1999. This scheme is a major initiative towards revitalizing agricultural extension in the States to make the extension system decentralized and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demand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driven.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scheme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implemented</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through</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autonomous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district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institutions established in the States in the form of Agricultural Technology Management Agency (ATMA). ATMA is managed by Project Director at district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level.</a:t>
            </a:r>
          </a:p>
          <a:p>
            <a:pPr marL="165100" algn="just">
              <a:spcBef>
                <a:spcPts val="50"/>
              </a:spcBef>
            </a:pPr>
            <a:endParaRPr lang="en-US" sz="2000" dirty="0">
              <a:latin typeface="Times New Roman" panose="02020603050405020304" pitchFamily="18" charset="0"/>
              <a:ea typeface="Times New Roman" panose="02020603050405020304" pitchFamily="18" charset="0"/>
            </a:endParaRPr>
          </a:p>
          <a:p>
            <a:pPr marL="165100" algn="just">
              <a:spcBef>
                <a:spcPts val="5"/>
              </a:spcBef>
            </a:pPr>
            <a:r>
              <a:rPr lang="en-US" sz="2200" b="1" kern="0" dirty="0">
                <a:effectLst/>
                <a:latin typeface="Times New Roman" panose="02020603050405020304" pitchFamily="18" charset="0"/>
                <a:ea typeface="Times New Roman" panose="02020603050405020304" pitchFamily="18" charset="0"/>
              </a:rPr>
              <a:t>Goals of ATMA</a:t>
            </a:r>
            <a:endParaRPr lang="en-IN" sz="2200" b="1" kern="0" dirty="0">
              <a:effectLst/>
              <a:latin typeface="Times New Roman" panose="02020603050405020304" pitchFamily="18" charset="0"/>
              <a:ea typeface="Times New Roman" panose="02020603050405020304" pitchFamily="18" charset="0"/>
            </a:endParaRPr>
          </a:p>
          <a:p>
            <a:pPr lvl="0" algn="just">
              <a:spcBef>
                <a:spcPts val="180"/>
              </a:spcBef>
              <a:spcAft>
                <a:spcPts val="0"/>
              </a:spcAft>
              <a:buSzPts val="1200"/>
              <a:tabLst>
                <a:tab pos="851535" algn="l"/>
              </a:tabLst>
            </a:pPr>
            <a:r>
              <a:rPr lang="en-US" sz="2000" spc="-10" dirty="0">
                <a:effectLst/>
                <a:latin typeface="Times New Roman" panose="02020603050405020304" pitchFamily="18" charset="0"/>
                <a:ea typeface="Times New Roman" panose="02020603050405020304" pitchFamily="18" charset="0"/>
              </a:rPr>
              <a:t>(i) Decentralize decision-making to the district</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level.</a:t>
            </a:r>
            <a:endParaRPr lang="en-IN" sz="2000" spc="-10" dirty="0">
              <a:effectLst/>
              <a:latin typeface="Times New Roman" panose="02020603050405020304" pitchFamily="18" charset="0"/>
              <a:ea typeface="Times New Roman" panose="02020603050405020304" pitchFamily="18" charset="0"/>
            </a:endParaRPr>
          </a:p>
          <a:p>
            <a:pPr marR="820420" lvl="0" algn="just">
              <a:lnSpc>
                <a:spcPct val="115000"/>
              </a:lnSpc>
              <a:spcBef>
                <a:spcPts val="215"/>
              </a:spcBef>
              <a:spcAft>
                <a:spcPts val="0"/>
              </a:spcAft>
              <a:buSzPts val="1200"/>
              <a:tabLst>
                <a:tab pos="851535" algn="l"/>
              </a:tabLst>
            </a:pPr>
            <a:r>
              <a:rPr lang="en-US" sz="2000" spc="-10" dirty="0">
                <a:effectLst/>
                <a:latin typeface="Times New Roman" panose="02020603050405020304" pitchFamily="18" charset="0"/>
                <a:ea typeface="Times New Roman" panose="02020603050405020304" pitchFamily="18" charset="0"/>
              </a:rPr>
              <a:t>(ii) Increase</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farmer</a:t>
            </a:r>
            <a:r>
              <a:rPr lang="en-US" sz="2000" spc="-3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input</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into</a:t>
            </a:r>
            <a:r>
              <a:rPr lang="en-US" sz="2000" spc="-3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programme</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planning</a:t>
            </a:r>
            <a:r>
              <a:rPr lang="en-US" sz="2000" spc="-4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resource</a:t>
            </a:r>
            <a:r>
              <a:rPr lang="en-US" sz="2000" spc="-2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allocation, especially at the</a:t>
            </a:r>
          </a:p>
          <a:p>
            <a:pPr marR="820420" lvl="0" algn="just">
              <a:lnSpc>
                <a:spcPct val="115000"/>
              </a:lnSpc>
              <a:spcBef>
                <a:spcPts val="215"/>
              </a:spcBef>
              <a:spcAft>
                <a:spcPts val="0"/>
              </a:spcAft>
              <a:buSzPts val="1200"/>
              <a:tabLst>
                <a:tab pos="851535" algn="l"/>
              </a:tabLst>
            </a:pPr>
            <a:r>
              <a:rPr lang="en-US" sz="2000" spc="-10" dirty="0">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 block level.</a:t>
            </a:r>
            <a:endParaRPr lang="en-IN" sz="2000" spc="-10" dirty="0">
              <a:effectLst/>
              <a:latin typeface="Times New Roman" panose="02020603050405020304" pitchFamily="18" charset="0"/>
              <a:ea typeface="Times New Roman" panose="02020603050405020304" pitchFamily="18" charset="0"/>
            </a:endParaRPr>
          </a:p>
          <a:p>
            <a:pPr marR="824865" lvl="0" algn="just">
              <a:lnSpc>
                <a:spcPct val="115000"/>
              </a:lnSpc>
              <a:spcBef>
                <a:spcPts val="205"/>
              </a:spcBef>
              <a:spcAft>
                <a:spcPts val="0"/>
              </a:spcAft>
              <a:buSzPts val="1200"/>
              <a:tabLst>
                <a:tab pos="851535" algn="l"/>
              </a:tabLst>
            </a:pPr>
            <a:r>
              <a:rPr lang="en-US" sz="2000" spc="-10" dirty="0">
                <a:effectLst/>
                <a:latin typeface="Times New Roman" panose="02020603050405020304" pitchFamily="18" charset="0"/>
                <a:ea typeface="Times New Roman" panose="02020603050405020304" pitchFamily="18" charset="0"/>
              </a:rPr>
              <a:t>(iii) Increase programme coordination and integration, and to increase accountability to</a:t>
            </a:r>
          </a:p>
          <a:p>
            <a:pPr marR="824865" lvl="0" algn="just">
              <a:lnSpc>
                <a:spcPct val="115000"/>
              </a:lnSpc>
              <a:spcBef>
                <a:spcPts val="205"/>
              </a:spcBef>
              <a:spcAft>
                <a:spcPts val="0"/>
              </a:spcAft>
              <a:buSzPts val="1200"/>
              <a:tabLst>
                <a:tab pos="851535" algn="l"/>
              </a:tabLst>
            </a:pPr>
            <a:r>
              <a:rPr lang="en-US" sz="2000" spc="-10" dirty="0">
                <a:latin typeface="Times New Roman" panose="02020603050405020304" pitchFamily="18" charset="0"/>
                <a:ea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stakeholders.</a:t>
            </a:r>
            <a:endParaRPr lang="en-IN" sz="2000" spc="-10" dirty="0">
              <a:effectLst/>
              <a:latin typeface="Times New Roman" panose="02020603050405020304" pitchFamily="18" charset="0"/>
              <a:ea typeface="Times New Roman" panose="02020603050405020304" pitchFamily="18" charset="0"/>
            </a:endParaRPr>
          </a:p>
          <a:p>
            <a:pPr marL="165100" algn="just">
              <a:spcBef>
                <a:spcPts val="50"/>
              </a:spcBef>
            </a:pPr>
            <a:endParaRPr lang="en-IN" sz="2000" dirty="0">
              <a:effectLst/>
              <a:latin typeface="Times New Roman" panose="02020603050405020304" pitchFamily="18" charset="0"/>
              <a:ea typeface="Times New Roman" panose="02020603050405020304" pitchFamily="18" charset="0"/>
            </a:endParaRPr>
          </a:p>
          <a:p>
            <a:pPr marL="165100">
              <a:spcBef>
                <a:spcPts val="50"/>
              </a:spcBef>
              <a:spcAft>
                <a:spcPts val="0"/>
              </a:spcAft>
            </a:pPr>
            <a:endParaRPr lang="en-IN"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89A4A-C334-F67F-4A78-54250381CC54}"/>
              </a:ext>
            </a:extLst>
          </p:cNvPr>
          <p:cNvSpPr txBox="1"/>
          <p:nvPr/>
        </p:nvSpPr>
        <p:spPr>
          <a:xfrm>
            <a:off x="869576" y="1683480"/>
            <a:ext cx="10452847" cy="4277068"/>
          </a:xfrm>
          <a:prstGeom prst="rect">
            <a:avLst/>
          </a:prstGeom>
          <a:noFill/>
        </p:spPr>
        <p:txBody>
          <a:bodyPr wrap="square">
            <a:spAutoFit/>
          </a:bodyPr>
          <a:lstStyle/>
          <a:p>
            <a:pPr marL="165100" marR="822960" algn="just">
              <a:lnSpc>
                <a:spcPct val="115000"/>
              </a:lnSpc>
            </a:pPr>
            <a:r>
              <a:rPr lang="en-US" sz="2200" b="1" dirty="0">
                <a:effectLst/>
                <a:latin typeface="Times New Roman" panose="02020603050405020304" pitchFamily="18" charset="0"/>
                <a:ea typeface="Times New Roman" panose="02020603050405020304" pitchFamily="18" charset="0"/>
              </a:rPr>
              <a:t>ATMA networking: </a:t>
            </a:r>
            <a:r>
              <a:rPr lang="en-US" sz="2000" dirty="0">
                <a:effectLst/>
                <a:latin typeface="Times New Roman" panose="02020603050405020304" pitchFamily="18" charset="0"/>
                <a:ea typeface="Times New Roman" panose="02020603050405020304" pitchFamily="18" charset="0"/>
              </a:rPr>
              <a:t>It would have linkage with all the line departments, research organizations, NGOs, and agencies associated with agricultural development in the district. Research and Extension Units within the project districts such as ZRS or substations, KVKs and the key line departments of Agriculture, Animal Husbandry, Horticulture and Fisheries etc. would become constituent members of ATMA.</a:t>
            </a:r>
            <a:endParaRPr lang="en-IN" sz="2000" dirty="0">
              <a:effectLst/>
              <a:latin typeface="Times New Roman" panose="02020603050405020304" pitchFamily="18" charset="0"/>
              <a:ea typeface="Times New Roman" panose="02020603050405020304" pitchFamily="18" charset="0"/>
            </a:endParaRPr>
          </a:p>
          <a:p>
            <a:pPr marL="165100">
              <a:spcBef>
                <a:spcPts val="30"/>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marR="826135" algn="just">
              <a:lnSpc>
                <a:spcPct val="115000"/>
              </a:lnSpc>
            </a:pPr>
            <a:r>
              <a:rPr lang="en-US" sz="2200" b="1" dirty="0">
                <a:effectLst/>
                <a:latin typeface="Times New Roman" panose="02020603050405020304" pitchFamily="18" charset="0"/>
                <a:ea typeface="Times New Roman" panose="02020603050405020304" pitchFamily="18" charset="0"/>
              </a:rPr>
              <a:t>ATMA Governing Board: </a:t>
            </a:r>
            <a:r>
              <a:rPr lang="en-US" sz="2000" dirty="0">
                <a:effectLst/>
                <a:latin typeface="Times New Roman" panose="02020603050405020304" pitchFamily="18" charset="0"/>
                <a:ea typeface="Times New Roman" panose="02020603050405020304" pitchFamily="18" charset="0"/>
              </a:rPr>
              <a:t>The ATMA Governing Board is a policy making body and provides guidance as well as review the progress and functioning of the ATMA. The composition of the ATMA Governing Board is as follows.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10"/>
              </a:spcBef>
              <a:spcAft>
                <a:spcPts val="0"/>
              </a:spcAft>
              <a:buSzPts val="1200"/>
              <a:buFont typeface="Times New Roman" panose="02020603050405020304" pitchFamily="18" charset="0"/>
              <a:buAutoNum type="romanLcParenBoth"/>
              <a:tabLst>
                <a:tab pos="850900" algn="l"/>
                <a:tab pos="851535" algn="l"/>
              </a:tabLst>
            </a:pPr>
            <a:r>
              <a:rPr lang="en-US" sz="2000" i="1" spc="-15" dirty="0">
                <a:effectLst/>
                <a:latin typeface="Times New Roman" panose="02020603050405020304" pitchFamily="18" charset="0"/>
                <a:ea typeface="Times New Roman" panose="02020603050405020304" pitchFamily="18" charset="0"/>
              </a:rPr>
              <a:t>Chairman: </a:t>
            </a:r>
            <a:r>
              <a:rPr lang="en-US" sz="2000" spc="-15" dirty="0">
                <a:effectLst/>
                <a:latin typeface="Times New Roman" panose="02020603050405020304" pitchFamily="18" charset="0"/>
                <a:ea typeface="Times New Roman" panose="02020603050405020304" pitchFamily="18" charset="0"/>
              </a:rPr>
              <a:t>District</a:t>
            </a:r>
            <a:r>
              <a:rPr lang="en-US" sz="2000" spc="-1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Magistrate/Collector</a:t>
            </a:r>
            <a:endParaRPr lang="en-IN" sz="2000" spc="-15" dirty="0">
              <a:effectLst/>
              <a:latin typeface="Times New Roman" panose="02020603050405020304" pitchFamily="18" charset="0"/>
              <a:ea typeface="Times New Roman" panose="02020603050405020304" pitchFamily="18" charset="0"/>
            </a:endParaRPr>
          </a:p>
          <a:p>
            <a:pPr marL="342900" lvl="0" indent="-342900">
              <a:spcBef>
                <a:spcPts val="200"/>
              </a:spcBef>
              <a:spcAft>
                <a:spcPts val="0"/>
              </a:spcAft>
              <a:buSzPts val="1200"/>
              <a:buFont typeface="Times New Roman" panose="02020603050405020304" pitchFamily="18" charset="0"/>
              <a:buAutoNum type="romanLcParenBoth"/>
              <a:tabLst>
                <a:tab pos="850900" algn="l"/>
                <a:tab pos="851535" algn="l"/>
              </a:tabLst>
            </a:pPr>
            <a:r>
              <a:rPr lang="en-US" sz="2000" i="1" spc="-15" dirty="0">
                <a:effectLst/>
                <a:latin typeface="Times New Roman" panose="02020603050405020304" pitchFamily="18" charset="0"/>
                <a:ea typeface="Times New Roman" panose="02020603050405020304" pitchFamily="18" charset="0"/>
              </a:rPr>
              <a:t>Vice-Chairman: </a:t>
            </a:r>
            <a:r>
              <a:rPr lang="en-US" sz="2000" spc="-15" dirty="0">
                <a:effectLst/>
                <a:latin typeface="Times New Roman" panose="02020603050405020304" pitchFamily="18" charset="0"/>
                <a:ea typeface="Times New Roman" panose="02020603050405020304" pitchFamily="18" charset="0"/>
              </a:rPr>
              <a:t>Chief Executive Officer (CEO)/Chief Development Officer</a:t>
            </a:r>
            <a:r>
              <a:rPr lang="en-US" sz="2000" spc="-20" dirty="0">
                <a:effectLst/>
                <a:latin typeface="Times New Roman" panose="02020603050405020304" pitchFamily="18" charset="0"/>
                <a:ea typeface="Times New Roman" panose="02020603050405020304" pitchFamily="18" charset="0"/>
              </a:rPr>
              <a:t> </a:t>
            </a:r>
            <a:r>
              <a:rPr lang="en-US" sz="2000" i="1" spc="-15" dirty="0">
                <a:effectLst/>
                <a:latin typeface="Times New Roman" panose="02020603050405020304" pitchFamily="18" charset="0"/>
                <a:ea typeface="Times New Roman" panose="02020603050405020304" pitchFamily="18" charset="0"/>
              </a:rPr>
              <a:t>(CDO)</a:t>
            </a:r>
            <a:endParaRPr lang="en-IN" sz="2000" spc="-15"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romanLcParenBoth"/>
              <a:tabLst>
                <a:tab pos="850900" algn="l"/>
                <a:tab pos="851535" algn="l"/>
              </a:tabLst>
            </a:pPr>
            <a:r>
              <a:rPr lang="en-US" sz="2000" i="1" spc="-15" dirty="0">
                <a:effectLst/>
                <a:latin typeface="Times New Roman" panose="02020603050405020304" pitchFamily="18" charset="0"/>
                <a:ea typeface="Times New Roman" panose="02020603050405020304" pitchFamily="18" charset="0"/>
              </a:rPr>
              <a:t>Members: </a:t>
            </a:r>
            <a:r>
              <a:rPr lang="en-US" sz="2000" spc="-15" dirty="0">
                <a:effectLst/>
                <a:latin typeface="Times New Roman" panose="02020603050405020304" pitchFamily="18" charset="0"/>
                <a:ea typeface="Times New Roman" panose="02020603050405020304" pitchFamily="18" charset="0"/>
              </a:rPr>
              <a:t>Joint Director/Deputy Director</a:t>
            </a:r>
            <a:r>
              <a:rPr lang="en-US" sz="2000" spc="-2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(Agriculture)</a:t>
            </a:r>
            <a:endParaRPr lang="en-IN" sz="2000" spc="-1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F799EC-D012-8BEE-012C-143C3BCCD9D7}"/>
              </a:ext>
            </a:extLst>
          </p:cNvPr>
          <p:cNvSpPr txBox="1"/>
          <p:nvPr/>
        </p:nvSpPr>
        <p:spPr>
          <a:xfrm>
            <a:off x="609601" y="1513195"/>
            <a:ext cx="11519646" cy="5095562"/>
          </a:xfrm>
          <a:prstGeom prst="rect">
            <a:avLst/>
          </a:prstGeom>
          <a:noFill/>
        </p:spPr>
        <p:txBody>
          <a:bodyPr wrap="square">
            <a:spAutoFit/>
          </a:bodyPr>
          <a:lstStyle/>
          <a:p>
            <a:pPr marL="165100" algn="just">
              <a:spcBef>
                <a:spcPts val="395"/>
              </a:spcBef>
            </a:pPr>
            <a:r>
              <a:rPr lang="en-US" sz="2200" b="1" kern="0" dirty="0">
                <a:effectLst/>
                <a:latin typeface="Times New Roman" panose="02020603050405020304" pitchFamily="18" charset="0"/>
                <a:ea typeface="Times New Roman" panose="02020603050405020304" pitchFamily="18" charset="0"/>
              </a:rPr>
              <a:t>Key functions of ATMA Governing Board</a:t>
            </a:r>
            <a:endParaRPr lang="en-IN" sz="2200" b="1" kern="0" dirty="0">
              <a:effectLst/>
              <a:latin typeface="Times New Roman" panose="02020603050405020304" pitchFamily="18" charset="0"/>
              <a:ea typeface="Times New Roman" panose="02020603050405020304" pitchFamily="18" charset="0"/>
            </a:endParaRPr>
          </a:p>
          <a:p>
            <a:pPr marL="342900" marR="828040" lvl="0" indent="-342900" algn="just">
              <a:lnSpc>
                <a:spcPct val="115000"/>
              </a:lnSpc>
              <a:spcBef>
                <a:spcPts val="180"/>
              </a:spcBef>
              <a:spcAft>
                <a:spcPts val="0"/>
              </a:spcAft>
              <a:buSzPts val="1200"/>
              <a:buFont typeface="Times New Roman" panose="02020603050405020304" pitchFamily="18" charset="0"/>
              <a:buAutoNum type="romanLcParenBoth"/>
              <a:tabLst>
                <a:tab pos="851535" algn="l"/>
              </a:tabLst>
            </a:pPr>
            <a:r>
              <a:rPr lang="en-US" sz="2000" spc="-25" dirty="0">
                <a:effectLst/>
                <a:latin typeface="Times New Roman" panose="02020603050405020304" pitchFamily="18" charset="0"/>
                <a:ea typeface="Times New Roman" panose="02020603050405020304" pitchFamily="18" charset="0"/>
              </a:rPr>
              <a:t>Review and approve Strategic Research and Extension Plan (SREP) and annual work plans that are prepared and submitted by the participating</a:t>
            </a:r>
            <a:r>
              <a:rPr lang="en-US" sz="2000" spc="-4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units.</a:t>
            </a:r>
            <a:endParaRPr lang="en-IN" sz="2000" spc="-25" dirty="0">
              <a:effectLst/>
              <a:latin typeface="Times New Roman" panose="02020603050405020304" pitchFamily="18" charset="0"/>
              <a:ea typeface="Times New Roman" panose="02020603050405020304" pitchFamily="18" charset="0"/>
            </a:endParaRPr>
          </a:p>
          <a:p>
            <a:pPr marL="342900" marR="824865" lvl="0" indent="-342900" algn="just">
              <a:lnSpc>
                <a:spcPct val="115000"/>
              </a:lnSpc>
              <a:spcBef>
                <a:spcPts val="10"/>
              </a:spcBef>
              <a:spcAft>
                <a:spcPts val="0"/>
              </a:spcAft>
              <a:buSzPts val="1200"/>
              <a:buFont typeface="Times New Roman" panose="02020603050405020304" pitchFamily="18" charset="0"/>
              <a:buAutoNum type="romanLcParenBoth"/>
              <a:tabLst>
                <a:tab pos="851535" algn="l"/>
              </a:tabLst>
            </a:pPr>
            <a:r>
              <a:rPr lang="en-US" sz="2000" spc="-25" dirty="0">
                <a:effectLst/>
                <a:latin typeface="Times New Roman" panose="02020603050405020304" pitchFamily="18" charset="0"/>
                <a:ea typeface="Times New Roman" panose="02020603050405020304" pitchFamily="18" charset="0"/>
              </a:rPr>
              <a:t>Receive and review annual reports presented by the participating units, providing feedback and direction to them as needed, for various research and extension activities being carried out within the</a:t>
            </a:r>
            <a:r>
              <a:rPr lang="en-US" sz="2000" spc="-1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district.</a:t>
            </a:r>
            <a:endParaRPr lang="en-IN" sz="2000" spc="-25" dirty="0">
              <a:effectLst/>
              <a:latin typeface="Times New Roman" panose="02020603050405020304" pitchFamily="18" charset="0"/>
              <a:ea typeface="Times New Roman" panose="02020603050405020304" pitchFamily="18" charset="0"/>
            </a:endParaRPr>
          </a:p>
          <a:p>
            <a:pPr marL="342900" marR="827405" lvl="0" indent="-342900" algn="just">
              <a:lnSpc>
                <a:spcPct val="115000"/>
              </a:lnSpc>
              <a:spcBef>
                <a:spcPts val="205"/>
              </a:spcBef>
              <a:spcAft>
                <a:spcPts val="0"/>
              </a:spcAft>
              <a:buSzPts val="1200"/>
              <a:buFont typeface="Times New Roman" panose="02020603050405020304" pitchFamily="18" charset="0"/>
              <a:buAutoNum type="romanLcParenBoth"/>
              <a:tabLst>
                <a:tab pos="851535" algn="l"/>
              </a:tabLst>
            </a:pPr>
            <a:r>
              <a:rPr lang="en-US" sz="2000" spc="-25" dirty="0">
                <a:effectLst/>
                <a:latin typeface="Times New Roman" panose="02020603050405020304" pitchFamily="18" charset="0"/>
                <a:ea typeface="Times New Roman" panose="02020603050405020304" pitchFamily="18" charset="0"/>
              </a:rPr>
              <a:t>Receive and allocate project funds to carry out priority research, extension and related activities within the</a:t>
            </a:r>
            <a:r>
              <a:rPr lang="en-US" sz="2000" spc="-1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district.</a:t>
            </a:r>
          </a:p>
          <a:p>
            <a:pPr marL="165100" marR="826135" algn="just">
              <a:lnSpc>
                <a:spcPct val="115000"/>
              </a:lnSpc>
            </a:pPr>
            <a:r>
              <a:rPr lang="en-US" sz="2200" b="1" dirty="0">
                <a:effectLst/>
                <a:latin typeface="Times New Roman" panose="02020603050405020304" pitchFamily="18" charset="0"/>
                <a:ea typeface="Times New Roman" panose="02020603050405020304" pitchFamily="18" charset="0"/>
              </a:rPr>
              <a:t>ATMA management Committee: </a:t>
            </a:r>
            <a:r>
              <a:rPr lang="en-US" sz="1800" dirty="0">
                <a:effectLst/>
                <a:latin typeface="Times New Roman" panose="02020603050405020304" pitchFamily="18" charset="0"/>
                <a:ea typeface="Times New Roman" panose="02020603050405020304" pitchFamily="18" charset="0"/>
              </a:rPr>
              <a:t>The ATMA management committee shall be constituted as follows.</a:t>
            </a:r>
            <a:endParaRPr lang="en-IN" sz="1800" dirty="0">
              <a:effectLst/>
              <a:latin typeface="Times New Roman" panose="02020603050405020304" pitchFamily="18" charset="0"/>
              <a:ea typeface="Times New Roman" panose="02020603050405020304" pitchFamily="18" charset="0"/>
            </a:endParaRPr>
          </a:p>
          <a:p>
            <a:pPr marL="342900" lvl="0" indent="-342900" algn="just">
              <a:spcBef>
                <a:spcPts val="5"/>
              </a:spcBef>
              <a:spcAft>
                <a:spcPts val="0"/>
              </a:spcAft>
              <a:buSzPts val="1200"/>
              <a:buFont typeface="Times New Roman" panose="02020603050405020304" pitchFamily="18" charset="0"/>
              <a:buAutoNum type="romanLcParenBoth"/>
              <a:tabLst>
                <a:tab pos="851535" algn="l"/>
              </a:tabLst>
            </a:pPr>
            <a:r>
              <a:rPr lang="en-US" sz="2000" i="1" spc="-10" dirty="0">
                <a:effectLst/>
                <a:latin typeface="Times New Roman" panose="02020603050405020304" pitchFamily="18" charset="0"/>
                <a:ea typeface="Times New Roman" panose="02020603050405020304" pitchFamily="18" charset="0"/>
              </a:rPr>
              <a:t>Chairman: </a:t>
            </a:r>
            <a:r>
              <a:rPr lang="en-US" sz="2000" spc="-10" dirty="0">
                <a:effectLst/>
                <a:latin typeface="Times New Roman" panose="02020603050405020304" pitchFamily="18" charset="0"/>
                <a:ea typeface="Times New Roman" panose="02020603050405020304" pitchFamily="18" charset="0"/>
              </a:rPr>
              <a:t>Project Director of</a:t>
            </a:r>
            <a:r>
              <a:rPr lang="en-US" sz="2000" spc="-2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ATMA</a:t>
            </a:r>
            <a:endParaRPr lang="en-IN" sz="2000" spc="-10" dirty="0">
              <a:effectLst/>
              <a:latin typeface="Times New Roman" panose="02020603050405020304" pitchFamily="18" charset="0"/>
              <a:ea typeface="Times New Roman" panose="02020603050405020304" pitchFamily="18" charset="0"/>
            </a:endParaRPr>
          </a:p>
          <a:p>
            <a:pPr marL="342900" marR="570865" lvl="0" indent="-342900" algn="just">
              <a:lnSpc>
                <a:spcPct val="115000"/>
              </a:lnSpc>
              <a:spcBef>
                <a:spcPts val="205"/>
              </a:spcBef>
              <a:spcAft>
                <a:spcPts val="0"/>
              </a:spcAft>
              <a:buSzPts val="1200"/>
              <a:buFont typeface="Times New Roman" panose="02020603050405020304" pitchFamily="18" charset="0"/>
              <a:buAutoNum type="romanLcParenBoth"/>
              <a:tabLst>
                <a:tab pos="851535" algn="l"/>
              </a:tabLst>
            </a:pPr>
            <a:r>
              <a:rPr lang="en-US" sz="2000" i="1" spc="-10" dirty="0">
                <a:effectLst/>
                <a:latin typeface="Times New Roman" panose="02020603050405020304" pitchFamily="18" charset="0"/>
                <a:ea typeface="Times New Roman" panose="02020603050405020304" pitchFamily="18" charset="0"/>
              </a:rPr>
              <a:t>Members: </a:t>
            </a:r>
            <a:r>
              <a:rPr lang="en-US" sz="2000" spc="-10" dirty="0">
                <a:effectLst/>
                <a:latin typeface="Times New Roman" panose="02020603050405020304" pitchFamily="18" charset="0"/>
                <a:ea typeface="Times New Roman" panose="02020603050405020304" pitchFamily="18" charset="0"/>
              </a:rPr>
              <a:t>District Heads of Departments of Agriculture, Horticulture, Animal Husbandry, Fisheries, Sericulture Sub divisional Agricultural Officers, One representative</a:t>
            </a:r>
            <a:r>
              <a:rPr lang="en-US" sz="2000" spc="-7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NGO</a:t>
            </a:r>
            <a:r>
              <a:rPr lang="en-US" sz="2000" spc="-7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in-charge</a:t>
            </a:r>
            <a:r>
              <a:rPr lang="en-US" sz="2000" spc="-7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farmers</a:t>
            </a:r>
            <a:r>
              <a:rPr lang="en-US" sz="2000" spc="-7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organization,</a:t>
            </a:r>
            <a:r>
              <a:rPr lang="en-US" sz="2000" spc="-6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two</a:t>
            </a:r>
            <a:r>
              <a:rPr lang="en-US" sz="2000" spc="-6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representative</a:t>
            </a:r>
            <a:r>
              <a:rPr lang="en-US" sz="2000" spc="-6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of</a:t>
            </a:r>
            <a:r>
              <a:rPr lang="en-US" sz="2000" spc="-7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farmers organizations (one year rotation</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basis)</a:t>
            </a:r>
            <a:endParaRPr lang="en-IN" sz="2000" spc="-10" dirty="0">
              <a:effectLst/>
              <a:latin typeface="Times New Roman" panose="02020603050405020304" pitchFamily="18" charset="0"/>
              <a:ea typeface="Times New Roman" panose="02020603050405020304" pitchFamily="18" charset="0"/>
            </a:endParaRPr>
          </a:p>
          <a:p>
            <a:pPr marR="827405" lvl="0" algn="just">
              <a:lnSpc>
                <a:spcPct val="115000"/>
              </a:lnSpc>
              <a:spcBef>
                <a:spcPts val="205"/>
              </a:spcBef>
              <a:spcAft>
                <a:spcPts val="0"/>
              </a:spcAft>
              <a:buSzPts val="1200"/>
              <a:tabLst>
                <a:tab pos="851535" algn="l"/>
              </a:tabLst>
            </a:pPr>
            <a:endParaRPr lang="en-IN" sz="2000" spc="-2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1BE78C-E51D-AE61-6982-0CE03EDA5218}"/>
              </a:ext>
            </a:extLst>
          </p:cNvPr>
          <p:cNvSpPr txBox="1"/>
          <p:nvPr/>
        </p:nvSpPr>
        <p:spPr>
          <a:xfrm>
            <a:off x="2052918" y="2191016"/>
            <a:ext cx="8489576" cy="2659511"/>
          </a:xfrm>
          <a:prstGeom prst="rect">
            <a:avLst/>
          </a:prstGeom>
          <a:noFill/>
        </p:spPr>
        <p:txBody>
          <a:bodyPr wrap="square">
            <a:spAutoFit/>
          </a:bodyPr>
          <a:lstStyle/>
          <a:p>
            <a:pPr marL="165100" algn="just">
              <a:spcBef>
                <a:spcPts val="25"/>
              </a:spcBef>
            </a:pPr>
            <a:r>
              <a:rPr lang="en-US" sz="2200" b="1" kern="0" dirty="0">
                <a:effectLst/>
                <a:latin typeface="Times New Roman" panose="02020603050405020304" pitchFamily="18" charset="0"/>
                <a:ea typeface="Times New Roman" panose="02020603050405020304" pitchFamily="18" charset="0"/>
                <a:cs typeface="Times New Roman" panose="02020603050405020304" pitchFamily="18" charset="0"/>
              </a:rPr>
              <a:t>Key functions of Management Committee</a:t>
            </a:r>
            <a:endParaRPr lang="en-IN" sz="2200" b="1" kern="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570865" lvl="0" algn="just">
              <a:lnSpc>
                <a:spcPct val="115000"/>
              </a:lnSpc>
              <a:spcBef>
                <a:spcPts val="180"/>
              </a:spcBef>
              <a:spcAft>
                <a:spcPts val="0"/>
              </a:spcAft>
              <a:buSzPts val="1200"/>
              <a:tabLst>
                <a:tab pos="851535" algn="l"/>
              </a:tabLst>
            </a:pP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(i) Carryout Participatory Rural Appraisals (PRAs) to identify the problems and constraints faced by different socioeconomic groups and farmers within the</a:t>
            </a:r>
            <a:r>
              <a:rPr lang="en-US" sz="2000"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district.</a:t>
            </a:r>
          </a:p>
          <a:p>
            <a:pPr marR="570865" lvl="0" algn="just">
              <a:lnSpc>
                <a:spcPct val="115000"/>
              </a:lnSpc>
              <a:spcBef>
                <a:spcPts val="180"/>
              </a:spcBef>
              <a:spcAft>
                <a:spcPts val="0"/>
              </a:spcAft>
              <a:buSzPts val="1200"/>
              <a:tabLst>
                <a:tab pos="851535" algn="l"/>
              </a:tabLst>
            </a:pPr>
            <a:endParaRPr lang="en-IN" sz="2000" spc="-135"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a:lnSpc>
                <a:spcPts val="1360"/>
              </a:lnSpc>
              <a:spcBef>
                <a:spcPts val="205"/>
              </a:spcBef>
              <a:spcAft>
                <a:spcPts val="0"/>
              </a:spcAft>
              <a:buSzPts val="1200"/>
              <a:tabLst>
                <a:tab pos="851535" algn="l"/>
              </a:tabLst>
            </a:pP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(ii) Prepare</a:t>
            </a:r>
            <a:r>
              <a:rPr lang="en-US" sz="2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an</a:t>
            </a:r>
            <a:r>
              <a:rPr lang="en-US" sz="2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integrated,</a:t>
            </a:r>
            <a:r>
              <a:rPr lang="en-US" sz="2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Strategic</a:t>
            </a:r>
            <a:r>
              <a:rPr lang="en-US" sz="2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Research</a:t>
            </a:r>
            <a:r>
              <a:rPr lang="en-US" sz="2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Extension</a:t>
            </a:r>
            <a:r>
              <a:rPr lang="en-US" sz="2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Plan</a:t>
            </a:r>
            <a:r>
              <a:rPr lang="en-US" sz="2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(SREP)</a:t>
            </a:r>
            <a:r>
              <a:rPr lang="en-US" sz="20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from</a:t>
            </a:r>
            <a:r>
              <a:rPr lang="en-US" sz="2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district.</a:t>
            </a:r>
          </a:p>
          <a:p>
            <a:pPr lvl="0" algn="just">
              <a:lnSpc>
                <a:spcPts val="1360"/>
              </a:lnSpc>
              <a:spcBef>
                <a:spcPts val="205"/>
              </a:spcBef>
              <a:spcAft>
                <a:spcPts val="0"/>
              </a:spcAft>
              <a:buSzPts val="1200"/>
              <a:tabLst>
                <a:tab pos="851535" algn="l"/>
              </a:tabLst>
            </a:pPr>
            <a:endParaRPr lang="en-IN" sz="2000" spc="-135"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R="571500" lvl="0" algn="just">
              <a:lnSpc>
                <a:spcPct val="115000"/>
              </a:lnSpc>
              <a:spcBef>
                <a:spcPts val="205"/>
              </a:spcBef>
              <a:spcAft>
                <a:spcPts val="0"/>
              </a:spcAft>
              <a:buSzPts val="1200"/>
              <a:tabLst>
                <a:tab pos="851535" algn="l"/>
              </a:tabLst>
            </a:pP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(iii) Prepare</a:t>
            </a:r>
            <a:r>
              <a:rPr lang="en-US" sz="20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annual</a:t>
            </a:r>
            <a:r>
              <a:rPr lang="en-US" sz="2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work</a:t>
            </a:r>
            <a:r>
              <a:rPr lang="en-US" sz="20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plans</a:t>
            </a:r>
            <a:r>
              <a:rPr lang="en-US" sz="20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that</a:t>
            </a:r>
            <a:r>
              <a:rPr lang="en-US" sz="20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would</a:t>
            </a:r>
            <a:r>
              <a:rPr lang="en-US" sz="20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be</a:t>
            </a:r>
            <a:r>
              <a:rPr lang="en-US" sz="20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submitted</a:t>
            </a:r>
            <a:r>
              <a:rPr lang="en-US" sz="2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ATMA</a:t>
            </a:r>
            <a:r>
              <a:rPr lang="en-US" sz="20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Governing</a:t>
            </a:r>
            <a:r>
              <a:rPr lang="en-US" sz="20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Board</a:t>
            </a:r>
            <a:r>
              <a:rPr lang="en-US" sz="20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for review, possible modification and</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35" dirty="0">
                <a:effectLst/>
                <a:latin typeface="Times New Roman" panose="02020603050405020304" pitchFamily="18" charset="0"/>
                <a:ea typeface="Times New Roman" panose="02020603050405020304" pitchFamily="18" charset="0"/>
                <a:cs typeface="Times New Roman" panose="02020603050405020304" pitchFamily="18" charset="0"/>
              </a:rPr>
              <a:t>approval.</a:t>
            </a:r>
            <a:endParaRPr lang="en-IN" sz="2000" spc="-135"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D54D30-8A43-125D-76C4-470F5A82E0FD}"/>
              </a:ext>
            </a:extLst>
          </p:cNvPr>
          <p:cNvSpPr txBox="1"/>
          <p:nvPr/>
        </p:nvSpPr>
        <p:spPr>
          <a:xfrm>
            <a:off x="779930" y="1435580"/>
            <a:ext cx="10632140" cy="813043"/>
          </a:xfrm>
          <a:prstGeom prst="rect">
            <a:avLst/>
          </a:prstGeom>
          <a:noFill/>
        </p:spPr>
        <p:txBody>
          <a:bodyPr wrap="square">
            <a:spAutoFit/>
          </a:bodyPr>
          <a:lstStyle/>
          <a:p>
            <a:pPr marL="165100"/>
            <a:r>
              <a:rPr lang="en-US" sz="2200" b="1" dirty="0">
                <a:effectLst/>
                <a:latin typeface="Times New Roman" panose="02020603050405020304" pitchFamily="18" charset="0"/>
                <a:ea typeface="Times New Roman" panose="02020603050405020304" pitchFamily="18" charset="0"/>
              </a:rPr>
              <a:t>Organizational Structure of Agricultural Technology Management Agency (ATMA)</a:t>
            </a:r>
            <a:endParaRPr lang="en-IN" sz="2200" dirty="0">
              <a:effectLst/>
              <a:latin typeface="Times New Roman" panose="02020603050405020304" pitchFamily="18" charset="0"/>
              <a:ea typeface="Times New Roman" panose="02020603050405020304" pitchFamily="18" charset="0"/>
            </a:endParaRPr>
          </a:p>
          <a:p>
            <a:pPr marL="165100">
              <a:spcBef>
                <a:spcPts val="50"/>
              </a:spcBef>
              <a:spcAft>
                <a:spcPts val="0"/>
              </a:spcAft>
            </a:pPr>
            <a:r>
              <a:rPr lang="en-US" sz="2400" b="1" dirty="0">
                <a:effectLst/>
                <a:latin typeface="Times New Roman" panose="02020603050405020304" pitchFamily="18" charset="0"/>
                <a:ea typeface="Times New Roman" panose="02020603050405020304" pitchFamily="18" charset="0"/>
              </a:rPr>
              <a:t> </a:t>
            </a:r>
            <a:endParaRPr lang="en-IN" sz="1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204683AB-30A8-3A53-7E43-0798C05FC054}"/>
              </a:ext>
            </a:extLst>
          </p:cNvPr>
          <p:cNvSpPr txBox="1"/>
          <p:nvPr/>
        </p:nvSpPr>
        <p:spPr>
          <a:xfrm>
            <a:off x="304800" y="2020861"/>
            <a:ext cx="11779624" cy="4311245"/>
          </a:xfrm>
          <a:prstGeom prst="rect">
            <a:avLst/>
          </a:prstGeom>
          <a:noFill/>
        </p:spPr>
        <p:txBody>
          <a:bodyPr wrap="square">
            <a:spAutoFit/>
          </a:bodyPr>
          <a:lstStyle/>
          <a:p>
            <a:pPr marL="165100"/>
            <a:r>
              <a:rPr lang="en-US" sz="2200" b="1" kern="0" dirty="0">
                <a:effectLst/>
                <a:latin typeface="Times New Roman" panose="02020603050405020304" pitchFamily="18" charset="0"/>
                <a:ea typeface="Times New Roman" panose="02020603050405020304" pitchFamily="18" charset="0"/>
              </a:rPr>
              <a:t>Advantages</a:t>
            </a:r>
            <a:endParaRPr lang="en-IN" sz="2200" b="1" kern="0" dirty="0">
              <a:effectLst/>
              <a:latin typeface="Times New Roman" panose="02020603050405020304" pitchFamily="18" charset="0"/>
              <a:ea typeface="Times New Roman" panose="02020603050405020304" pitchFamily="18" charset="0"/>
            </a:endParaRPr>
          </a:p>
          <a:p>
            <a:pPr marL="342900" marR="568325" lvl="0" indent="-342900">
              <a:lnSpc>
                <a:spcPct val="115000"/>
              </a:lnSpc>
              <a:spcBef>
                <a:spcPts val="180"/>
              </a:spcBef>
              <a:spcAft>
                <a:spcPts val="0"/>
              </a:spcAft>
              <a:buSzPts val="1200"/>
              <a:buFont typeface="Times New Roman" panose="02020603050405020304" pitchFamily="18" charset="0"/>
              <a:buAutoNum type="romanLcParenBoth"/>
              <a:tabLst>
                <a:tab pos="850900" algn="l"/>
                <a:tab pos="851535" algn="l"/>
              </a:tabLst>
            </a:pPr>
            <a:r>
              <a:rPr lang="en-US" sz="2000" spc="-15" dirty="0">
                <a:effectLst/>
                <a:latin typeface="Times New Roman" panose="02020603050405020304" pitchFamily="18" charset="0"/>
                <a:ea typeface="Times New Roman" panose="02020603050405020304" pitchFamily="18" charset="0"/>
              </a:rPr>
              <a:t>ATMA is more effective in technology generation as it encourages location-specific solutions, keeping the resources of the farmers in mind.</a:t>
            </a:r>
            <a:endParaRPr lang="en-IN" sz="2000" spc="-15" dirty="0">
              <a:effectLst/>
              <a:latin typeface="Times New Roman" panose="02020603050405020304" pitchFamily="18" charset="0"/>
              <a:ea typeface="Times New Roman" panose="02020603050405020304" pitchFamily="18" charset="0"/>
            </a:endParaRPr>
          </a:p>
          <a:p>
            <a:pPr marL="342900" marR="568325" lvl="0" indent="-342900">
              <a:lnSpc>
                <a:spcPct val="115000"/>
              </a:lnSpc>
              <a:spcBef>
                <a:spcPts val="5"/>
              </a:spcBef>
              <a:spcAft>
                <a:spcPts val="0"/>
              </a:spcAft>
              <a:buSzPts val="1200"/>
              <a:buFont typeface="Times New Roman" panose="02020603050405020304" pitchFamily="18" charset="0"/>
              <a:buAutoNum type="romanLcParenBoth"/>
              <a:tabLst>
                <a:tab pos="850900" algn="l"/>
                <a:tab pos="851535" algn="l"/>
              </a:tabLst>
            </a:pPr>
            <a:r>
              <a:rPr lang="en-US" sz="2000" spc="-15" dirty="0">
                <a:effectLst/>
                <a:latin typeface="Times New Roman" panose="02020603050405020304" pitchFamily="18" charset="0"/>
                <a:ea typeface="Times New Roman" panose="02020603050405020304" pitchFamily="18" charset="0"/>
              </a:rPr>
              <a:t>As ATMA ensures a greater coordination among sister departments, it helps in better management of farms by the farm families.</a:t>
            </a:r>
            <a:endParaRPr lang="en-IN" sz="2000" spc="-15" dirty="0">
              <a:effectLst/>
              <a:latin typeface="Times New Roman" panose="02020603050405020304" pitchFamily="18" charset="0"/>
              <a:ea typeface="Times New Roman" panose="02020603050405020304" pitchFamily="18" charset="0"/>
            </a:endParaRPr>
          </a:p>
          <a:p>
            <a:pPr marL="342900" marR="572770" lvl="0" indent="-342900">
              <a:lnSpc>
                <a:spcPct val="115000"/>
              </a:lnSpc>
              <a:spcBef>
                <a:spcPts val="205"/>
              </a:spcBef>
              <a:spcAft>
                <a:spcPts val="0"/>
              </a:spcAft>
              <a:buSzPts val="1200"/>
              <a:buFont typeface="Times New Roman" panose="02020603050405020304" pitchFamily="18" charset="0"/>
              <a:buAutoNum type="romanLcParenBoth"/>
              <a:tabLst>
                <a:tab pos="850900" algn="l"/>
                <a:tab pos="851535" algn="l"/>
                <a:tab pos="1633855" algn="l"/>
                <a:tab pos="2136140" algn="l"/>
                <a:tab pos="2487930" algn="l"/>
                <a:tab pos="3413125" algn="l"/>
                <a:tab pos="4221480" algn="l"/>
                <a:tab pos="4733290" algn="l"/>
                <a:tab pos="5187315" algn="l"/>
                <a:tab pos="5657850" algn="l"/>
              </a:tabLst>
            </a:pPr>
            <a:r>
              <a:rPr lang="en-US" sz="2000" spc="-15" dirty="0">
                <a:effectLst/>
                <a:latin typeface="Times New Roman" panose="02020603050405020304" pitchFamily="18" charset="0"/>
                <a:ea typeface="Times New Roman" panose="02020603050405020304" pitchFamily="18" charset="0"/>
              </a:rPr>
              <a:t>Participation is the basic principle of ATMA. Involvement of women in both ATMA Governing	Board	and	Management	Committee	would	bring	about	</a:t>
            </a:r>
            <a:r>
              <a:rPr lang="en-US" sz="2000" spc="-25" dirty="0">
                <a:effectLst/>
                <a:latin typeface="Times New Roman" panose="02020603050405020304" pitchFamily="18" charset="0"/>
                <a:ea typeface="Times New Roman" panose="02020603050405020304" pitchFamily="18" charset="0"/>
              </a:rPr>
              <a:t>women</a:t>
            </a:r>
            <a:endParaRPr lang="en-IN" sz="2000" spc="-15" dirty="0">
              <a:effectLst/>
              <a:latin typeface="Times New Roman" panose="02020603050405020304" pitchFamily="18" charset="0"/>
              <a:ea typeface="Times New Roman" panose="02020603050405020304" pitchFamily="18" charset="0"/>
            </a:endParaRPr>
          </a:p>
          <a:p>
            <a:pPr marL="850900">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empowerment.</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205"/>
              </a:spcBef>
              <a:buSzPts val="1200"/>
              <a:buFont typeface="Times New Roman" panose="02020603050405020304" pitchFamily="18" charset="0"/>
              <a:buAutoNum type="romanLcParenBoth"/>
              <a:tabLst>
                <a:tab pos="850900" algn="l"/>
                <a:tab pos="851535" algn="l"/>
              </a:tabLst>
            </a:pPr>
            <a:r>
              <a:rPr lang="en-US" sz="2000" spc="-15" dirty="0">
                <a:effectLst/>
                <a:latin typeface="Times New Roman" panose="02020603050405020304" pitchFamily="18" charset="0"/>
                <a:ea typeface="Times New Roman" panose="02020603050405020304" pitchFamily="18" charset="0"/>
              </a:rPr>
              <a:t>ATMA seeks a greater linkage with research and</a:t>
            </a:r>
            <a:r>
              <a:rPr lang="en-US" sz="2000" spc="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extension.</a:t>
            </a:r>
            <a:endParaRPr lang="en-IN" sz="2000" spc="-15" dirty="0">
              <a:effectLst/>
              <a:latin typeface="Times New Roman" panose="02020603050405020304" pitchFamily="18" charset="0"/>
              <a:ea typeface="Times New Roman" panose="02020603050405020304" pitchFamily="18" charset="0"/>
            </a:endParaRPr>
          </a:p>
          <a:p>
            <a:pPr marL="342900" marR="571500" lvl="0" indent="-342900">
              <a:lnSpc>
                <a:spcPct val="115000"/>
              </a:lnSpc>
              <a:spcBef>
                <a:spcPts val="205"/>
              </a:spcBef>
              <a:spcAft>
                <a:spcPts val="0"/>
              </a:spcAft>
              <a:buSzPts val="1200"/>
              <a:buFont typeface="Times New Roman" panose="02020603050405020304" pitchFamily="18" charset="0"/>
              <a:buAutoNum type="romanLcParenBoth"/>
              <a:tabLst>
                <a:tab pos="850900" algn="l"/>
                <a:tab pos="851535" algn="l"/>
              </a:tabLst>
            </a:pPr>
            <a:r>
              <a:rPr lang="en-US" sz="2000" spc="-15" dirty="0">
                <a:effectLst/>
                <a:latin typeface="Times New Roman" panose="02020603050405020304" pitchFamily="18" charset="0"/>
                <a:ea typeface="Times New Roman" panose="02020603050405020304" pitchFamily="18" charset="0"/>
              </a:rPr>
              <a:t>ATMA</a:t>
            </a:r>
            <a:r>
              <a:rPr lang="en-US" sz="2000" spc="-7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provides</a:t>
            </a:r>
            <a:r>
              <a:rPr lang="en-US" sz="2000" spc="-6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a:t>
            </a:r>
            <a:r>
              <a:rPr lang="en-US" sz="2000" spc="-7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single</a:t>
            </a:r>
            <a:r>
              <a:rPr lang="en-US" sz="2000" spc="-5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window</a:t>
            </a:r>
            <a:r>
              <a:rPr lang="en-US" sz="2000" spc="-7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extension</a:t>
            </a:r>
            <a:r>
              <a:rPr lang="en-US" sz="2000" spc="-6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system</a:t>
            </a:r>
            <a:r>
              <a:rPr lang="en-US" sz="2000" spc="-5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by</a:t>
            </a:r>
            <a:r>
              <a:rPr lang="en-US" sz="2000" spc="-9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creating</a:t>
            </a:r>
            <a:r>
              <a:rPr lang="en-US" sz="2000" spc="-8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FIAC</a:t>
            </a:r>
            <a:r>
              <a:rPr lang="en-US" sz="2000" spc="-6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at</a:t>
            </a:r>
            <a:r>
              <a:rPr lang="en-US" sz="2000" spc="-65"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block</a:t>
            </a:r>
            <a:r>
              <a:rPr lang="en-US" sz="2000" spc="-7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level. Farmer can get any advice and suggestions from there</a:t>
            </a:r>
            <a:r>
              <a:rPr lang="en-US" sz="2000" spc="-3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only.</a:t>
            </a:r>
            <a:endParaRPr lang="en-IN" sz="2000" spc="-1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2323</TotalTime>
  <Words>3024</Words>
  <Application>Microsoft Office PowerPoint</Application>
  <PresentationFormat>Widescreen</PresentationFormat>
  <Paragraphs>230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Rounded MT Bold</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227</cp:revision>
  <dcterms:created xsi:type="dcterms:W3CDTF">2023-04-01T04:44:33Z</dcterms:created>
  <dcterms:modified xsi:type="dcterms:W3CDTF">2023-07-07T07:43:20Z</dcterms:modified>
</cp:coreProperties>
</file>