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70" r:id="rId3"/>
    <p:sldId id="269" r:id="rId4"/>
    <p:sldId id="258" r:id="rId5"/>
    <p:sldId id="260" r:id="rId6"/>
    <p:sldId id="259" r:id="rId7"/>
    <p:sldId id="261" r:id="rId8"/>
    <p:sldId id="262" r:id="rId9"/>
    <p:sldId id="263" r:id="rId10"/>
    <p:sldId id="264" r:id="rId11"/>
    <p:sldId id="265" r:id="rId12"/>
    <p:sldId id="266" r:id="rId13"/>
    <p:sldId id="267" r:id="rId14"/>
    <p:sldId id="268"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39" autoAdjust="0"/>
    <p:restoredTop sz="94660"/>
  </p:normalViewPr>
  <p:slideViewPr>
    <p:cSldViewPr snapToGrid="0">
      <p:cViewPr varScale="1">
        <p:scale>
          <a:sx n="123" d="100"/>
          <a:sy n="123" d="100"/>
        </p:scale>
        <p:origin x="25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DAD2B0-59BA-4302-9235-99CDE3374A40}"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endParaRPr lang="en-IN"/>
        </a:p>
      </dgm:t>
    </dgm:pt>
    <dgm:pt modelId="{803A2C15-4C64-4D63-AD64-9422598B2E45}">
      <dgm:prSet phldrT="[Text]"/>
      <dgm:spPr/>
      <dgm:t>
        <a:bodyPr/>
        <a:lstStyle/>
        <a:p>
          <a:r>
            <a:rPr lang="en-US" dirty="0"/>
            <a:t>MR CONTRAST</a:t>
          </a:r>
          <a:endParaRPr lang="en-IN" dirty="0"/>
        </a:p>
      </dgm:t>
    </dgm:pt>
    <dgm:pt modelId="{3E8C8B01-EA7C-4CB1-829C-AE533096F9E9}" type="parTrans" cxnId="{0ACC84E5-DBF8-4C88-BFC6-BD05E1ECC87F}">
      <dgm:prSet/>
      <dgm:spPr/>
      <dgm:t>
        <a:bodyPr/>
        <a:lstStyle/>
        <a:p>
          <a:endParaRPr lang="en-IN"/>
        </a:p>
      </dgm:t>
    </dgm:pt>
    <dgm:pt modelId="{E8CA9474-6767-4B73-8454-4E73167404F8}" type="sibTrans" cxnId="{0ACC84E5-DBF8-4C88-BFC6-BD05E1ECC87F}">
      <dgm:prSet/>
      <dgm:spPr/>
      <dgm:t>
        <a:bodyPr/>
        <a:lstStyle/>
        <a:p>
          <a:endParaRPr lang="en-IN"/>
        </a:p>
      </dgm:t>
    </dgm:pt>
    <dgm:pt modelId="{8E07F04F-9F4A-40C8-9C44-EF16BE4E6C5F}">
      <dgm:prSet phldrT="[Text]"/>
      <dgm:spPr/>
      <dgm:t>
        <a:bodyPr/>
        <a:lstStyle/>
        <a:p>
          <a:r>
            <a:rPr lang="en-US" dirty="0"/>
            <a:t>PARENTERAL</a:t>
          </a:r>
          <a:endParaRPr lang="en-IN" dirty="0"/>
        </a:p>
      </dgm:t>
    </dgm:pt>
    <dgm:pt modelId="{11817BE8-D6A0-4A4E-81BC-A41BE4D91F23}" type="parTrans" cxnId="{C48E7D45-D913-4920-A396-FBEC23DEA00A}">
      <dgm:prSet/>
      <dgm:spPr/>
      <dgm:t>
        <a:bodyPr/>
        <a:lstStyle/>
        <a:p>
          <a:endParaRPr lang="en-IN"/>
        </a:p>
      </dgm:t>
    </dgm:pt>
    <dgm:pt modelId="{9E4C41C4-2DDA-44D0-AC76-CD4CFC051070}" type="sibTrans" cxnId="{C48E7D45-D913-4920-A396-FBEC23DEA00A}">
      <dgm:prSet/>
      <dgm:spPr/>
      <dgm:t>
        <a:bodyPr/>
        <a:lstStyle/>
        <a:p>
          <a:endParaRPr lang="en-IN"/>
        </a:p>
      </dgm:t>
    </dgm:pt>
    <dgm:pt modelId="{087CAD52-2285-4727-A73F-B897ECEC3F2A}">
      <dgm:prSet phldrT="[Text]"/>
      <dgm:spPr/>
      <dgm:t>
        <a:bodyPr/>
        <a:lstStyle/>
        <a:p>
          <a:r>
            <a:rPr lang="en-US" dirty="0"/>
            <a:t>SUSCEPTIBILITY</a:t>
          </a:r>
          <a:endParaRPr lang="en-IN" dirty="0"/>
        </a:p>
      </dgm:t>
    </dgm:pt>
    <dgm:pt modelId="{5B2C6479-2651-4E73-A540-F9F3C3DB02DF}" type="parTrans" cxnId="{E29EB8DC-921C-4EFC-8015-0008CAAE3176}">
      <dgm:prSet/>
      <dgm:spPr/>
      <dgm:t>
        <a:bodyPr/>
        <a:lstStyle/>
        <a:p>
          <a:endParaRPr lang="en-IN"/>
        </a:p>
      </dgm:t>
    </dgm:pt>
    <dgm:pt modelId="{80356158-85F9-4205-8209-01409145A74B}" type="sibTrans" cxnId="{E29EB8DC-921C-4EFC-8015-0008CAAE3176}">
      <dgm:prSet/>
      <dgm:spPr/>
      <dgm:t>
        <a:bodyPr/>
        <a:lstStyle/>
        <a:p>
          <a:endParaRPr lang="en-IN"/>
        </a:p>
      </dgm:t>
    </dgm:pt>
    <dgm:pt modelId="{B63D9768-528E-4CF6-90F9-D55FAE1B6E37}">
      <dgm:prSet phldrT="[Text]"/>
      <dgm:spPr/>
      <dgm:t>
        <a:bodyPr/>
        <a:lstStyle/>
        <a:p>
          <a:r>
            <a:rPr lang="en-US" dirty="0"/>
            <a:t>RELAXIVITY</a:t>
          </a:r>
          <a:endParaRPr lang="en-IN" dirty="0"/>
        </a:p>
      </dgm:t>
    </dgm:pt>
    <dgm:pt modelId="{C711100E-D662-4AFF-B4B4-F39611DBD26B}" type="parTrans" cxnId="{2D9173E5-7FC8-484D-939E-EAE2D3753601}">
      <dgm:prSet/>
      <dgm:spPr/>
      <dgm:t>
        <a:bodyPr/>
        <a:lstStyle/>
        <a:p>
          <a:endParaRPr lang="en-IN"/>
        </a:p>
      </dgm:t>
    </dgm:pt>
    <dgm:pt modelId="{D4A7B797-8E8F-40F4-B7D0-2EA1036B4766}" type="sibTrans" cxnId="{2D9173E5-7FC8-484D-939E-EAE2D3753601}">
      <dgm:prSet/>
      <dgm:spPr/>
      <dgm:t>
        <a:bodyPr/>
        <a:lstStyle/>
        <a:p>
          <a:endParaRPr lang="en-IN"/>
        </a:p>
      </dgm:t>
    </dgm:pt>
    <dgm:pt modelId="{6EB933B5-F066-4C09-A4D5-7A39AA42AAEA}">
      <dgm:prSet phldrT="[Text]"/>
      <dgm:spPr/>
      <dgm:t>
        <a:bodyPr/>
        <a:lstStyle/>
        <a:p>
          <a:r>
            <a:rPr lang="en-US" dirty="0"/>
            <a:t>ORAL</a:t>
          </a:r>
          <a:endParaRPr lang="en-IN" dirty="0"/>
        </a:p>
      </dgm:t>
    </dgm:pt>
    <dgm:pt modelId="{DA348F63-544B-40F6-8A1C-238A51335BD8}" type="parTrans" cxnId="{AEC46CEA-B873-42EF-819B-174A57279C77}">
      <dgm:prSet/>
      <dgm:spPr/>
      <dgm:t>
        <a:bodyPr/>
        <a:lstStyle/>
        <a:p>
          <a:endParaRPr lang="en-IN"/>
        </a:p>
      </dgm:t>
    </dgm:pt>
    <dgm:pt modelId="{E0347141-C836-4575-8F93-205A5717D596}" type="sibTrans" cxnId="{AEC46CEA-B873-42EF-819B-174A57279C77}">
      <dgm:prSet/>
      <dgm:spPr/>
      <dgm:t>
        <a:bodyPr/>
        <a:lstStyle/>
        <a:p>
          <a:endParaRPr lang="en-IN"/>
        </a:p>
      </dgm:t>
    </dgm:pt>
    <dgm:pt modelId="{4D6B6581-23E1-4D74-B996-A241C60F2B24}">
      <dgm:prSet phldrT="[Text]"/>
      <dgm:spPr/>
      <dgm:t>
        <a:bodyPr/>
        <a:lstStyle/>
        <a:p>
          <a:r>
            <a:rPr lang="en-US" dirty="0"/>
            <a:t>POSITIVE</a:t>
          </a:r>
          <a:endParaRPr lang="en-IN" dirty="0"/>
        </a:p>
      </dgm:t>
    </dgm:pt>
    <dgm:pt modelId="{CB5DB712-25B4-4171-A12B-975F704BABBD}" type="parTrans" cxnId="{2AA83B5D-320F-49E1-93FE-45545FE0B1DE}">
      <dgm:prSet/>
      <dgm:spPr/>
      <dgm:t>
        <a:bodyPr/>
        <a:lstStyle/>
        <a:p>
          <a:endParaRPr lang="en-IN"/>
        </a:p>
      </dgm:t>
    </dgm:pt>
    <dgm:pt modelId="{F30D51A7-4791-40A8-92A1-FBD120368609}" type="sibTrans" cxnId="{2AA83B5D-320F-49E1-93FE-45545FE0B1DE}">
      <dgm:prSet/>
      <dgm:spPr/>
      <dgm:t>
        <a:bodyPr/>
        <a:lstStyle/>
        <a:p>
          <a:endParaRPr lang="en-IN"/>
        </a:p>
      </dgm:t>
    </dgm:pt>
    <dgm:pt modelId="{039D74CE-6711-4ED7-937A-87C7AA8A0C36}">
      <dgm:prSet/>
      <dgm:spPr/>
      <dgm:t>
        <a:bodyPr/>
        <a:lstStyle/>
        <a:p>
          <a:r>
            <a:rPr lang="en-US" dirty="0"/>
            <a:t>NEGATIVE</a:t>
          </a:r>
          <a:endParaRPr lang="en-IN" dirty="0"/>
        </a:p>
      </dgm:t>
    </dgm:pt>
    <dgm:pt modelId="{0F7F73AD-F938-4C70-8768-7E2467DA2CCA}" type="parTrans" cxnId="{20F6225F-FF37-4502-BB1C-4CD36F68C513}">
      <dgm:prSet/>
      <dgm:spPr/>
      <dgm:t>
        <a:bodyPr/>
        <a:lstStyle/>
        <a:p>
          <a:endParaRPr lang="en-IN"/>
        </a:p>
      </dgm:t>
    </dgm:pt>
    <dgm:pt modelId="{94AEA9B0-91C7-4547-B096-D4E927307367}" type="sibTrans" cxnId="{20F6225F-FF37-4502-BB1C-4CD36F68C513}">
      <dgm:prSet/>
      <dgm:spPr/>
      <dgm:t>
        <a:bodyPr/>
        <a:lstStyle/>
        <a:p>
          <a:endParaRPr lang="en-IN"/>
        </a:p>
      </dgm:t>
    </dgm:pt>
    <dgm:pt modelId="{382BF8E8-B9AB-4C3C-94F0-CC8B7709EE71}">
      <dgm:prSet/>
      <dgm:spPr/>
      <dgm:t>
        <a:bodyPr/>
        <a:lstStyle/>
        <a:p>
          <a:r>
            <a:rPr lang="en-US" dirty="0"/>
            <a:t>PARAMAGNETIC AGENT</a:t>
          </a:r>
          <a:endParaRPr lang="en-IN" dirty="0"/>
        </a:p>
      </dgm:t>
    </dgm:pt>
    <dgm:pt modelId="{9B0CED3A-D12B-48BB-9CF3-7603503C38DE}" type="parTrans" cxnId="{A1392A0C-BD72-48D8-84D2-A7D9C0DD95CF}">
      <dgm:prSet/>
      <dgm:spPr/>
      <dgm:t>
        <a:bodyPr/>
        <a:lstStyle/>
        <a:p>
          <a:endParaRPr lang="en-IN"/>
        </a:p>
      </dgm:t>
    </dgm:pt>
    <dgm:pt modelId="{09E796C7-32AE-4061-A301-2B65178F06A6}" type="sibTrans" cxnId="{A1392A0C-BD72-48D8-84D2-A7D9C0DD95CF}">
      <dgm:prSet/>
      <dgm:spPr/>
      <dgm:t>
        <a:bodyPr/>
        <a:lstStyle/>
        <a:p>
          <a:endParaRPr lang="en-IN"/>
        </a:p>
      </dgm:t>
    </dgm:pt>
    <dgm:pt modelId="{A52DD4D0-8630-423A-B74B-8E5FB24CA2D1}">
      <dgm:prSet/>
      <dgm:spPr/>
      <dgm:t>
        <a:bodyPr/>
        <a:lstStyle/>
        <a:p>
          <a:r>
            <a:rPr lang="en-US" dirty="0"/>
            <a:t>SUPER PARAMAGNETIC AGENT</a:t>
          </a:r>
          <a:endParaRPr lang="en-IN" dirty="0"/>
        </a:p>
      </dgm:t>
    </dgm:pt>
    <dgm:pt modelId="{F6F87381-C865-4773-B01A-CA7B823DC025}" type="parTrans" cxnId="{7A085F69-53CA-4F68-A371-6EBE7723E91F}">
      <dgm:prSet/>
      <dgm:spPr/>
      <dgm:t>
        <a:bodyPr/>
        <a:lstStyle/>
        <a:p>
          <a:endParaRPr lang="en-IN"/>
        </a:p>
      </dgm:t>
    </dgm:pt>
    <dgm:pt modelId="{9CBF5534-9708-4AEC-8CCE-14D08F1971C8}" type="sibTrans" cxnId="{7A085F69-53CA-4F68-A371-6EBE7723E91F}">
      <dgm:prSet/>
      <dgm:spPr/>
      <dgm:t>
        <a:bodyPr/>
        <a:lstStyle/>
        <a:p>
          <a:endParaRPr lang="en-IN"/>
        </a:p>
      </dgm:t>
    </dgm:pt>
    <dgm:pt modelId="{DA5667CF-AFF4-47D4-932B-F181A7E670CB}">
      <dgm:prSet/>
      <dgm:spPr/>
      <dgm:t>
        <a:bodyPr/>
        <a:lstStyle/>
        <a:p>
          <a:r>
            <a:rPr lang="en-US" dirty="0"/>
            <a:t>NEGAVITE RELAXIVITY AGENT</a:t>
          </a:r>
        </a:p>
        <a:p>
          <a:r>
            <a:rPr lang="en-US" dirty="0"/>
            <a:t>(T2 AGENT)</a:t>
          </a:r>
          <a:endParaRPr lang="en-IN" dirty="0"/>
        </a:p>
      </dgm:t>
    </dgm:pt>
    <dgm:pt modelId="{92175801-E6F8-4A64-BCC3-7FAD272987F7}" type="parTrans" cxnId="{119A97B8-6990-4060-B1AD-6A507A4DD6EF}">
      <dgm:prSet/>
      <dgm:spPr/>
      <dgm:t>
        <a:bodyPr/>
        <a:lstStyle/>
        <a:p>
          <a:endParaRPr lang="en-IN"/>
        </a:p>
      </dgm:t>
    </dgm:pt>
    <dgm:pt modelId="{2BC413DF-21C5-47C9-AEDB-5CA75548FAD4}" type="sibTrans" cxnId="{119A97B8-6990-4060-B1AD-6A507A4DD6EF}">
      <dgm:prSet/>
      <dgm:spPr/>
      <dgm:t>
        <a:bodyPr/>
        <a:lstStyle/>
        <a:p>
          <a:endParaRPr lang="en-IN"/>
        </a:p>
      </dgm:t>
    </dgm:pt>
    <dgm:pt modelId="{CF6FE8DB-1A66-45A5-9748-FBA5A692F67D}">
      <dgm:prSet/>
      <dgm:spPr/>
      <dgm:t>
        <a:bodyPr/>
        <a:lstStyle/>
        <a:p>
          <a:r>
            <a:rPr lang="en-US" dirty="0"/>
            <a:t>POSITIVE RELAXIVITY AGENT</a:t>
          </a:r>
        </a:p>
        <a:p>
          <a:r>
            <a:rPr lang="en-US" dirty="0"/>
            <a:t>(T1 AGENT)</a:t>
          </a:r>
          <a:endParaRPr lang="en-IN" dirty="0"/>
        </a:p>
      </dgm:t>
    </dgm:pt>
    <dgm:pt modelId="{0D851B29-FA0B-48C8-894B-8CDA833012F5}" type="sibTrans" cxnId="{C4CE74AE-5246-4E61-AF8E-E69AC372AF7F}">
      <dgm:prSet/>
      <dgm:spPr/>
      <dgm:t>
        <a:bodyPr/>
        <a:lstStyle/>
        <a:p>
          <a:endParaRPr lang="en-IN"/>
        </a:p>
      </dgm:t>
    </dgm:pt>
    <dgm:pt modelId="{4794ED75-092E-4773-809D-375881F4B904}" type="parTrans" cxnId="{C4CE74AE-5246-4E61-AF8E-E69AC372AF7F}">
      <dgm:prSet/>
      <dgm:spPr/>
      <dgm:t>
        <a:bodyPr/>
        <a:lstStyle/>
        <a:p>
          <a:endParaRPr lang="en-IN"/>
        </a:p>
      </dgm:t>
    </dgm:pt>
    <dgm:pt modelId="{F57845CC-DDA1-4389-850C-30AC517AC67A}" type="pres">
      <dgm:prSet presAssocID="{F6DAD2B0-59BA-4302-9235-99CDE3374A40}" presName="hierChild1" presStyleCnt="0">
        <dgm:presLayoutVars>
          <dgm:chPref val="1"/>
          <dgm:dir/>
          <dgm:animOne val="branch"/>
          <dgm:animLvl val="lvl"/>
          <dgm:resizeHandles/>
        </dgm:presLayoutVars>
      </dgm:prSet>
      <dgm:spPr/>
    </dgm:pt>
    <dgm:pt modelId="{803E4E7A-B9FE-4AE8-857F-A902BC54C748}" type="pres">
      <dgm:prSet presAssocID="{803A2C15-4C64-4D63-AD64-9422598B2E45}" presName="hierRoot1" presStyleCnt="0"/>
      <dgm:spPr/>
    </dgm:pt>
    <dgm:pt modelId="{818238F9-60C3-4149-A4EA-25EC509CB36D}" type="pres">
      <dgm:prSet presAssocID="{803A2C15-4C64-4D63-AD64-9422598B2E45}" presName="composite" presStyleCnt="0"/>
      <dgm:spPr/>
    </dgm:pt>
    <dgm:pt modelId="{2BB03665-347F-4453-B8EA-B60CFB8ECEDF}" type="pres">
      <dgm:prSet presAssocID="{803A2C15-4C64-4D63-AD64-9422598B2E45}" presName="background" presStyleLbl="node0" presStyleIdx="0" presStyleCnt="1"/>
      <dgm:spPr/>
    </dgm:pt>
    <dgm:pt modelId="{5081D724-CC64-4759-8647-6088DC482F4C}" type="pres">
      <dgm:prSet presAssocID="{803A2C15-4C64-4D63-AD64-9422598B2E45}" presName="text" presStyleLbl="fgAcc0" presStyleIdx="0" presStyleCnt="1">
        <dgm:presLayoutVars>
          <dgm:chPref val="3"/>
        </dgm:presLayoutVars>
      </dgm:prSet>
      <dgm:spPr/>
    </dgm:pt>
    <dgm:pt modelId="{06772959-2AC2-4BE5-9D7E-58238D8EEBF1}" type="pres">
      <dgm:prSet presAssocID="{803A2C15-4C64-4D63-AD64-9422598B2E45}" presName="hierChild2" presStyleCnt="0"/>
      <dgm:spPr/>
    </dgm:pt>
    <dgm:pt modelId="{306EAF2B-EEE1-4BDD-BE50-1AAD0708DF63}" type="pres">
      <dgm:prSet presAssocID="{11817BE8-D6A0-4A4E-81BC-A41BE4D91F23}" presName="Name10" presStyleLbl="parChTrans1D2" presStyleIdx="0" presStyleCnt="2"/>
      <dgm:spPr/>
    </dgm:pt>
    <dgm:pt modelId="{6E02041B-6D80-4E5D-AC01-259AEDB76675}" type="pres">
      <dgm:prSet presAssocID="{8E07F04F-9F4A-40C8-9C44-EF16BE4E6C5F}" presName="hierRoot2" presStyleCnt="0"/>
      <dgm:spPr/>
    </dgm:pt>
    <dgm:pt modelId="{79229A5E-BE32-485E-B19B-4269CF9ACA58}" type="pres">
      <dgm:prSet presAssocID="{8E07F04F-9F4A-40C8-9C44-EF16BE4E6C5F}" presName="composite2" presStyleCnt="0"/>
      <dgm:spPr/>
    </dgm:pt>
    <dgm:pt modelId="{91E26001-9C58-4AF0-9899-ED0CA06AD360}" type="pres">
      <dgm:prSet presAssocID="{8E07F04F-9F4A-40C8-9C44-EF16BE4E6C5F}" presName="background2" presStyleLbl="node2" presStyleIdx="0" presStyleCnt="2"/>
      <dgm:spPr/>
    </dgm:pt>
    <dgm:pt modelId="{338AFED6-91A0-43CC-90A9-4264F2222259}" type="pres">
      <dgm:prSet presAssocID="{8E07F04F-9F4A-40C8-9C44-EF16BE4E6C5F}" presName="text2" presStyleLbl="fgAcc2" presStyleIdx="0" presStyleCnt="2">
        <dgm:presLayoutVars>
          <dgm:chPref val="3"/>
        </dgm:presLayoutVars>
      </dgm:prSet>
      <dgm:spPr/>
    </dgm:pt>
    <dgm:pt modelId="{FCE6FC7D-8C65-40D2-B897-6BC470B342D5}" type="pres">
      <dgm:prSet presAssocID="{8E07F04F-9F4A-40C8-9C44-EF16BE4E6C5F}" presName="hierChild3" presStyleCnt="0"/>
      <dgm:spPr/>
    </dgm:pt>
    <dgm:pt modelId="{D868149C-1F07-4C86-A502-8491D2298E61}" type="pres">
      <dgm:prSet presAssocID="{5B2C6479-2651-4E73-A540-F9F3C3DB02DF}" presName="Name17" presStyleLbl="parChTrans1D3" presStyleIdx="0" presStyleCnt="4"/>
      <dgm:spPr/>
    </dgm:pt>
    <dgm:pt modelId="{5D5828D7-858C-414F-A1A9-4359C9D67AFE}" type="pres">
      <dgm:prSet presAssocID="{087CAD52-2285-4727-A73F-B897ECEC3F2A}" presName="hierRoot3" presStyleCnt="0"/>
      <dgm:spPr/>
    </dgm:pt>
    <dgm:pt modelId="{C9373F94-6F0D-4C6F-B53A-5AB2BE993340}" type="pres">
      <dgm:prSet presAssocID="{087CAD52-2285-4727-A73F-B897ECEC3F2A}" presName="composite3" presStyleCnt="0"/>
      <dgm:spPr/>
    </dgm:pt>
    <dgm:pt modelId="{B8E32F3E-CD8D-42C6-826E-F177ED3219B3}" type="pres">
      <dgm:prSet presAssocID="{087CAD52-2285-4727-A73F-B897ECEC3F2A}" presName="background3" presStyleLbl="node3" presStyleIdx="0" presStyleCnt="4"/>
      <dgm:spPr/>
    </dgm:pt>
    <dgm:pt modelId="{E8BD6707-857E-4CF1-8E0B-ACDCFE8A7885}" type="pres">
      <dgm:prSet presAssocID="{087CAD52-2285-4727-A73F-B897ECEC3F2A}" presName="text3" presStyleLbl="fgAcc3" presStyleIdx="0" presStyleCnt="4">
        <dgm:presLayoutVars>
          <dgm:chPref val="3"/>
        </dgm:presLayoutVars>
      </dgm:prSet>
      <dgm:spPr/>
    </dgm:pt>
    <dgm:pt modelId="{0BF86C1B-5B49-421A-BEB2-6C3DBBAD3AAE}" type="pres">
      <dgm:prSet presAssocID="{087CAD52-2285-4727-A73F-B897ECEC3F2A}" presName="hierChild4" presStyleCnt="0"/>
      <dgm:spPr/>
    </dgm:pt>
    <dgm:pt modelId="{EF5DBDBA-18E2-4446-9B9C-E0AB25FB7CB2}" type="pres">
      <dgm:prSet presAssocID="{9B0CED3A-D12B-48BB-9CF3-7603503C38DE}" presName="Name23" presStyleLbl="parChTrans1D4" presStyleIdx="0" presStyleCnt="4"/>
      <dgm:spPr/>
    </dgm:pt>
    <dgm:pt modelId="{34319AA3-77F9-459A-965F-04D0A4D9AEE6}" type="pres">
      <dgm:prSet presAssocID="{382BF8E8-B9AB-4C3C-94F0-CC8B7709EE71}" presName="hierRoot4" presStyleCnt="0"/>
      <dgm:spPr/>
    </dgm:pt>
    <dgm:pt modelId="{DEA410DB-28DC-4558-93C6-24EC5C3F81E4}" type="pres">
      <dgm:prSet presAssocID="{382BF8E8-B9AB-4C3C-94F0-CC8B7709EE71}" presName="composite4" presStyleCnt="0"/>
      <dgm:spPr/>
    </dgm:pt>
    <dgm:pt modelId="{E6023276-845B-445B-93CB-A6A86FDC3572}" type="pres">
      <dgm:prSet presAssocID="{382BF8E8-B9AB-4C3C-94F0-CC8B7709EE71}" presName="background4" presStyleLbl="node4" presStyleIdx="0" presStyleCnt="4"/>
      <dgm:spPr/>
    </dgm:pt>
    <dgm:pt modelId="{D99965A0-1F83-44D6-A43E-6BC151D4AA0D}" type="pres">
      <dgm:prSet presAssocID="{382BF8E8-B9AB-4C3C-94F0-CC8B7709EE71}" presName="text4" presStyleLbl="fgAcc4" presStyleIdx="0" presStyleCnt="4">
        <dgm:presLayoutVars>
          <dgm:chPref val="3"/>
        </dgm:presLayoutVars>
      </dgm:prSet>
      <dgm:spPr/>
    </dgm:pt>
    <dgm:pt modelId="{F3CF035F-0510-43ED-8357-F409D7AA9B65}" type="pres">
      <dgm:prSet presAssocID="{382BF8E8-B9AB-4C3C-94F0-CC8B7709EE71}" presName="hierChild5" presStyleCnt="0"/>
      <dgm:spPr/>
    </dgm:pt>
    <dgm:pt modelId="{7DC28855-6AB6-4356-9CC8-2463905B7FAE}" type="pres">
      <dgm:prSet presAssocID="{F6F87381-C865-4773-B01A-CA7B823DC025}" presName="Name23" presStyleLbl="parChTrans1D4" presStyleIdx="1" presStyleCnt="4"/>
      <dgm:spPr/>
    </dgm:pt>
    <dgm:pt modelId="{AADCEBC9-5B71-44F9-9E59-2AA0DF4BD961}" type="pres">
      <dgm:prSet presAssocID="{A52DD4D0-8630-423A-B74B-8E5FB24CA2D1}" presName="hierRoot4" presStyleCnt="0"/>
      <dgm:spPr/>
    </dgm:pt>
    <dgm:pt modelId="{34024C24-7682-434E-AC39-CB16D4648848}" type="pres">
      <dgm:prSet presAssocID="{A52DD4D0-8630-423A-B74B-8E5FB24CA2D1}" presName="composite4" presStyleCnt="0"/>
      <dgm:spPr/>
    </dgm:pt>
    <dgm:pt modelId="{60FCFF69-C1B7-4E5F-8362-01BC2F2397B3}" type="pres">
      <dgm:prSet presAssocID="{A52DD4D0-8630-423A-B74B-8E5FB24CA2D1}" presName="background4" presStyleLbl="node4" presStyleIdx="1" presStyleCnt="4"/>
      <dgm:spPr/>
    </dgm:pt>
    <dgm:pt modelId="{FF21F7B7-C505-49E4-96D7-208B4B09F535}" type="pres">
      <dgm:prSet presAssocID="{A52DD4D0-8630-423A-B74B-8E5FB24CA2D1}" presName="text4" presStyleLbl="fgAcc4" presStyleIdx="1" presStyleCnt="4">
        <dgm:presLayoutVars>
          <dgm:chPref val="3"/>
        </dgm:presLayoutVars>
      </dgm:prSet>
      <dgm:spPr/>
    </dgm:pt>
    <dgm:pt modelId="{AE907011-7B53-4BF5-9F3F-758CDB72D95C}" type="pres">
      <dgm:prSet presAssocID="{A52DD4D0-8630-423A-B74B-8E5FB24CA2D1}" presName="hierChild5" presStyleCnt="0"/>
      <dgm:spPr/>
    </dgm:pt>
    <dgm:pt modelId="{4211EFF2-231E-4864-84A8-D66EB1CB0DE6}" type="pres">
      <dgm:prSet presAssocID="{C711100E-D662-4AFF-B4B4-F39611DBD26B}" presName="Name17" presStyleLbl="parChTrans1D3" presStyleIdx="1" presStyleCnt="4"/>
      <dgm:spPr/>
    </dgm:pt>
    <dgm:pt modelId="{888C5FA0-0EE0-4CC9-89AF-98CCA1EA92BC}" type="pres">
      <dgm:prSet presAssocID="{B63D9768-528E-4CF6-90F9-D55FAE1B6E37}" presName="hierRoot3" presStyleCnt="0"/>
      <dgm:spPr/>
    </dgm:pt>
    <dgm:pt modelId="{4E8821FE-AB2B-4305-B4BA-55BAD690FA8A}" type="pres">
      <dgm:prSet presAssocID="{B63D9768-528E-4CF6-90F9-D55FAE1B6E37}" presName="composite3" presStyleCnt="0"/>
      <dgm:spPr/>
    </dgm:pt>
    <dgm:pt modelId="{1DEA1738-0049-4174-9687-72FFAD9F7A2F}" type="pres">
      <dgm:prSet presAssocID="{B63D9768-528E-4CF6-90F9-D55FAE1B6E37}" presName="background3" presStyleLbl="node3" presStyleIdx="1" presStyleCnt="4"/>
      <dgm:spPr/>
    </dgm:pt>
    <dgm:pt modelId="{E68E8673-12AF-4553-B5E4-37B6943685DF}" type="pres">
      <dgm:prSet presAssocID="{B63D9768-528E-4CF6-90F9-D55FAE1B6E37}" presName="text3" presStyleLbl="fgAcc3" presStyleIdx="1" presStyleCnt="4">
        <dgm:presLayoutVars>
          <dgm:chPref val="3"/>
        </dgm:presLayoutVars>
      </dgm:prSet>
      <dgm:spPr/>
    </dgm:pt>
    <dgm:pt modelId="{F7EABA65-C4C7-43EF-83BD-69DC5E1D1EA5}" type="pres">
      <dgm:prSet presAssocID="{B63D9768-528E-4CF6-90F9-D55FAE1B6E37}" presName="hierChild4" presStyleCnt="0"/>
      <dgm:spPr/>
    </dgm:pt>
    <dgm:pt modelId="{8121DC17-6995-441A-90E2-7F0AE020C124}" type="pres">
      <dgm:prSet presAssocID="{4794ED75-092E-4773-809D-375881F4B904}" presName="Name23" presStyleLbl="parChTrans1D4" presStyleIdx="2" presStyleCnt="4"/>
      <dgm:spPr/>
    </dgm:pt>
    <dgm:pt modelId="{BC47ED5A-EC5A-4C38-AE7F-EED0E4203D0B}" type="pres">
      <dgm:prSet presAssocID="{CF6FE8DB-1A66-45A5-9748-FBA5A692F67D}" presName="hierRoot4" presStyleCnt="0"/>
      <dgm:spPr/>
    </dgm:pt>
    <dgm:pt modelId="{4811D6D3-6601-4A80-AFDE-F49E66A46240}" type="pres">
      <dgm:prSet presAssocID="{CF6FE8DB-1A66-45A5-9748-FBA5A692F67D}" presName="composite4" presStyleCnt="0"/>
      <dgm:spPr/>
    </dgm:pt>
    <dgm:pt modelId="{27368A3C-36F3-47CD-97E7-D3803A63CE4B}" type="pres">
      <dgm:prSet presAssocID="{CF6FE8DB-1A66-45A5-9748-FBA5A692F67D}" presName="background4" presStyleLbl="node4" presStyleIdx="2" presStyleCnt="4"/>
      <dgm:spPr/>
    </dgm:pt>
    <dgm:pt modelId="{30EB42DA-5B98-4D77-87AA-C03B933F7F0E}" type="pres">
      <dgm:prSet presAssocID="{CF6FE8DB-1A66-45A5-9748-FBA5A692F67D}" presName="text4" presStyleLbl="fgAcc4" presStyleIdx="2" presStyleCnt="4">
        <dgm:presLayoutVars>
          <dgm:chPref val="3"/>
        </dgm:presLayoutVars>
      </dgm:prSet>
      <dgm:spPr/>
    </dgm:pt>
    <dgm:pt modelId="{68000A1F-6220-49D0-9065-F5A1C262D710}" type="pres">
      <dgm:prSet presAssocID="{CF6FE8DB-1A66-45A5-9748-FBA5A692F67D}" presName="hierChild5" presStyleCnt="0"/>
      <dgm:spPr/>
    </dgm:pt>
    <dgm:pt modelId="{8E6D9E67-08D5-4843-933B-9806737C4351}" type="pres">
      <dgm:prSet presAssocID="{92175801-E6F8-4A64-BCC3-7FAD272987F7}" presName="Name23" presStyleLbl="parChTrans1D4" presStyleIdx="3" presStyleCnt="4"/>
      <dgm:spPr/>
    </dgm:pt>
    <dgm:pt modelId="{B2C1052B-21EB-4613-AC0F-54398709A36C}" type="pres">
      <dgm:prSet presAssocID="{DA5667CF-AFF4-47D4-932B-F181A7E670CB}" presName="hierRoot4" presStyleCnt="0"/>
      <dgm:spPr/>
    </dgm:pt>
    <dgm:pt modelId="{491E53EF-87AF-4261-9374-E4800E9F725B}" type="pres">
      <dgm:prSet presAssocID="{DA5667CF-AFF4-47D4-932B-F181A7E670CB}" presName="composite4" presStyleCnt="0"/>
      <dgm:spPr/>
    </dgm:pt>
    <dgm:pt modelId="{FDAAAE30-0511-4857-8954-20A370F1154E}" type="pres">
      <dgm:prSet presAssocID="{DA5667CF-AFF4-47D4-932B-F181A7E670CB}" presName="background4" presStyleLbl="node4" presStyleIdx="3" presStyleCnt="4"/>
      <dgm:spPr/>
    </dgm:pt>
    <dgm:pt modelId="{5A1B8EBC-53A5-463C-9335-AF8BA193C553}" type="pres">
      <dgm:prSet presAssocID="{DA5667CF-AFF4-47D4-932B-F181A7E670CB}" presName="text4" presStyleLbl="fgAcc4" presStyleIdx="3" presStyleCnt="4">
        <dgm:presLayoutVars>
          <dgm:chPref val="3"/>
        </dgm:presLayoutVars>
      </dgm:prSet>
      <dgm:spPr/>
    </dgm:pt>
    <dgm:pt modelId="{53271FA4-3B05-483A-B04B-CF054B9D25B3}" type="pres">
      <dgm:prSet presAssocID="{DA5667CF-AFF4-47D4-932B-F181A7E670CB}" presName="hierChild5" presStyleCnt="0"/>
      <dgm:spPr/>
    </dgm:pt>
    <dgm:pt modelId="{002A7299-C1DF-4E35-8CDF-4066E512B2B9}" type="pres">
      <dgm:prSet presAssocID="{DA348F63-544B-40F6-8A1C-238A51335BD8}" presName="Name10" presStyleLbl="parChTrans1D2" presStyleIdx="1" presStyleCnt="2"/>
      <dgm:spPr/>
    </dgm:pt>
    <dgm:pt modelId="{9D732D23-261B-4FAD-A7BF-50FB2E2261AC}" type="pres">
      <dgm:prSet presAssocID="{6EB933B5-F066-4C09-A4D5-7A39AA42AAEA}" presName="hierRoot2" presStyleCnt="0"/>
      <dgm:spPr/>
    </dgm:pt>
    <dgm:pt modelId="{5991B964-175A-4035-9916-9D444208EFFC}" type="pres">
      <dgm:prSet presAssocID="{6EB933B5-F066-4C09-A4D5-7A39AA42AAEA}" presName="composite2" presStyleCnt="0"/>
      <dgm:spPr/>
    </dgm:pt>
    <dgm:pt modelId="{6EA2446F-53F9-4128-BC5C-8746E690B6DA}" type="pres">
      <dgm:prSet presAssocID="{6EB933B5-F066-4C09-A4D5-7A39AA42AAEA}" presName="background2" presStyleLbl="node2" presStyleIdx="1" presStyleCnt="2"/>
      <dgm:spPr/>
    </dgm:pt>
    <dgm:pt modelId="{AB45EA8C-EC27-4FEA-83EB-D143EBFEFF85}" type="pres">
      <dgm:prSet presAssocID="{6EB933B5-F066-4C09-A4D5-7A39AA42AAEA}" presName="text2" presStyleLbl="fgAcc2" presStyleIdx="1" presStyleCnt="2">
        <dgm:presLayoutVars>
          <dgm:chPref val="3"/>
        </dgm:presLayoutVars>
      </dgm:prSet>
      <dgm:spPr/>
    </dgm:pt>
    <dgm:pt modelId="{1C0F8E0A-1BBF-4DA8-971E-C15B6B64A180}" type="pres">
      <dgm:prSet presAssocID="{6EB933B5-F066-4C09-A4D5-7A39AA42AAEA}" presName="hierChild3" presStyleCnt="0"/>
      <dgm:spPr/>
    </dgm:pt>
    <dgm:pt modelId="{03990AA5-91E6-4CAF-9868-B82965CDDA8E}" type="pres">
      <dgm:prSet presAssocID="{CB5DB712-25B4-4171-A12B-975F704BABBD}" presName="Name17" presStyleLbl="parChTrans1D3" presStyleIdx="2" presStyleCnt="4"/>
      <dgm:spPr/>
    </dgm:pt>
    <dgm:pt modelId="{FF28613F-8091-4112-8D01-63E78C290CB9}" type="pres">
      <dgm:prSet presAssocID="{4D6B6581-23E1-4D74-B996-A241C60F2B24}" presName="hierRoot3" presStyleCnt="0"/>
      <dgm:spPr/>
    </dgm:pt>
    <dgm:pt modelId="{DDA9A615-6955-4D3D-8D5D-C0F7F9B59BDF}" type="pres">
      <dgm:prSet presAssocID="{4D6B6581-23E1-4D74-B996-A241C60F2B24}" presName="composite3" presStyleCnt="0"/>
      <dgm:spPr/>
    </dgm:pt>
    <dgm:pt modelId="{7D6776C6-C651-46A6-9E8C-930774056C79}" type="pres">
      <dgm:prSet presAssocID="{4D6B6581-23E1-4D74-B996-A241C60F2B24}" presName="background3" presStyleLbl="node3" presStyleIdx="2" presStyleCnt="4"/>
      <dgm:spPr/>
    </dgm:pt>
    <dgm:pt modelId="{9B4E6DEA-C0E5-4AC3-8F9F-D34A505031F6}" type="pres">
      <dgm:prSet presAssocID="{4D6B6581-23E1-4D74-B996-A241C60F2B24}" presName="text3" presStyleLbl="fgAcc3" presStyleIdx="2" presStyleCnt="4" custLinFactNeighborX="1596" custLinFactNeighborY="-89">
        <dgm:presLayoutVars>
          <dgm:chPref val="3"/>
        </dgm:presLayoutVars>
      </dgm:prSet>
      <dgm:spPr/>
    </dgm:pt>
    <dgm:pt modelId="{30A0E4F0-05B3-46B0-8FEC-F57B63D2AFB4}" type="pres">
      <dgm:prSet presAssocID="{4D6B6581-23E1-4D74-B996-A241C60F2B24}" presName="hierChild4" presStyleCnt="0"/>
      <dgm:spPr/>
    </dgm:pt>
    <dgm:pt modelId="{97460C8A-C438-4B19-875E-2D55E8F0DAC3}" type="pres">
      <dgm:prSet presAssocID="{0F7F73AD-F938-4C70-8768-7E2467DA2CCA}" presName="Name17" presStyleLbl="parChTrans1D3" presStyleIdx="3" presStyleCnt="4"/>
      <dgm:spPr/>
    </dgm:pt>
    <dgm:pt modelId="{EA202E0D-E746-4679-88C6-B752358D45CE}" type="pres">
      <dgm:prSet presAssocID="{039D74CE-6711-4ED7-937A-87C7AA8A0C36}" presName="hierRoot3" presStyleCnt="0"/>
      <dgm:spPr/>
    </dgm:pt>
    <dgm:pt modelId="{B70DCD12-295E-476B-924C-549F6FEA64D6}" type="pres">
      <dgm:prSet presAssocID="{039D74CE-6711-4ED7-937A-87C7AA8A0C36}" presName="composite3" presStyleCnt="0"/>
      <dgm:spPr/>
    </dgm:pt>
    <dgm:pt modelId="{6A115BAB-17FC-4A7B-90F2-3EDAAE303BEF}" type="pres">
      <dgm:prSet presAssocID="{039D74CE-6711-4ED7-937A-87C7AA8A0C36}" presName="background3" presStyleLbl="node3" presStyleIdx="3" presStyleCnt="4"/>
      <dgm:spPr/>
    </dgm:pt>
    <dgm:pt modelId="{83E30027-2F65-4F84-B992-9BEAADD53760}" type="pres">
      <dgm:prSet presAssocID="{039D74CE-6711-4ED7-937A-87C7AA8A0C36}" presName="text3" presStyleLbl="fgAcc3" presStyleIdx="3" presStyleCnt="4">
        <dgm:presLayoutVars>
          <dgm:chPref val="3"/>
        </dgm:presLayoutVars>
      </dgm:prSet>
      <dgm:spPr/>
    </dgm:pt>
    <dgm:pt modelId="{C10A8611-C4F5-42FD-A024-A75080709A0B}" type="pres">
      <dgm:prSet presAssocID="{039D74CE-6711-4ED7-937A-87C7AA8A0C36}" presName="hierChild4" presStyleCnt="0"/>
      <dgm:spPr/>
    </dgm:pt>
  </dgm:ptLst>
  <dgm:cxnLst>
    <dgm:cxn modelId="{238CEA02-E5FD-4AAC-9337-70BEE1F6BED5}" type="presOf" srcId="{B63D9768-528E-4CF6-90F9-D55FAE1B6E37}" destId="{E68E8673-12AF-4553-B5E4-37B6943685DF}" srcOrd="0" destOrd="0" presId="urn:microsoft.com/office/officeart/2005/8/layout/hierarchy1"/>
    <dgm:cxn modelId="{3C27D804-2000-42D6-9D0C-601BA104F977}" type="presOf" srcId="{CF6FE8DB-1A66-45A5-9748-FBA5A692F67D}" destId="{30EB42DA-5B98-4D77-87AA-C03B933F7F0E}" srcOrd="0" destOrd="0" presId="urn:microsoft.com/office/officeart/2005/8/layout/hierarchy1"/>
    <dgm:cxn modelId="{A1392A0C-BD72-48D8-84D2-A7D9C0DD95CF}" srcId="{087CAD52-2285-4727-A73F-B897ECEC3F2A}" destId="{382BF8E8-B9AB-4C3C-94F0-CC8B7709EE71}" srcOrd="0" destOrd="0" parTransId="{9B0CED3A-D12B-48BB-9CF3-7603503C38DE}" sibTransId="{09E796C7-32AE-4061-A301-2B65178F06A6}"/>
    <dgm:cxn modelId="{1920AB17-915D-4E8C-8F8A-09BFCC1D9175}" type="presOf" srcId="{92175801-E6F8-4A64-BCC3-7FAD272987F7}" destId="{8E6D9E67-08D5-4843-933B-9806737C4351}" srcOrd="0" destOrd="0" presId="urn:microsoft.com/office/officeart/2005/8/layout/hierarchy1"/>
    <dgm:cxn modelId="{23951E1A-A98F-4DA8-A00C-C97671AE532E}" type="presOf" srcId="{382BF8E8-B9AB-4C3C-94F0-CC8B7709EE71}" destId="{D99965A0-1F83-44D6-A43E-6BC151D4AA0D}" srcOrd="0" destOrd="0" presId="urn:microsoft.com/office/officeart/2005/8/layout/hierarchy1"/>
    <dgm:cxn modelId="{5A06601B-2780-4D30-A0AE-51BCFE081256}" type="presOf" srcId="{C711100E-D662-4AFF-B4B4-F39611DBD26B}" destId="{4211EFF2-231E-4864-84A8-D66EB1CB0DE6}" srcOrd="0" destOrd="0" presId="urn:microsoft.com/office/officeart/2005/8/layout/hierarchy1"/>
    <dgm:cxn modelId="{B20F9B34-276A-4A52-8533-40D5DDBA844F}" type="presOf" srcId="{DA348F63-544B-40F6-8A1C-238A51335BD8}" destId="{002A7299-C1DF-4E35-8CDF-4066E512B2B9}" srcOrd="0" destOrd="0" presId="urn:microsoft.com/office/officeart/2005/8/layout/hierarchy1"/>
    <dgm:cxn modelId="{ACD00D39-7DD8-4936-8EE3-1481D949D87E}" type="presOf" srcId="{0F7F73AD-F938-4C70-8768-7E2467DA2CCA}" destId="{97460C8A-C438-4B19-875E-2D55E8F0DAC3}" srcOrd="0" destOrd="0" presId="urn:microsoft.com/office/officeart/2005/8/layout/hierarchy1"/>
    <dgm:cxn modelId="{23C3553D-2613-4B2A-A065-663E0B518F04}" type="presOf" srcId="{11817BE8-D6A0-4A4E-81BC-A41BE4D91F23}" destId="{306EAF2B-EEE1-4BDD-BE50-1AAD0708DF63}" srcOrd="0" destOrd="0" presId="urn:microsoft.com/office/officeart/2005/8/layout/hierarchy1"/>
    <dgm:cxn modelId="{5007A73F-00EF-414A-B5F9-8DE422403583}" type="presOf" srcId="{9B0CED3A-D12B-48BB-9CF3-7603503C38DE}" destId="{EF5DBDBA-18E2-4446-9B9C-E0AB25FB7CB2}" srcOrd="0" destOrd="0" presId="urn:microsoft.com/office/officeart/2005/8/layout/hierarchy1"/>
    <dgm:cxn modelId="{2A0C6040-BBB6-4554-B9C5-5BFBF2298432}" type="presOf" srcId="{F6F87381-C865-4773-B01A-CA7B823DC025}" destId="{7DC28855-6AB6-4356-9CC8-2463905B7FAE}" srcOrd="0" destOrd="0" presId="urn:microsoft.com/office/officeart/2005/8/layout/hierarchy1"/>
    <dgm:cxn modelId="{2AA83B5D-320F-49E1-93FE-45545FE0B1DE}" srcId="{6EB933B5-F066-4C09-A4D5-7A39AA42AAEA}" destId="{4D6B6581-23E1-4D74-B996-A241C60F2B24}" srcOrd="0" destOrd="0" parTransId="{CB5DB712-25B4-4171-A12B-975F704BABBD}" sibTransId="{F30D51A7-4791-40A8-92A1-FBD120368609}"/>
    <dgm:cxn modelId="{20F6225F-FF37-4502-BB1C-4CD36F68C513}" srcId="{6EB933B5-F066-4C09-A4D5-7A39AA42AAEA}" destId="{039D74CE-6711-4ED7-937A-87C7AA8A0C36}" srcOrd="1" destOrd="0" parTransId="{0F7F73AD-F938-4C70-8768-7E2467DA2CCA}" sibTransId="{94AEA9B0-91C7-4547-B096-D4E927307367}"/>
    <dgm:cxn modelId="{34452341-44FB-4EFB-AFA3-D68CD628B844}" type="presOf" srcId="{4D6B6581-23E1-4D74-B996-A241C60F2B24}" destId="{9B4E6DEA-C0E5-4AC3-8F9F-D34A505031F6}" srcOrd="0" destOrd="0" presId="urn:microsoft.com/office/officeart/2005/8/layout/hierarchy1"/>
    <dgm:cxn modelId="{40E69E62-8426-4FFF-87D6-16FF9FB929DA}" type="presOf" srcId="{087CAD52-2285-4727-A73F-B897ECEC3F2A}" destId="{E8BD6707-857E-4CF1-8E0B-ACDCFE8A7885}" srcOrd="0" destOrd="0" presId="urn:microsoft.com/office/officeart/2005/8/layout/hierarchy1"/>
    <dgm:cxn modelId="{5D337944-4BEE-4D67-963A-6D20617C6D58}" type="presOf" srcId="{F6DAD2B0-59BA-4302-9235-99CDE3374A40}" destId="{F57845CC-DDA1-4389-850C-30AC517AC67A}" srcOrd="0" destOrd="0" presId="urn:microsoft.com/office/officeart/2005/8/layout/hierarchy1"/>
    <dgm:cxn modelId="{C48E7D45-D913-4920-A396-FBEC23DEA00A}" srcId="{803A2C15-4C64-4D63-AD64-9422598B2E45}" destId="{8E07F04F-9F4A-40C8-9C44-EF16BE4E6C5F}" srcOrd="0" destOrd="0" parTransId="{11817BE8-D6A0-4A4E-81BC-A41BE4D91F23}" sibTransId="{9E4C41C4-2DDA-44D0-AC76-CD4CFC051070}"/>
    <dgm:cxn modelId="{FAE8DF65-637F-4EA6-95C6-E67E9DA47F37}" type="presOf" srcId="{8E07F04F-9F4A-40C8-9C44-EF16BE4E6C5F}" destId="{338AFED6-91A0-43CC-90A9-4264F2222259}" srcOrd="0" destOrd="0" presId="urn:microsoft.com/office/officeart/2005/8/layout/hierarchy1"/>
    <dgm:cxn modelId="{7A085F69-53CA-4F68-A371-6EBE7723E91F}" srcId="{087CAD52-2285-4727-A73F-B897ECEC3F2A}" destId="{A52DD4D0-8630-423A-B74B-8E5FB24CA2D1}" srcOrd="1" destOrd="0" parTransId="{F6F87381-C865-4773-B01A-CA7B823DC025}" sibTransId="{9CBF5534-9708-4AEC-8CCE-14D08F1971C8}"/>
    <dgm:cxn modelId="{960B964B-49A9-4EEE-B323-B0C26E5B5468}" type="presOf" srcId="{4794ED75-092E-4773-809D-375881F4B904}" destId="{8121DC17-6995-441A-90E2-7F0AE020C124}" srcOrd="0" destOrd="0" presId="urn:microsoft.com/office/officeart/2005/8/layout/hierarchy1"/>
    <dgm:cxn modelId="{2FBA0450-BC74-4D01-806E-F104F0C1AC90}" type="presOf" srcId="{DA5667CF-AFF4-47D4-932B-F181A7E670CB}" destId="{5A1B8EBC-53A5-463C-9335-AF8BA193C553}" srcOrd="0" destOrd="0" presId="urn:microsoft.com/office/officeart/2005/8/layout/hierarchy1"/>
    <dgm:cxn modelId="{2703D277-88B1-45C9-A68C-449859CF34A0}" type="presOf" srcId="{CB5DB712-25B4-4171-A12B-975F704BABBD}" destId="{03990AA5-91E6-4CAF-9868-B82965CDDA8E}" srcOrd="0" destOrd="0" presId="urn:microsoft.com/office/officeart/2005/8/layout/hierarchy1"/>
    <dgm:cxn modelId="{4CFAFE93-31D0-42F6-B5F2-BB9E5F89F7D1}" type="presOf" srcId="{6EB933B5-F066-4C09-A4D5-7A39AA42AAEA}" destId="{AB45EA8C-EC27-4FEA-83EB-D143EBFEFF85}" srcOrd="0" destOrd="0" presId="urn:microsoft.com/office/officeart/2005/8/layout/hierarchy1"/>
    <dgm:cxn modelId="{C4CE74AE-5246-4E61-AF8E-E69AC372AF7F}" srcId="{B63D9768-528E-4CF6-90F9-D55FAE1B6E37}" destId="{CF6FE8DB-1A66-45A5-9748-FBA5A692F67D}" srcOrd="0" destOrd="0" parTransId="{4794ED75-092E-4773-809D-375881F4B904}" sibTransId="{0D851B29-FA0B-48C8-894B-8CDA833012F5}"/>
    <dgm:cxn modelId="{01665CB7-B120-415B-9D86-1E3ED62CA65F}" type="presOf" srcId="{039D74CE-6711-4ED7-937A-87C7AA8A0C36}" destId="{83E30027-2F65-4F84-B992-9BEAADD53760}" srcOrd="0" destOrd="0" presId="urn:microsoft.com/office/officeart/2005/8/layout/hierarchy1"/>
    <dgm:cxn modelId="{119A97B8-6990-4060-B1AD-6A507A4DD6EF}" srcId="{B63D9768-528E-4CF6-90F9-D55FAE1B6E37}" destId="{DA5667CF-AFF4-47D4-932B-F181A7E670CB}" srcOrd="1" destOrd="0" parTransId="{92175801-E6F8-4A64-BCC3-7FAD272987F7}" sibTransId="{2BC413DF-21C5-47C9-AEDB-5CA75548FAD4}"/>
    <dgm:cxn modelId="{B293E1C4-0976-483B-B55F-EB98746C3D6E}" type="presOf" srcId="{A52DD4D0-8630-423A-B74B-8E5FB24CA2D1}" destId="{FF21F7B7-C505-49E4-96D7-208B4B09F535}" srcOrd="0" destOrd="0" presId="urn:microsoft.com/office/officeart/2005/8/layout/hierarchy1"/>
    <dgm:cxn modelId="{1EE682D4-46C5-4255-9239-A9105CC47D8C}" type="presOf" srcId="{5B2C6479-2651-4E73-A540-F9F3C3DB02DF}" destId="{D868149C-1F07-4C86-A502-8491D2298E61}" srcOrd="0" destOrd="0" presId="urn:microsoft.com/office/officeart/2005/8/layout/hierarchy1"/>
    <dgm:cxn modelId="{E29EB8DC-921C-4EFC-8015-0008CAAE3176}" srcId="{8E07F04F-9F4A-40C8-9C44-EF16BE4E6C5F}" destId="{087CAD52-2285-4727-A73F-B897ECEC3F2A}" srcOrd="0" destOrd="0" parTransId="{5B2C6479-2651-4E73-A540-F9F3C3DB02DF}" sibTransId="{80356158-85F9-4205-8209-01409145A74B}"/>
    <dgm:cxn modelId="{2D9173E5-7FC8-484D-939E-EAE2D3753601}" srcId="{8E07F04F-9F4A-40C8-9C44-EF16BE4E6C5F}" destId="{B63D9768-528E-4CF6-90F9-D55FAE1B6E37}" srcOrd="1" destOrd="0" parTransId="{C711100E-D662-4AFF-B4B4-F39611DBD26B}" sibTransId="{D4A7B797-8E8F-40F4-B7D0-2EA1036B4766}"/>
    <dgm:cxn modelId="{0ACC84E5-DBF8-4C88-BFC6-BD05E1ECC87F}" srcId="{F6DAD2B0-59BA-4302-9235-99CDE3374A40}" destId="{803A2C15-4C64-4D63-AD64-9422598B2E45}" srcOrd="0" destOrd="0" parTransId="{3E8C8B01-EA7C-4CB1-829C-AE533096F9E9}" sibTransId="{E8CA9474-6767-4B73-8454-4E73167404F8}"/>
    <dgm:cxn modelId="{AEC46CEA-B873-42EF-819B-174A57279C77}" srcId="{803A2C15-4C64-4D63-AD64-9422598B2E45}" destId="{6EB933B5-F066-4C09-A4D5-7A39AA42AAEA}" srcOrd="1" destOrd="0" parTransId="{DA348F63-544B-40F6-8A1C-238A51335BD8}" sibTransId="{E0347141-C836-4575-8F93-205A5717D596}"/>
    <dgm:cxn modelId="{CDD1FCEF-1796-4A16-BDA9-FD06380FEEA4}" type="presOf" srcId="{803A2C15-4C64-4D63-AD64-9422598B2E45}" destId="{5081D724-CC64-4759-8647-6088DC482F4C}" srcOrd="0" destOrd="0" presId="urn:microsoft.com/office/officeart/2005/8/layout/hierarchy1"/>
    <dgm:cxn modelId="{3331AE2F-3E46-4F2F-86F6-4751BC4AD0A0}" type="presParOf" srcId="{F57845CC-DDA1-4389-850C-30AC517AC67A}" destId="{803E4E7A-B9FE-4AE8-857F-A902BC54C748}" srcOrd="0" destOrd="0" presId="urn:microsoft.com/office/officeart/2005/8/layout/hierarchy1"/>
    <dgm:cxn modelId="{85B7FBC9-BD0E-4129-A7BD-B06C7DF01471}" type="presParOf" srcId="{803E4E7A-B9FE-4AE8-857F-A902BC54C748}" destId="{818238F9-60C3-4149-A4EA-25EC509CB36D}" srcOrd="0" destOrd="0" presId="urn:microsoft.com/office/officeart/2005/8/layout/hierarchy1"/>
    <dgm:cxn modelId="{0BB11B51-C112-4D15-9FD2-B5020935EE6B}" type="presParOf" srcId="{818238F9-60C3-4149-A4EA-25EC509CB36D}" destId="{2BB03665-347F-4453-B8EA-B60CFB8ECEDF}" srcOrd="0" destOrd="0" presId="urn:microsoft.com/office/officeart/2005/8/layout/hierarchy1"/>
    <dgm:cxn modelId="{835F56F9-C704-44FF-BAF3-2DE318C3B107}" type="presParOf" srcId="{818238F9-60C3-4149-A4EA-25EC509CB36D}" destId="{5081D724-CC64-4759-8647-6088DC482F4C}" srcOrd="1" destOrd="0" presId="urn:microsoft.com/office/officeart/2005/8/layout/hierarchy1"/>
    <dgm:cxn modelId="{6EC938D6-1FE3-43AF-A786-A6A5CE95F6E8}" type="presParOf" srcId="{803E4E7A-B9FE-4AE8-857F-A902BC54C748}" destId="{06772959-2AC2-4BE5-9D7E-58238D8EEBF1}" srcOrd="1" destOrd="0" presId="urn:microsoft.com/office/officeart/2005/8/layout/hierarchy1"/>
    <dgm:cxn modelId="{7FE6B3B9-8AA5-47D0-BC32-E1E70F99BA92}" type="presParOf" srcId="{06772959-2AC2-4BE5-9D7E-58238D8EEBF1}" destId="{306EAF2B-EEE1-4BDD-BE50-1AAD0708DF63}" srcOrd="0" destOrd="0" presId="urn:microsoft.com/office/officeart/2005/8/layout/hierarchy1"/>
    <dgm:cxn modelId="{21D513D3-EC37-40A4-BBF6-39038CA342CE}" type="presParOf" srcId="{06772959-2AC2-4BE5-9D7E-58238D8EEBF1}" destId="{6E02041B-6D80-4E5D-AC01-259AEDB76675}" srcOrd="1" destOrd="0" presId="urn:microsoft.com/office/officeart/2005/8/layout/hierarchy1"/>
    <dgm:cxn modelId="{7E0C55EA-C3E7-4AFF-8FC4-55034D0172AB}" type="presParOf" srcId="{6E02041B-6D80-4E5D-AC01-259AEDB76675}" destId="{79229A5E-BE32-485E-B19B-4269CF9ACA58}" srcOrd="0" destOrd="0" presId="urn:microsoft.com/office/officeart/2005/8/layout/hierarchy1"/>
    <dgm:cxn modelId="{F5C947C3-DD5A-4C44-87A4-68C290CEF5C2}" type="presParOf" srcId="{79229A5E-BE32-485E-B19B-4269CF9ACA58}" destId="{91E26001-9C58-4AF0-9899-ED0CA06AD360}" srcOrd="0" destOrd="0" presId="urn:microsoft.com/office/officeart/2005/8/layout/hierarchy1"/>
    <dgm:cxn modelId="{1C365937-663B-4D07-9119-540487DCE3B0}" type="presParOf" srcId="{79229A5E-BE32-485E-B19B-4269CF9ACA58}" destId="{338AFED6-91A0-43CC-90A9-4264F2222259}" srcOrd="1" destOrd="0" presId="urn:microsoft.com/office/officeart/2005/8/layout/hierarchy1"/>
    <dgm:cxn modelId="{6DF505EB-6CE1-4EAD-9C03-CA40C95AEEC1}" type="presParOf" srcId="{6E02041B-6D80-4E5D-AC01-259AEDB76675}" destId="{FCE6FC7D-8C65-40D2-B897-6BC470B342D5}" srcOrd="1" destOrd="0" presId="urn:microsoft.com/office/officeart/2005/8/layout/hierarchy1"/>
    <dgm:cxn modelId="{B849D99B-730E-42D0-B0E7-A1E6FEA7D450}" type="presParOf" srcId="{FCE6FC7D-8C65-40D2-B897-6BC470B342D5}" destId="{D868149C-1F07-4C86-A502-8491D2298E61}" srcOrd="0" destOrd="0" presId="urn:microsoft.com/office/officeart/2005/8/layout/hierarchy1"/>
    <dgm:cxn modelId="{2C0B6209-34EF-41E0-938A-9038728F4C2B}" type="presParOf" srcId="{FCE6FC7D-8C65-40D2-B897-6BC470B342D5}" destId="{5D5828D7-858C-414F-A1A9-4359C9D67AFE}" srcOrd="1" destOrd="0" presId="urn:microsoft.com/office/officeart/2005/8/layout/hierarchy1"/>
    <dgm:cxn modelId="{DC1E145D-239C-410A-825D-787C25BDCBF6}" type="presParOf" srcId="{5D5828D7-858C-414F-A1A9-4359C9D67AFE}" destId="{C9373F94-6F0D-4C6F-B53A-5AB2BE993340}" srcOrd="0" destOrd="0" presId="urn:microsoft.com/office/officeart/2005/8/layout/hierarchy1"/>
    <dgm:cxn modelId="{8A51565D-D2CC-42F0-AD32-256377C0C026}" type="presParOf" srcId="{C9373F94-6F0D-4C6F-B53A-5AB2BE993340}" destId="{B8E32F3E-CD8D-42C6-826E-F177ED3219B3}" srcOrd="0" destOrd="0" presId="urn:microsoft.com/office/officeart/2005/8/layout/hierarchy1"/>
    <dgm:cxn modelId="{1370063E-F276-4927-B8D6-9B9F831D5E33}" type="presParOf" srcId="{C9373F94-6F0D-4C6F-B53A-5AB2BE993340}" destId="{E8BD6707-857E-4CF1-8E0B-ACDCFE8A7885}" srcOrd="1" destOrd="0" presId="urn:microsoft.com/office/officeart/2005/8/layout/hierarchy1"/>
    <dgm:cxn modelId="{B5112FE0-FD09-44AB-83B1-1726E52A338E}" type="presParOf" srcId="{5D5828D7-858C-414F-A1A9-4359C9D67AFE}" destId="{0BF86C1B-5B49-421A-BEB2-6C3DBBAD3AAE}" srcOrd="1" destOrd="0" presId="urn:microsoft.com/office/officeart/2005/8/layout/hierarchy1"/>
    <dgm:cxn modelId="{7906CC19-C16D-4684-BF46-544FB87512D3}" type="presParOf" srcId="{0BF86C1B-5B49-421A-BEB2-6C3DBBAD3AAE}" destId="{EF5DBDBA-18E2-4446-9B9C-E0AB25FB7CB2}" srcOrd="0" destOrd="0" presId="urn:microsoft.com/office/officeart/2005/8/layout/hierarchy1"/>
    <dgm:cxn modelId="{90A7AB17-0710-4931-9D5E-8A6E7B07A2F8}" type="presParOf" srcId="{0BF86C1B-5B49-421A-BEB2-6C3DBBAD3AAE}" destId="{34319AA3-77F9-459A-965F-04D0A4D9AEE6}" srcOrd="1" destOrd="0" presId="urn:microsoft.com/office/officeart/2005/8/layout/hierarchy1"/>
    <dgm:cxn modelId="{9EBBA43B-7FFF-4ED0-AB96-A2BE72E4B85F}" type="presParOf" srcId="{34319AA3-77F9-459A-965F-04D0A4D9AEE6}" destId="{DEA410DB-28DC-4558-93C6-24EC5C3F81E4}" srcOrd="0" destOrd="0" presId="urn:microsoft.com/office/officeart/2005/8/layout/hierarchy1"/>
    <dgm:cxn modelId="{C53FF701-CF22-443D-B24F-3C8CA175FFB4}" type="presParOf" srcId="{DEA410DB-28DC-4558-93C6-24EC5C3F81E4}" destId="{E6023276-845B-445B-93CB-A6A86FDC3572}" srcOrd="0" destOrd="0" presId="urn:microsoft.com/office/officeart/2005/8/layout/hierarchy1"/>
    <dgm:cxn modelId="{D57FB6E3-A538-45D7-A77B-3E06BDCE5F94}" type="presParOf" srcId="{DEA410DB-28DC-4558-93C6-24EC5C3F81E4}" destId="{D99965A0-1F83-44D6-A43E-6BC151D4AA0D}" srcOrd="1" destOrd="0" presId="urn:microsoft.com/office/officeart/2005/8/layout/hierarchy1"/>
    <dgm:cxn modelId="{EFADDACF-321D-4A3E-9B0C-1EAB28901322}" type="presParOf" srcId="{34319AA3-77F9-459A-965F-04D0A4D9AEE6}" destId="{F3CF035F-0510-43ED-8357-F409D7AA9B65}" srcOrd="1" destOrd="0" presId="urn:microsoft.com/office/officeart/2005/8/layout/hierarchy1"/>
    <dgm:cxn modelId="{18C7566C-A005-4F2A-A867-2D9FD80567C9}" type="presParOf" srcId="{0BF86C1B-5B49-421A-BEB2-6C3DBBAD3AAE}" destId="{7DC28855-6AB6-4356-9CC8-2463905B7FAE}" srcOrd="2" destOrd="0" presId="urn:microsoft.com/office/officeart/2005/8/layout/hierarchy1"/>
    <dgm:cxn modelId="{5448F18B-60A7-4B12-B7D5-94C08180D9AA}" type="presParOf" srcId="{0BF86C1B-5B49-421A-BEB2-6C3DBBAD3AAE}" destId="{AADCEBC9-5B71-44F9-9E59-2AA0DF4BD961}" srcOrd="3" destOrd="0" presId="urn:microsoft.com/office/officeart/2005/8/layout/hierarchy1"/>
    <dgm:cxn modelId="{4C5027BE-C80F-4B06-B93A-5A5BE4F8F204}" type="presParOf" srcId="{AADCEBC9-5B71-44F9-9E59-2AA0DF4BD961}" destId="{34024C24-7682-434E-AC39-CB16D4648848}" srcOrd="0" destOrd="0" presId="urn:microsoft.com/office/officeart/2005/8/layout/hierarchy1"/>
    <dgm:cxn modelId="{E7F4ADDF-9885-44D8-9DA6-AD06E17605D5}" type="presParOf" srcId="{34024C24-7682-434E-AC39-CB16D4648848}" destId="{60FCFF69-C1B7-4E5F-8362-01BC2F2397B3}" srcOrd="0" destOrd="0" presId="urn:microsoft.com/office/officeart/2005/8/layout/hierarchy1"/>
    <dgm:cxn modelId="{002D689C-306E-4274-8D30-CAD2CEF21FE3}" type="presParOf" srcId="{34024C24-7682-434E-AC39-CB16D4648848}" destId="{FF21F7B7-C505-49E4-96D7-208B4B09F535}" srcOrd="1" destOrd="0" presId="urn:microsoft.com/office/officeart/2005/8/layout/hierarchy1"/>
    <dgm:cxn modelId="{1C60DC81-73B0-47EA-9662-BBEDF0E24705}" type="presParOf" srcId="{AADCEBC9-5B71-44F9-9E59-2AA0DF4BD961}" destId="{AE907011-7B53-4BF5-9F3F-758CDB72D95C}" srcOrd="1" destOrd="0" presId="urn:microsoft.com/office/officeart/2005/8/layout/hierarchy1"/>
    <dgm:cxn modelId="{E56B6B48-6BE5-4CA7-891A-FB2D44EEAA84}" type="presParOf" srcId="{FCE6FC7D-8C65-40D2-B897-6BC470B342D5}" destId="{4211EFF2-231E-4864-84A8-D66EB1CB0DE6}" srcOrd="2" destOrd="0" presId="urn:microsoft.com/office/officeart/2005/8/layout/hierarchy1"/>
    <dgm:cxn modelId="{5273D400-23BA-4ACF-88B9-BA749DDB9267}" type="presParOf" srcId="{FCE6FC7D-8C65-40D2-B897-6BC470B342D5}" destId="{888C5FA0-0EE0-4CC9-89AF-98CCA1EA92BC}" srcOrd="3" destOrd="0" presId="urn:microsoft.com/office/officeart/2005/8/layout/hierarchy1"/>
    <dgm:cxn modelId="{F8C139FB-EB6B-4047-9053-AE4DEA513B6E}" type="presParOf" srcId="{888C5FA0-0EE0-4CC9-89AF-98CCA1EA92BC}" destId="{4E8821FE-AB2B-4305-B4BA-55BAD690FA8A}" srcOrd="0" destOrd="0" presId="urn:microsoft.com/office/officeart/2005/8/layout/hierarchy1"/>
    <dgm:cxn modelId="{69F48CF9-130D-49D5-A440-BB1423247B39}" type="presParOf" srcId="{4E8821FE-AB2B-4305-B4BA-55BAD690FA8A}" destId="{1DEA1738-0049-4174-9687-72FFAD9F7A2F}" srcOrd="0" destOrd="0" presId="urn:microsoft.com/office/officeart/2005/8/layout/hierarchy1"/>
    <dgm:cxn modelId="{B72E3F1B-098C-4BB6-8640-9CC83C12F0A5}" type="presParOf" srcId="{4E8821FE-AB2B-4305-B4BA-55BAD690FA8A}" destId="{E68E8673-12AF-4553-B5E4-37B6943685DF}" srcOrd="1" destOrd="0" presId="urn:microsoft.com/office/officeart/2005/8/layout/hierarchy1"/>
    <dgm:cxn modelId="{D38E865B-6CD9-437A-A423-AD1D739D00F1}" type="presParOf" srcId="{888C5FA0-0EE0-4CC9-89AF-98CCA1EA92BC}" destId="{F7EABA65-C4C7-43EF-83BD-69DC5E1D1EA5}" srcOrd="1" destOrd="0" presId="urn:microsoft.com/office/officeart/2005/8/layout/hierarchy1"/>
    <dgm:cxn modelId="{11CFDD0B-597D-43EA-8E7A-E6EB583275F7}" type="presParOf" srcId="{F7EABA65-C4C7-43EF-83BD-69DC5E1D1EA5}" destId="{8121DC17-6995-441A-90E2-7F0AE020C124}" srcOrd="0" destOrd="0" presId="urn:microsoft.com/office/officeart/2005/8/layout/hierarchy1"/>
    <dgm:cxn modelId="{107D1B41-31A0-4C53-8CE0-F6366CC905AA}" type="presParOf" srcId="{F7EABA65-C4C7-43EF-83BD-69DC5E1D1EA5}" destId="{BC47ED5A-EC5A-4C38-AE7F-EED0E4203D0B}" srcOrd="1" destOrd="0" presId="urn:microsoft.com/office/officeart/2005/8/layout/hierarchy1"/>
    <dgm:cxn modelId="{109C242E-93F9-4FEF-A6D6-FE8CE10785E3}" type="presParOf" srcId="{BC47ED5A-EC5A-4C38-AE7F-EED0E4203D0B}" destId="{4811D6D3-6601-4A80-AFDE-F49E66A46240}" srcOrd="0" destOrd="0" presId="urn:microsoft.com/office/officeart/2005/8/layout/hierarchy1"/>
    <dgm:cxn modelId="{215D171C-5EBA-4F88-ADE9-EEC0F25FCC84}" type="presParOf" srcId="{4811D6D3-6601-4A80-AFDE-F49E66A46240}" destId="{27368A3C-36F3-47CD-97E7-D3803A63CE4B}" srcOrd="0" destOrd="0" presId="urn:microsoft.com/office/officeart/2005/8/layout/hierarchy1"/>
    <dgm:cxn modelId="{D47DAB07-68D3-4232-8366-84B5273CFBAF}" type="presParOf" srcId="{4811D6D3-6601-4A80-AFDE-F49E66A46240}" destId="{30EB42DA-5B98-4D77-87AA-C03B933F7F0E}" srcOrd="1" destOrd="0" presId="urn:microsoft.com/office/officeart/2005/8/layout/hierarchy1"/>
    <dgm:cxn modelId="{DDFC2949-8C5E-4A95-9968-5D460C2B1ABF}" type="presParOf" srcId="{BC47ED5A-EC5A-4C38-AE7F-EED0E4203D0B}" destId="{68000A1F-6220-49D0-9065-F5A1C262D710}" srcOrd="1" destOrd="0" presId="urn:microsoft.com/office/officeart/2005/8/layout/hierarchy1"/>
    <dgm:cxn modelId="{C09EF108-B2E1-473B-BAFE-CD835AE7F616}" type="presParOf" srcId="{F7EABA65-C4C7-43EF-83BD-69DC5E1D1EA5}" destId="{8E6D9E67-08D5-4843-933B-9806737C4351}" srcOrd="2" destOrd="0" presId="urn:microsoft.com/office/officeart/2005/8/layout/hierarchy1"/>
    <dgm:cxn modelId="{AA34EA4B-5145-4023-A853-D8C2113AA760}" type="presParOf" srcId="{F7EABA65-C4C7-43EF-83BD-69DC5E1D1EA5}" destId="{B2C1052B-21EB-4613-AC0F-54398709A36C}" srcOrd="3" destOrd="0" presId="urn:microsoft.com/office/officeart/2005/8/layout/hierarchy1"/>
    <dgm:cxn modelId="{F4D012FC-B72B-4024-91B5-48FBCD620374}" type="presParOf" srcId="{B2C1052B-21EB-4613-AC0F-54398709A36C}" destId="{491E53EF-87AF-4261-9374-E4800E9F725B}" srcOrd="0" destOrd="0" presId="urn:microsoft.com/office/officeart/2005/8/layout/hierarchy1"/>
    <dgm:cxn modelId="{498F106D-A147-43AE-ABBD-FD8B2EA1E726}" type="presParOf" srcId="{491E53EF-87AF-4261-9374-E4800E9F725B}" destId="{FDAAAE30-0511-4857-8954-20A370F1154E}" srcOrd="0" destOrd="0" presId="urn:microsoft.com/office/officeart/2005/8/layout/hierarchy1"/>
    <dgm:cxn modelId="{D032E859-3ED3-4D43-8CAA-44AA7F9443B2}" type="presParOf" srcId="{491E53EF-87AF-4261-9374-E4800E9F725B}" destId="{5A1B8EBC-53A5-463C-9335-AF8BA193C553}" srcOrd="1" destOrd="0" presId="urn:microsoft.com/office/officeart/2005/8/layout/hierarchy1"/>
    <dgm:cxn modelId="{3AF093D2-B429-434E-9461-664EC68AEA35}" type="presParOf" srcId="{B2C1052B-21EB-4613-AC0F-54398709A36C}" destId="{53271FA4-3B05-483A-B04B-CF054B9D25B3}" srcOrd="1" destOrd="0" presId="urn:microsoft.com/office/officeart/2005/8/layout/hierarchy1"/>
    <dgm:cxn modelId="{D837F33D-2558-4BEA-A968-5EF6FE33C9EF}" type="presParOf" srcId="{06772959-2AC2-4BE5-9D7E-58238D8EEBF1}" destId="{002A7299-C1DF-4E35-8CDF-4066E512B2B9}" srcOrd="2" destOrd="0" presId="urn:microsoft.com/office/officeart/2005/8/layout/hierarchy1"/>
    <dgm:cxn modelId="{BF4C5A6F-35EE-4D0D-8F76-C657E0538173}" type="presParOf" srcId="{06772959-2AC2-4BE5-9D7E-58238D8EEBF1}" destId="{9D732D23-261B-4FAD-A7BF-50FB2E2261AC}" srcOrd="3" destOrd="0" presId="urn:microsoft.com/office/officeart/2005/8/layout/hierarchy1"/>
    <dgm:cxn modelId="{A14F5655-D892-46D3-B034-6F69DD681333}" type="presParOf" srcId="{9D732D23-261B-4FAD-A7BF-50FB2E2261AC}" destId="{5991B964-175A-4035-9916-9D444208EFFC}" srcOrd="0" destOrd="0" presId="urn:microsoft.com/office/officeart/2005/8/layout/hierarchy1"/>
    <dgm:cxn modelId="{094B5717-F653-4481-8270-32D7E92BC34F}" type="presParOf" srcId="{5991B964-175A-4035-9916-9D444208EFFC}" destId="{6EA2446F-53F9-4128-BC5C-8746E690B6DA}" srcOrd="0" destOrd="0" presId="urn:microsoft.com/office/officeart/2005/8/layout/hierarchy1"/>
    <dgm:cxn modelId="{5A11D61D-4BC4-4A92-B0AA-1D346862768D}" type="presParOf" srcId="{5991B964-175A-4035-9916-9D444208EFFC}" destId="{AB45EA8C-EC27-4FEA-83EB-D143EBFEFF85}" srcOrd="1" destOrd="0" presId="urn:microsoft.com/office/officeart/2005/8/layout/hierarchy1"/>
    <dgm:cxn modelId="{C8619781-2982-4E67-9A39-90781D74ED88}" type="presParOf" srcId="{9D732D23-261B-4FAD-A7BF-50FB2E2261AC}" destId="{1C0F8E0A-1BBF-4DA8-971E-C15B6B64A180}" srcOrd="1" destOrd="0" presId="urn:microsoft.com/office/officeart/2005/8/layout/hierarchy1"/>
    <dgm:cxn modelId="{7493C4A2-BA4B-40D0-8363-93D474D7309D}" type="presParOf" srcId="{1C0F8E0A-1BBF-4DA8-971E-C15B6B64A180}" destId="{03990AA5-91E6-4CAF-9868-B82965CDDA8E}" srcOrd="0" destOrd="0" presId="urn:microsoft.com/office/officeart/2005/8/layout/hierarchy1"/>
    <dgm:cxn modelId="{8209782E-42F6-4251-BE0D-FAA5144FDFFE}" type="presParOf" srcId="{1C0F8E0A-1BBF-4DA8-971E-C15B6B64A180}" destId="{FF28613F-8091-4112-8D01-63E78C290CB9}" srcOrd="1" destOrd="0" presId="urn:microsoft.com/office/officeart/2005/8/layout/hierarchy1"/>
    <dgm:cxn modelId="{DAFAC049-BC29-490E-BB4A-62904D9D6623}" type="presParOf" srcId="{FF28613F-8091-4112-8D01-63E78C290CB9}" destId="{DDA9A615-6955-4D3D-8D5D-C0F7F9B59BDF}" srcOrd="0" destOrd="0" presId="urn:microsoft.com/office/officeart/2005/8/layout/hierarchy1"/>
    <dgm:cxn modelId="{5F049FE6-3FBD-4036-9AD1-BD281C939468}" type="presParOf" srcId="{DDA9A615-6955-4D3D-8D5D-C0F7F9B59BDF}" destId="{7D6776C6-C651-46A6-9E8C-930774056C79}" srcOrd="0" destOrd="0" presId="urn:microsoft.com/office/officeart/2005/8/layout/hierarchy1"/>
    <dgm:cxn modelId="{3B59493F-DC8D-4110-97CC-A203906B3B2A}" type="presParOf" srcId="{DDA9A615-6955-4D3D-8D5D-C0F7F9B59BDF}" destId="{9B4E6DEA-C0E5-4AC3-8F9F-D34A505031F6}" srcOrd="1" destOrd="0" presId="urn:microsoft.com/office/officeart/2005/8/layout/hierarchy1"/>
    <dgm:cxn modelId="{1D3FB358-F3DA-40B0-ABE3-474B8C18519F}" type="presParOf" srcId="{FF28613F-8091-4112-8D01-63E78C290CB9}" destId="{30A0E4F0-05B3-46B0-8FEC-F57B63D2AFB4}" srcOrd="1" destOrd="0" presId="urn:microsoft.com/office/officeart/2005/8/layout/hierarchy1"/>
    <dgm:cxn modelId="{19F5748C-7D2C-4407-8ACF-AA61F0F08C14}" type="presParOf" srcId="{1C0F8E0A-1BBF-4DA8-971E-C15B6B64A180}" destId="{97460C8A-C438-4B19-875E-2D55E8F0DAC3}" srcOrd="2" destOrd="0" presId="urn:microsoft.com/office/officeart/2005/8/layout/hierarchy1"/>
    <dgm:cxn modelId="{094756FD-54F9-4299-B2B9-92D578CE3E79}" type="presParOf" srcId="{1C0F8E0A-1BBF-4DA8-971E-C15B6B64A180}" destId="{EA202E0D-E746-4679-88C6-B752358D45CE}" srcOrd="3" destOrd="0" presId="urn:microsoft.com/office/officeart/2005/8/layout/hierarchy1"/>
    <dgm:cxn modelId="{A0AB2815-A904-4E2F-A92E-0E25B47097D4}" type="presParOf" srcId="{EA202E0D-E746-4679-88C6-B752358D45CE}" destId="{B70DCD12-295E-476B-924C-549F6FEA64D6}" srcOrd="0" destOrd="0" presId="urn:microsoft.com/office/officeart/2005/8/layout/hierarchy1"/>
    <dgm:cxn modelId="{A48481BC-2AAD-4C18-8459-79A05BC89AAF}" type="presParOf" srcId="{B70DCD12-295E-476B-924C-549F6FEA64D6}" destId="{6A115BAB-17FC-4A7B-90F2-3EDAAE303BEF}" srcOrd="0" destOrd="0" presId="urn:microsoft.com/office/officeart/2005/8/layout/hierarchy1"/>
    <dgm:cxn modelId="{0CA7C812-906E-457F-B236-240D7145B996}" type="presParOf" srcId="{B70DCD12-295E-476B-924C-549F6FEA64D6}" destId="{83E30027-2F65-4F84-B992-9BEAADD53760}" srcOrd="1" destOrd="0" presId="urn:microsoft.com/office/officeart/2005/8/layout/hierarchy1"/>
    <dgm:cxn modelId="{F9F42267-57B1-48B1-9856-0E4D003CDC57}" type="presParOf" srcId="{EA202E0D-E746-4679-88C6-B752358D45CE}" destId="{C10A8611-C4F5-42FD-A024-A75080709A0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460C8A-C438-4B19-875E-2D55E8F0DAC3}">
      <dsp:nvSpPr>
        <dsp:cNvPr id="0" name=""/>
        <dsp:cNvSpPr/>
      </dsp:nvSpPr>
      <dsp:spPr>
        <a:xfrm>
          <a:off x="8432980" y="2763371"/>
          <a:ext cx="955973" cy="454956"/>
        </a:xfrm>
        <a:custGeom>
          <a:avLst/>
          <a:gdLst/>
          <a:ahLst/>
          <a:cxnLst/>
          <a:rect l="0" t="0" r="0" b="0"/>
          <a:pathLst>
            <a:path>
              <a:moveTo>
                <a:pt x="0" y="0"/>
              </a:moveTo>
              <a:lnTo>
                <a:pt x="0" y="310039"/>
              </a:lnTo>
              <a:lnTo>
                <a:pt x="955973" y="310039"/>
              </a:lnTo>
              <a:lnTo>
                <a:pt x="955973" y="454956"/>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990AA5-91E6-4CAF-9868-B82965CDDA8E}">
      <dsp:nvSpPr>
        <dsp:cNvPr id="0" name=""/>
        <dsp:cNvSpPr/>
      </dsp:nvSpPr>
      <dsp:spPr>
        <a:xfrm>
          <a:off x="7501973" y="2763371"/>
          <a:ext cx="931007" cy="454072"/>
        </a:xfrm>
        <a:custGeom>
          <a:avLst/>
          <a:gdLst/>
          <a:ahLst/>
          <a:cxnLst/>
          <a:rect l="0" t="0" r="0" b="0"/>
          <a:pathLst>
            <a:path>
              <a:moveTo>
                <a:pt x="931007" y="0"/>
              </a:moveTo>
              <a:lnTo>
                <a:pt x="931007" y="309155"/>
              </a:lnTo>
              <a:lnTo>
                <a:pt x="0" y="309155"/>
              </a:lnTo>
              <a:lnTo>
                <a:pt x="0" y="454072"/>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2A7299-C1DF-4E35-8CDF-4066E512B2B9}">
      <dsp:nvSpPr>
        <dsp:cNvPr id="0" name=""/>
        <dsp:cNvSpPr/>
      </dsp:nvSpPr>
      <dsp:spPr>
        <a:xfrm>
          <a:off x="6043046" y="1315071"/>
          <a:ext cx="2389933" cy="454956"/>
        </a:xfrm>
        <a:custGeom>
          <a:avLst/>
          <a:gdLst/>
          <a:ahLst/>
          <a:cxnLst/>
          <a:rect l="0" t="0" r="0" b="0"/>
          <a:pathLst>
            <a:path>
              <a:moveTo>
                <a:pt x="0" y="0"/>
              </a:moveTo>
              <a:lnTo>
                <a:pt x="0" y="310039"/>
              </a:lnTo>
              <a:lnTo>
                <a:pt x="2389933" y="310039"/>
              </a:lnTo>
              <a:lnTo>
                <a:pt x="2389933" y="454956"/>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6D9E67-08D5-4843-933B-9806737C4351}">
      <dsp:nvSpPr>
        <dsp:cNvPr id="0" name=""/>
        <dsp:cNvSpPr/>
      </dsp:nvSpPr>
      <dsp:spPr>
        <a:xfrm>
          <a:off x="5565059" y="4211671"/>
          <a:ext cx="955973" cy="454956"/>
        </a:xfrm>
        <a:custGeom>
          <a:avLst/>
          <a:gdLst/>
          <a:ahLst/>
          <a:cxnLst/>
          <a:rect l="0" t="0" r="0" b="0"/>
          <a:pathLst>
            <a:path>
              <a:moveTo>
                <a:pt x="0" y="0"/>
              </a:moveTo>
              <a:lnTo>
                <a:pt x="0" y="310039"/>
              </a:lnTo>
              <a:lnTo>
                <a:pt x="955973" y="310039"/>
              </a:lnTo>
              <a:lnTo>
                <a:pt x="955973" y="454956"/>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21DC17-6995-441A-90E2-7F0AE020C124}">
      <dsp:nvSpPr>
        <dsp:cNvPr id="0" name=""/>
        <dsp:cNvSpPr/>
      </dsp:nvSpPr>
      <dsp:spPr>
        <a:xfrm>
          <a:off x="4609086" y="4211671"/>
          <a:ext cx="955973" cy="454956"/>
        </a:xfrm>
        <a:custGeom>
          <a:avLst/>
          <a:gdLst/>
          <a:ahLst/>
          <a:cxnLst/>
          <a:rect l="0" t="0" r="0" b="0"/>
          <a:pathLst>
            <a:path>
              <a:moveTo>
                <a:pt x="955973" y="0"/>
              </a:moveTo>
              <a:lnTo>
                <a:pt x="955973" y="310039"/>
              </a:lnTo>
              <a:lnTo>
                <a:pt x="0" y="310039"/>
              </a:lnTo>
              <a:lnTo>
                <a:pt x="0" y="454956"/>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11EFF2-231E-4864-84A8-D66EB1CB0DE6}">
      <dsp:nvSpPr>
        <dsp:cNvPr id="0" name=""/>
        <dsp:cNvSpPr/>
      </dsp:nvSpPr>
      <dsp:spPr>
        <a:xfrm>
          <a:off x="3653112" y="2763371"/>
          <a:ext cx="1911947" cy="454956"/>
        </a:xfrm>
        <a:custGeom>
          <a:avLst/>
          <a:gdLst/>
          <a:ahLst/>
          <a:cxnLst/>
          <a:rect l="0" t="0" r="0" b="0"/>
          <a:pathLst>
            <a:path>
              <a:moveTo>
                <a:pt x="0" y="0"/>
              </a:moveTo>
              <a:lnTo>
                <a:pt x="0" y="310039"/>
              </a:lnTo>
              <a:lnTo>
                <a:pt x="1911947" y="310039"/>
              </a:lnTo>
              <a:lnTo>
                <a:pt x="1911947" y="454956"/>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C28855-6AB6-4356-9CC8-2463905B7FAE}">
      <dsp:nvSpPr>
        <dsp:cNvPr id="0" name=""/>
        <dsp:cNvSpPr/>
      </dsp:nvSpPr>
      <dsp:spPr>
        <a:xfrm>
          <a:off x="1741165" y="4211671"/>
          <a:ext cx="955973" cy="454956"/>
        </a:xfrm>
        <a:custGeom>
          <a:avLst/>
          <a:gdLst/>
          <a:ahLst/>
          <a:cxnLst/>
          <a:rect l="0" t="0" r="0" b="0"/>
          <a:pathLst>
            <a:path>
              <a:moveTo>
                <a:pt x="0" y="0"/>
              </a:moveTo>
              <a:lnTo>
                <a:pt x="0" y="310039"/>
              </a:lnTo>
              <a:lnTo>
                <a:pt x="955973" y="310039"/>
              </a:lnTo>
              <a:lnTo>
                <a:pt x="955973" y="454956"/>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5DBDBA-18E2-4446-9B9C-E0AB25FB7CB2}">
      <dsp:nvSpPr>
        <dsp:cNvPr id="0" name=""/>
        <dsp:cNvSpPr/>
      </dsp:nvSpPr>
      <dsp:spPr>
        <a:xfrm>
          <a:off x="785191" y="4211671"/>
          <a:ext cx="955973" cy="454956"/>
        </a:xfrm>
        <a:custGeom>
          <a:avLst/>
          <a:gdLst/>
          <a:ahLst/>
          <a:cxnLst/>
          <a:rect l="0" t="0" r="0" b="0"/>
          <a:pathLst>
            <a:path>
              <a:moveTo>
                <a:pt x="955973" y="0"/>
              </a:moveTo>
              <a:lnTo>
                <a:pt x="955973" y="310039"/>
              </a:lnTo>
              <a:lnTo>
                <a:pt x="0" y="310039"/>
              </a:lnTo>
              <a:lnTo>
                <a:pt x="0" y="454956"/>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68149C-1F07-4C86-A502-8491D2298E61}">
      <dsp:nvSpPr>
        <dsp:cNvPr id="0" name=""/>
        <dsp:cNvSpPr/>
      </dsp:nvSpPr>
      <dsp:spPr>
        <a:xfrm>
          <a:off x="1741165" y="2763371"/>
          <a:ext cx="1911947" cy="454956"/>
        </a:xfrm>
        <a:custGeom>
          <a:avLst/>
          <a:gdLst/>
          <a:ahLst/>
          <a:cxnLst/>
          <a:rect l="0" t="0" r="0" b="0"/>
          <a:pathLst>
            <a:path>
              <a:moveTo>
                <a:pt x="1911947" y="0"/>
              </a:moveTo>
              <a:lnTo>
                <a:pt x="1911947" y="310039"/>
              </a:lnTo>
              <a:lnTo>
                <a:pt x="0" y="310039"/>
              </a:lnTo>
              <a:lnTo>
                <a:pt x="0" y="454956"/>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6EAF2B-EEE1-4BDD-BE50-1AAD0708DF63}">
      <dsp:nvSpPr>
        <dsp:cNvPr id="0" name=""/>
        <dsp:cNvSpPr/>
      </dsp:nvSpPr>
      <dsp:spPr>
        <a:xfrm>
          <a:off x="3653112" y="1315071"/>
          <a:ext cx="2389933" cy="454956"/>
        </a:xfrm>
        <a:custGeom>
          <a:avLst/>
          <a:gdLst/>
          <a:ahLst/>
          <a:cxnLst/>
          <a:rect l="0" t="0" r="0" b="0"/>
          <a:pathLst>
            <a:path>
              <a:moveTo>
                <a:pt x="2389933" y="0"/>
              </a:moveTo>
              <a:lnTo>
                <a:pt x="2389933" y="310039"/>
              </a:lnTo>
              <a:lnTo>
                <a:pt x="0" y="310039"/>
              </a:lnTo>
              <a:lnTo>
                <a:pt x="0" y="454956"/>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B03665-347F-4453-B8EA-B60CFB8ECEDF}">
      <dsp:nvSpPr>
        <dsp:cNvPr id="0" name=""/>
        <dsp:cNvSpPr/>
      </dsp:nvSpPr>
      <dsp:spPr>
        <a:xfrm>
          <a:off x="5260886" y="321728"/>
          <a:ext cx="1564320" cy="993343"/>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81D724-CC64-4759-8647-6088DC482F4C}">
      <dsp:nvSpPr>
        <dsp:cNvPr id="0" name=""/>
        <dsp:cNvSpPr/>
      </dsp:nvSpPr>
      <dsp:spPr>
        <a:xfrm>
          <a:off x="5434699" y="486851"/>
          <a:ext cx="1564320" cy="993343"/>
        </a:xfrm>
        <a:prstGeom prst="roundRect">
          <a:avLst>
            <a:gd name="adj" fmla="val 10000"/>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MR CONTRAST</a:t>
          </a:r>
          <a:endParaRPr lang="en-IN" sz="1400" kern="1200" dirty="0"/>
        </a:p>
      </dsp:txBody>
      <dsp:txXfrm>
        <a:off x="5463793" y="515945"/>
        <a:ext cx="1506132" cy="935155"/>
      </dsp:txXfrm>
    </dsp:sp>
    <dsp:sp modelId="{91E26001-9C58-4AF0-9899-ED0CA06AD360}">
      <dsp:nvSpPr>
        <dsp:cNvPr id="0" name=""/>
        <dsp:cNvSpPr/>
      </dsp:nvSpPr>
      <dsp:spPr>
        <a:xfrm>
          <a:off x="2870952" y="1770028"/>
          <a:ext cx="1564320" cy="993343"/>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8AFED6-91A0-43CC-90A9-4264F2222259}">
      <dsp:nvSpPr>
        <dsp:cNvPr id="0" name=""/>
        <dsp:cNvSpPr/>
      </dsp:nvSpPr>
      <dsp:spPr>
        <a:xfrm>
          <a:off x="3044765" y="1935151"/>
          <a:ext cx="1564320" cy="993343"/>
        </a:xfrm>
        <a:prstGeom prst="roundRect">
          <a:avLst>
            <a:gd name="adj" fmla="val 10000"/>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PARENTERAL</a:t>
          </a:r>
          <a:endParaRPr lang="en-IN" sz="1400" kern="1200" dirty="0"/>
        </a:p>
      </dsp:txBody>
      <dsp:txXfrm>
        <a:off x="3073859" y="1964245"/>
        <a:ext cx="1506132" cy="935155"/>
      </dsp:txXfrm>
    </dsp:sp>
    <dsp:sp modelId="{B8E32F3E-CD8D-42C6-826E-F177ED3219B3}">
      <dsp:nvSpPr>
        <dsp:cNvPr id="0" name=""/>
        <dsp:cNvSpPr/>
      </dsp:nvSpPr>
      <dsp:spPr>
        <a:xfrm>
          <a:off x="959005" y="3218328"/>
          <a:ext cx="1564320" cy="993343"/>
        </a:xfrm>
        <a:prstGeom prst="roundRect">
          <a:avLst>
            <a:gd name="adj" fmla="val 1000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BD6707-857E-4CF1-8E0B-ACDCFE8A7885}">
      <dsp:nvSpPr>
        <dsp:cNvPr id="0" name=""/>
        <dsp:cNvSpPr/>
      </dsp:nvSpPr>
      <dsp:spPr>
        <a:xfrm>
          <a:off x="1132818" y="3383451"/>
          <a:ext cx="1564320" cy="993343"/>
        </a:xfrm>
        <a:prstGeom prst="roundRect">
          <a:avLst>
            <a:gd name="adj" fmla="val 10000"/>
          </a:avLst>
        </a:prstGeom>
        <a:solidFill>
          <a:schemeClr val="lt1">
            <a:alpha val="90000"/>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SUSCEPTIBILITY</a:t>
          </a:r>
          <a:endParaRPr lang="en-IN" sz="1400" kern="1200" dirty="0"/>
        </a:p>
      </dsp:txBody>
      <dsp:txXfrm>
        <a:off x="1161912" y="3412545"/>
        <a:ext cx="1506132" cy="935155"/>
      </dsp:txXfrm>
    </dsp:sp>
    <dsp:sp modelId="{E6023276-845B-445B-93CB-A6A86FDC3572}">
      <dsp:nvSpPr>
        <dsp:cNvPr id="0" name=""/>
        <dsp:cNvSpPr/>
      </dsp:nvSpPr>
      <dsp:spPr>
        <a:xfrm>
          <a:off x="3031" y="4666628"/>
          <a:ext cx="1564320" cy="99334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9965A0-1F83-44D6-A43E-6BC151D4AA0D}">
      <dsp:nvSpPr>
        <dsp:cNvPr id="0" name=""/>
        <dsp:cNvSpPr/>
      </dsp:nvSpPr>
      <dsp:spPr>
        <a:xfrm>
          <a:off x="176845" y="4831751"/>
          <a:ext cx="1564320" cy="99334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PARAMAGNETIC AGENT</a:t>
          </a:r>
          <a:endParaRPr lang="en-IN" sz="1400" kern="1200" dirty="0"/>
        </a:p>
      </dsp:txBody>
      <dsp:txXfrm>
        <a:off x="205939" y="4860845"/>
        <a:ext cx="1506132" cy="935155"/>
      </dsp:txXfrm>
    </dsp:sp>
    <dsp:sp modelId="{60FCFF69-C1B7-4E5F-8362-01BC2F2397B3}">
      <dsp:nvSpPr>
        <dsp:cNvPr id="0" name=""/>
        <dsp:cNvSpPr/>
      </dsp:nvSpPr>
      <dsp:spPr>
        <a:xfrm>
          <a:off x="1914978" y="4666628"/>
          <a:ext cx="1564320" cy="99334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21F7B7-C505-49E4-96D7-208B4B09F535}">
      <dsp:nvSpPr>
        <dsp:cNvPr id="0" name=""/>
        <dsp:cNvSpPr/>
      </dsp:nvSpPr>
      <dsp:spPr>
        <a:xfrm>
          <a:off x="2088792" y="4831751"/>
          <a:ext cx="1564320" cy="99334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SUPER PARAMAGNETIC AGENT</a:t>
          </a:r>
          <a:endParaRPr lang="en-IN" sz="1400" kern="1200" dirty="0"/>
        </a:p>
      </dsp:txBody>
      <dsp:txXfrm>
        <a:off x="2117886" y="4860845"/>
        <a:ext cx="1506132" cy="935155"/>
      </dsp:txXfrm>
    </dsp:sp>
    <dsp:sp modelId="{1DEA1738-0049-4174-9687-72FFAD9F7A2F}">
      <dsp:nvSpPr>
        <dsp:cNvPr id="0" name=""/>
        <dsp:cNvSpPr/>
      </dsp:nvSpPr>
      <dsp:spPr>
        <a:xfrm>
          <a:off x="4782899" y="3218328"/>
          <a:ext cx="1564320" cy="993343"/>
        </a:xfrm>
        <a:prstGeom prst="roundRect">
          <a:avLst>
            <a:gd name="adj" fmla="val 1000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8E8673-12AF-4553-B5E4-37B6943685DF}">
      <dsp:nvSpPr>
        <dsp:cNvPr id="0" name=""/>
        <dsp:cNvSpPr/>
      </dsp:nvSpPr>
      <dsp:spPr>
        <a:xfrm>
          <a:off x="4956712" y="3383451"/>
          <a:ext cx="1564320" cy="993343"/>
        </a:xfrm>
        <a:prstGeom prst="roundRect">
          <a:avLst>
            <a:gd name="adj" fmla="val 10000"/>
          </a:avLst>
        </a:prstGeom>
        <a:solidFill>
          <a:schemeClr val="lt1">
            <a:alpha val="90000"/>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RELAXIVITY</a:t>
          </a:r>
          <a:endParaRPr lang="en-IN" sz="1400" kern="1200" dirty="0"/>
        </a:p>
      </dsp:txBody>
      <dsp:txXfrm>
        <a:off x="4985806" y="3412545"/>
        <a:ext cx="1506132" cy="935155"/>
      </dsp:txXfrm>
    </dsp:sp>
    <dsp:sp modelId="{27368A3C-36F3-47CD-97E7-D3803A63CE4B}">
      <dsp:nvSpPr>
        <dsp:cNvPr id="0" name=""/>
        <dsp:cNvSpPr/>
      </dsp:nvSpPr>
      <dsp:spPr>
        <a:xfrm>
          <a:off x="3826925" y="4666628"/>
          <a:ext cx="1564320" cy="99334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EB42DA-5B98-4D77-87AA-C03B933F7F0E}">
      <dsp:nvSpPr>
        <dsp:cNvPr id="0" name=""/>
        <dsp:cNvSpPr/>
      </dsp:nvSpPr>
      <dsp:spPr>
        <a:xfrm>
          <a:off x="4000739" y="4831751"/>
          <a:ext cx="1564320" cy="99334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POSITIVE RELAXIVITY AGENT</a:t>
          </a:r>
        </a:p>
        <a:p>
          <a:pPr marL="0" lvl="0" indent="0" algn="ctr" defTabSz="622300">
            <a:lnSpc>
              <a:spcPct val="90000"/>
            </a:lnSpc>
            <a:spcBef>
              <a:spcPct val="0"/>
            </a:spcBef>
            <a:spcAft>
              <a:spcPct val="35000"/>
            </a:spcAft>
            <a:buNone/>
          </a:pPr>
          <a:r>
            <a:rPr lang="en-US" sz="1400" kern="1200" dirty="0"/>
            <a:t>(T1 AGENT)</a:t>
          </a:r>
          <a:endParaRPr lang="en-IN" sz="1400" kern="1200" dirty="0"/>
        </a:p>
      </dsp:txBody>
      <dsp:txXfrm>
        <a:off x="4029833" y="4860845"/>
        <a:ext cx="1506132" cy="935155"/>
      </dsp:txXfrm>
    </dsp:sp>
    <dsp:sp modelId="{FDAAAE30-0511-4857-8954-20A370F1154E}">
      <dsp:nvSpPr>
        <dsp:cNvPr id="0" name=""/>
        <dsp:cNvSpPr/>
      </dsp:nvSpPr>
      <dsp:spPr>
        <a:xfrm>
          <a:off x="5738872" y="4666628"/>
          <a:ext cx="1564320" cy="99334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1B8EBC-53A5-463C-9335-AF8BA193C553}">
      <dsp:nvSpPr>
        <dsp:cNvPr id="0" name=""/>
        <dsp:cNvSpPr/>
      </dsp:nvSpPr>
      <dsp:spPr>
        <a:xfrm>
          <a:off x="5912686" y="4831751"/>
          <a:ext cx="1564320" cy="99334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NEGAVITE RELAXIVITY AGENT</a:t>
          </a:r>
        </a:p>
        <a:p>
          <a:pPr marL="0" lvl="0" indent="0" algn="ctr" defTabSz="622300">
            <a:lnSpc>
              <a:spcPct val="90000"/>
            </a:lnSpc>
            <a:spcBef>
              <a:spcPct val="0"/>
            </a:spcBef>
            <a:spcAft>
              <a:spcPct val="35000"/>
            </a:spcAft>
            <a:buNone/>
          </a:pPr>
          <a:r>
            <a:rPr lang="en-US" sz="1400" kern="1200" dirty="0"/>
            <a:t>(T2 AGENT)</a:t>
          </a:r>
          <a:endParaRPr lang="en-IN" sz="1400" kern="1200" dirty="0"/>
        </a:p>
      </dsp:txBody>
      <dsp:txXfrm>
        <a:off x="5941780" y="4860845"/>
        <a:ext cx="1506132" cy="935155"/>
      </dsp:txXfrm>
    </dsp:sp>
    <dsp:sp modelId="{6EA2446F-53F9-4128-BC5C-8746E690B6DA}">
      <dsp:nvSpPr>
        <dsp:cNvPr id="0" name=""/>
        <dsp:cNvSpPr/>
      </dsp:nvSpPr>
      <dsp:spPr>
        <a:xfrm>
          <a:off x="7650820" y="1770028"/>
          <a:ext cx="1564320" cy="993343"/>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45EA8C-EC27-4FEA-83EB-D143EBFEFF85}">
      <dsp:nvSpPr>
        <dsp:cNvPr id="0" name=""/>
        <dsp:cNvSpPr/>
      </dsp:nvSpPr>
      <dsp:spPr>
        <a:xfrm>
          <a:off x="7824633" y="1935151"/>
          <a:ext cx="1564320" cy="993343"/>
        </a:xfrm>
        <a:prstGeom prst="roundRect">
          <a:avLst>
            <a:gd name="adj" fmla="val 10000"/>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ORAL</a:t>
          </a:r>
          <a:endParaRPr lang="en-IN" sz="1400" kern="1200" dirty="0"/>
        </a:p>
      </dsp:txBody>
      <dsp:txXfrm>
        <a:off x="7853727" y="1964245"/>
        <a:ext cx="1506132" cy="935155"/>
      </dsp:txXfrm>
    </dsp:sp>
    <dsp:sp modelId="{7D6776C6-C651-46A6-9E8C-930774056C79}">
      <dsp:nvSpPr>
        <dsp:cNvPr id="0" name=""/>
        <dsp:cNvSpPr/>
      </dsp:nvSpPr>
      <dsp:spPr>
        <a:xfrm>
          <a:off x="6719813" y="3217444"/>
          <a:ext cx="1564320" cy="993343"/>
        </a:xfrm>
        <a:prstGeom prst="roundRect">
          <a:avLst>
            <a:gd name="adj" fmla="val 1000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4E6DEA-C0E5-4AC3-8F9F-D34A505031F6}">
      <dsp:nvSpPr>
        <dsp:cNvPr id="0" name=""/>
        <dsp:cNvSpPr/>
      </dsp:nvSpPr>
      <dsp:spPr>
        <a:xfrm>
          <a:off x="6893626" y="3382567"/>
          <a:ext cx="1564320" cy="993343"/>
        </a:xfrm>
        <a:prstGeom prst="roundRect">
          <a:avLst>
            <a:gd name="adj" fmla="val 10000"/>
          </a:avLst>
        </a:prstGeom>
        <a:solidFill>
          <a:schemeClr val="lt1">
            <a:alpha val="90000"/>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POSITIVE</a:t>
          </a:r>
          <a:endParaRPr lang="en-IN" sz="1400" kern="1200" dirty="0"/>
        </a:p>
      </dsp:txBody>
      <dsp:txXfrm>
        <a:off x="6922720" y="3411661"/>
        <a:ext cx="1506132" cy="935155"/>
      </dsp:txXfrm>
    </dsp:sp>
    <dsp:sp modelId="{6A115BAB-17FC-4A7B-90F2-3EDAAE303BEF}">
      <dsp:nvSpPr>
        <dsp:cNvPr id="0" name=""/>
        <dsp:cNvSpPr/>
      </dsp:nvSpPr>
      <dsp:spPr>
        <a:xfrm>
          <a:off x="8606793" y="3218328"/>
          <a:ext cx="1564320" cy="993343"/>
        </a:xfrm>
        <a:prstGeom prst="roundRect">
          <a:avLst>
            <a:gd name="adj" fmla="val 1000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E30027-2F65-4F84-B992-9BEAADD53760}">
      <dsp:nvSpPr>
        <dsp:cNvPr id="0" name=""/>
        <dsp:cNvSpPr/>
      </dsp:nvSpPr>
      <dsp:spPr>
        <a:xfrm>
          <a:off x="8780607" y="3383451"/>
          <a:ext cx="1564320" cy="993343"/>
        </a:xfrm>
        <a:prstGeom prst="roundRect">
          <a:avLst>
            <a:gd name="adj" fmla="val 10000"/>
          </a:avLst>
        </a:prstGeom>
        <a:solidFill>
          <a:schemeClr val="lt1">
            <a:alpha val="90000"/>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NEGATIVE</a:t>
          </a:r>
          <a:endParaRPr lang="en-IN" sz="1400" kern="1200" dirty="0"/>
        </a:p>
      </dsp:txBody>
      <dsp:txXfrm>
        <a:off x="8809701" y="3412545"/>
        <a:ext cx="1506132" cy="93515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0389985-8B8E-4A1D-B8F9-F011A29EFAE9}" type="datetimeFigureOut">
              <a:rPr lang="en-IN" smtClean="0"/>
              <a:t>14-07-2023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E97FA3-EBF6-4D34-9C83-E232ED5E025E}" type="slidenum">
              <a:rPr lang="en-IN" smtClean="0"/>
              <a:t>‹#›</a:t>
            </a:fld>
            <a:endParaRPr lang="en-IN"/>
          </a:p>
        </p:txBody>
      </p:sp>
    </p:spTree>
    <p:extLst>
      <p:ext uri="{BB962C8B-B14F-4D97-AF65-F5344CB8AC3E}">
        <p14:creationId xmlns:p14="http://schemas.microsoft.com/office/powerpoint/2010/main" val="82947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389985-8B8E-4A1D-B8F9-F011A29EFAE9}" type="datetimeFigureOut">
              <a:rPr lang="en-IN" smtClean="0"/>
              <a:t>14-07-2023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E97FA3-EBF6-4D34-9C83-E232ED5E025E}" type="slidenum">
              <a:rPr lang="en-IN" smtClean="0"/>
              <a:t>‹#›</a:t>
            </a:fld>
            <a:endParaRPr lang="en-IN"/>
          </a:p>
        </p:txBody>
      </p:sp>
    </p:spTree>
    <p:extLst>
      <p:ext uri="{BB962C8B-B14F-4D97-AF65-F5344CB8AC3E}">
        <p14:creationId xmlns:p14="http://schemas.microsoft.com/office/powerpoint/2010/main" val="2310011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389985-8B8E-4A1D-B8F9-F011A29EFAE9}" type="datetimeFigureOut">
              <a:rPr lang="en-IN" smtClean="0"/>
              <a:t>14-07-2023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E97FA3-EBF6-4D34-9C83-E232ED5E025E}"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84588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389985-8B8E-4A1D-B8F9-F011A29EFAE9}" type="datetimeFigureOut">
              <a:rPr lang="en-IN" smtClean="0"/>
              <a:t>14-07-2023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E97FA3-EBF6-4D34-9C83-E232ED5E025E}" type="slidenum">
              <a:rPr lang="en-IN" smtClean="0"/>
              <a:t>‹#›</a:t>
            </a:fld>
            <a:endParaRPr lang="en-IN"/>
          </a:p>
        </p:txBody>
      </p:sp>
    </p:spTree>
    <p:extLst>
      <p:ext uri="{BB962C8B-B14F-4D97-AF65-F5344CB8AC3E}">
        <p14:creationId xmlns:p14="http://schemas.microsoft.com/office/powerpoint/2010/main" val="3727620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389985-8B8E-4A1D-B8F9-F011A29EFAE9}" type="datetimeFigureOut">
              <a:rPr lang="en-IN" smtClean="0"/>
              <a:t>14-07-2023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E97FA3-EBF6-4D34-9C83-E232ED5E025E}"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046791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389985-8B8E-4A1D-B8F9-F011A29EFAE9}" type="datetimeFigureOut">
              <a:rPr lang="en-IN" smtClean="0"/>
              <a:t>14-07-2023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E97FA3-EBF6-4D34-9C83-E232ED5E025E}" type="slidenum">
              <a:rPr lang="en-IN" smtClean="0"/>
              <a:t>‹#›</a:t>
            </a:fld>
            <a:endParaRPr lang="en-IN"/>
          </a:p>
        </p:txBody>
      </p:sp>
    </p:spTree>
    <p:extLst>
      <p:ext uri="{BB962C8B-B14F-4D97-AF65-F5344CB8AC3E}">
        <p14:creationId xmlns:p14="http://schemas.microsoft.com/office/powerpoint/2010/main" val="3905242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389985-8B8E-4A1D-B8F9-F011A29EFAE9}" type="datetimeFigureOut">
              <a:rPr lang="en-IN" smtClean="0"/>
              <a:t>14-07-2023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E97FA3-EBF6-4D34-9C83-E232ED5E025E}" type="slidenum">
              <a:rPr lang="en-IN" smtClean="0"/>
              <a:t>‹#›</a:t>
            </a:fld>
            <a:endParaRPr lang="en-IN"/>
          </a:p>
        </p:txBody>
      </p:sp>
    </p:spTree>
    <p:extLst>
      <p:ext uri="{BB962C8B-B14F-4D97-AF65-F5344CB8AC3E}">
        <p14:creationId xmlns:p14="http://schemas.microsoft.com/office/powerpoint/2010/main" val="34966099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389985-8B8E-4A1D-B8F9-F011A29EFAE9}" type="datetimeFigureOut">
              <a:rPr lang="en-IN" smtClean="0"/>
              <a:t>14-07-2023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E97FA3-EBF6-4D34-9C83-E232ED5E025E}" type="slidenum">
              <a:rPr lang="en-IN" smtClean="0"/>
              <a:t>‹#›</a:t>
            </a:fld>
            <a:endParaRPr lang="en-IN"/>
          </a:p>
        </p:txBody>
      </p:sp>
    </p:spTree>
    <p:extLst>
      <p:ext uri="{BB962C8B-B14F-4D97-AF65-F5344CB8AC3E}">
        <p14:creationId xmlns:p14="http://schemas.microsoft.com/office/powerpoint/2010/main" val="3683593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389985-8B8E-4A1D-B8F9-F011A29EFAE9}" type="datetimeFigureOut">
              <a:rPr lang="en-IN" smtClean="0"/>
              <a:t>14-07-2023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E97FA3-EBF6-4D34-9C83-E232ED5E025E}" type="slidenum">
              <a:rPr lang="en-IN" smtClean="0"/>
              <a:t>‹#›</a:t>
            </a:fld>
            <a:endParaRPr lang="en-IN"/>
          </a:p>
        </p:txBody>
      </p:sp>
    </p:spTree>
    <p:extLst>
      <p:ext uri="{BB962C8B-B14F-4D97-AF65-F5344CB8AC3E}">
        <p14:creationId xmlns:p14="http://schemas.microsoft.com/office/powerpoint/2010/main" val="1000916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389985-8B8E-4A1D-B8F9-F011A29EFAE9}" type="datetimeFigureOut">
              <a:rPr lang="en-IN" smtClean="0"/>
              <a:t>14-07-2023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E97FA3-EBF6-4D34-9C83-E232ED5E025E}" type="slidenum">
              <a:rPr lang="en-IN" smtClean="0"/>
              <a:t>‹#›</a:t>
            </a:fld>
            <a:endParaRPr lang="en-IN"/>
          </a:p>
        </p:txBody>
      </p:sp>
    </p:spTree>
    <p:extLst>
      <p:ext uri="{BB962C8B-B14F-4D97-AF65-F5344CB8AC3E}">
        <p14:creationId xmlns:p14="http://schemas.microsoft.com/office/powerpoint/2010/main" val="2975536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389985-8B8E-4A1D-B8F9-F011A29EFAE9}" type="datetimeFigureOut">
              <a:rPr lang="en-IN" smtClean="0"/>
              <a:t>14-07-2023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7E97FA3-EBF6-4D34-9C83-E232ED5E025E}" type="slidenum">
              <a:rPr lang="en-IN" smtClean="0"/>
              <a:t>‹#›</a:t>
            </a:fld>
            <a:endParaRPr lang="en-IN"/>
          </a:p>
        </p:txBody>
      </p:sp>
    </p:spTree>
    <p:extLst>
      <p:ext uri="{BB962C8B-B14F-4D97-AF65-F5344CB8AC3E}">
        <p14:creationId xmlns:p14="http://schemas.microsoft.com/office/powerpoint/2010/main" val="2772370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389985-8B8E-4A1D-B8F9-F011A29EFAE9}" type="datetimeFigureOut">
              <a:rPr lang="en-IN" smtClean="0"/>
              <a:t>14-07-2023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7E97FA3-EBF6-4D34-9C83-E232ED5E025E}" type="slidenum">
              <a:rPr lang="en-IN" smtClean="0"/>
              <a:t>‹#›</a:t>
            </a:fld>
            <a:endParaRPr lang="en-IN"/>
          </a:p>
        </p:txBody>
      </p:sp>
    </p:spTree>
    <p:extLst>
      <p:ext uri="{BB962C8B-B14F-4D97-AF65-F5344CB8AC3E}">
        <p14:creationId xmlns:p14="http://schemas.microsoft.com/office/powerpoint/2010/main" val="2775552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389985-8B8E-4A1D-B8F9-F011A29EFAE9}" type="datetimeFigureOut">
              <a:rPr lang="en-IN" smtClean="0"/>
              <a:t>14-07-2023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7E97FA3-EBF6-4D34-9C83-E232ED5E025E}" type="slidenum">
              <a:rPr lang="en-IN" smtClean="0"/>
              <a:t>‹#›</a:t>
            </a:fld>
            <a:endParaRPr lang="en-IN"/>
          </a:p>
        </p:txBody>
      </p:sp>
    </p:spTree>
    <p:extLst>
      <p:ext uri="{BB962C8B-B14F-4D97-AF65-F5344CB8AC3E}">
        <p14:creationId xmlns:p14="http://schemas.microsoft.com/office/powerpoint/2010/main" val="3772151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389985-8B8E-4A1D-B8F9-F011A29EFAE9}" type="datetimeFigureOut">
              <a:rPr lang="en-IN" smtClean="0"/>
              <a:t>14-07-2023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7E97FA3-EBF6-4D34-9C83-E232ED5E025E}" type="slidenum">
              <a:rPr lang="en-IN" smtClean="0"/>
              <a:t>‹#›</a:t>
            </a:fld>
            <a:endParaRPr lang="en-IN"/>
          </a:p>
        </p:txBody>
      </p:sp>
    </p:spTree>
    <p:extLst>
      <p:ext uri="{BB962C8B-B14F-4D97-AF65-F5344CB8AC3E}">
        <p14:creationId xmlns:p14="http://schemas.microsoft.com/office/powerpoint/2010/main" val="3802237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389985-8B8E-4A1D-B8F9-F011A29EFAE9}" type="datetimeFigureOut">
              <a:rPr lang="en-IN" smtClean="0"/>
              <a:t>14-07-2023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7E97FA3-EBF6-4D34-9C83-E232ED5E025E}" type="slidenum">
              <a:rPr lang="en-IN" smtClean="0"/>
              <a:t>‹#›</a:t>
            </a:fld>
            <a:endParaRPr lang="en-IN"/>
          </a:p>
        </p:txBody>
      </p:sp>
    </p:spTree>
    <p:extLst>
      <p:ext uri="{BB962C8B-B14F-4D97-AF65-F5344CB8AC3E}">
        <p14:creationId xmlns:p14="http://schemas.microsoft.com/office/powerpoint/2010/main" val="4141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389985-8B8E-4A1D-B8F9-F011A29EFAE9}" type="datetimeFigureOut">
              <a:rPr lang="en-IN" smtClean="0"/>
              <a:t>14-07-2023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7E97FA3-EBF6-4D34-9C83-E232ED5E025E}" type="slidenum">
              <a:rPr lang="en-IN" smtClean="0"/>
              <a:t>‹#›</a:t>
            </a:fld>
            <a:endParaRPr lang="en-IN"/>
          </a:p>
        </p:txBody>
      </p:sp>
    </p:spTree>
    <p:extLst>
      <p:ext uri="{BB962C8B-B14F-4D97-AF65-F5344CB8AC3E}">
        <p14:creationId xmlns:p14="http://schemas.microsoft.com/office/powerpoint/2010/main" val="4237877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0389985-8B8E-4A1D-B8F9-F011A29EFAE9}" type="datetimeFigureOut">
              <a:rPr lang="en-IN" smtClean="0"/>
              <a:t>14-07-2023</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7E97FA3-EBF6-4D34-9C83-E232ED5E025E}" type="slidenum">
              <a:rPr lang="en-IN" smtClean="0"/>
              <a:t>‹#›</a:t>
            </a:fld>
            <a:endParaRPr lang="en-IN"/>
          </a:p>
        </p:txBody>
      </p:sp>
    </p:spTree>
    <p:extLst>
      <p:ext uri="{BB962C8B-B14F-4D97-AF65-F5344CB8AC3E}">
        <p14:creationId xmlns:p14="http://schemas.microsoft.com/office/powerpoint/2010/main" val="319250235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85E93-C142-4B75-AC9A-0A9A3D7614C4}"/>
              </a:ext>
            </a:extLst>
          </p:cNvPr>
          <p:cNvSpPr>
            <a:spLocks noGrp="1"/>
          </p:cNvSpPr>
          <p:nvPr>
            <p:ph type="ctrTitle"/>
          </p:nvPr>
        </p:nvSpPr>
        <p:spPr/>
        <p:txBody>
          <a:bodyPr/>
          <a:lstStyle/>
          <a:p>
            <a:r>
              <a:rPr lang="en-US" dirty="0">
                <a:solidFill>
                  <a:srgbClr val="C00000"/>
                </a:solidFill>
                <a:latin typeface="Algerian" panose="04020705040A02060702" pitchFamily="82" charset="0"/>
              </a:rPr>
              <a:t>M</a:t>
            </a:r>
            <a:r>
              <a:rPr lang="en-US" dirty="0">
                <a:solidFill>
                  <a:srgbClr val="FF0000"/>
                </a:solidFill>
                <a:latin typeface="Algerian" panose="04020705040A02060702" pitchFamily="82" charset="0"/>
              </a:rPr>
              <a:t>R</a:t>
            </a:r>
            <a:r>
              <a:rPr lang="en-US" dirty="0">
                <a:latin typeface="Algerian" panose="04020705040A02060702" pitchFamily="82" charset="0"/>
              </a:rPr>
              <a:t> </a:t>
            </a:r>
            <a:r>
              <a:rPr lang="en-US" dirty="0">
                <a:solidFill>
                  <a:srgbClr val="FFC000"/>
                </a:solidFill>
                <a:latin typeface="Algerian" panose="04020705040A02060702" pitchFamily="82" charset="0"/>
              </a:rPr>
              <a:t>C</a:t>
            </a:r>
            <a:r>
              <a:rPr lang="en-US" dirty="0">
                <a:solidFill>
                  <a:srgbClr val="FFFF00"/>
                </a:solidFill>
                <a:latin typeface="Algerian" panose="04020705040A02060702" pitchFamily="82" charset="0"/>
              </a:rPr>
              <a:t>O</a:t>
            </a:r>
            <a:r>
              <a:rPr lang="en-US" dirty="0">
                <a:solidFill>
                  <a:srgbClr val="92D050"/>
                </a:solidFill>
                <a:latin typeface="Algerian" panose="04020705040A02060702" pitchFamily="82" charset="0"/>
              </a:rPr>
              <a:t>N</a:t>
            </a:r>
            <a:r>
              <a:rPr lang="en-US" dirty="0">
                <a:solidFill>
                  <a:srgbClr val="00B050"/>
                </a:solidFill>
                <a:latin typeface="Algerian" panose="04020705040A02060702" pitchFamily="82" charset="0"/>
              </a:rPr>
              <a:t>T</a:t>
            </a:r>
            <a:r>
              <a:rPr lang="en-US" dirty="0">
                <a:solidFill>
                  <a:srgbClr val="00B0F0"/>
                </a:solidFill>
                <a:latin typeface="Algerian" panose="04020705040A02060702" pitchFamily="82" charset="0"/>
              </a:rPr>
              <a:t>R</a:t>
            </a:r>
            <a:r>
              <a:rPr lang="en-US" dirty="0">
                <a:solidFill>
                  <a:srgbClr val="002060"/>
                </a:solidFill>
                <a:latin typeface="Algerian" panose="04020705040A02060702" pitchFamily="82" charset="0"/>
              </a:rPr>
              <a:t>A</a:t>
            </a:r>
            <a:r>
              <a:rPr lang="en-US" dirty="0">
                <a:latin typeface="Algerian" panose="04020705040A02060702" pitchFamily="82" charset="0"/>
              </a:rPr>
              <a:t>S</a:t>
            </a:r>
            <a:r>
              <a:rPr lang="en-US" dirty="0">
                <a:solidFill>
                  <a:schemeClr val="accent5">
                    <a:lumMod val="75000"/>
                  </a:schemeClr>
                </a:solidFill>
                <a:latin typeface="Algerian" panose="04020705040A02060702" pitchFamily="82" charset="0"/>
              </a:rPr>
              <a:t>T</a:t>
            </a:r>
            <a:endParaRPr lang="en-IN" dirty="0">
              <a:solidFill>
                <a:schemeClr val="accent5">
                  <a:lumMod val="75000"/>
                </a:schemeClr>
              </a:solidFill>
              <a:latin typeface="Algerian" panose="04020705040A02060702" pitchFamily="82" charset="0"/>
            </a:endParaRPr>
          </a:p>
        </p:txBody>
      </p:sp>
      <p:sp>
        <p:nvSpPr>
          <p:cNvPr id="3" name="Subtitle 2">
            <a:extLst>
              <a:ext uri="{FF2B5EF4-FFF2-40B4-BE49-F238E27FC236}">
                <a16:creationId xmlns:a16="http://schemas.microsoft.com/office/drawing/2014/main" id="{35CC81B9-99D1-405A-A811-F12F2D590441}"/>
              </a:ext>
            </a:extLst>
          </p:cNvPr>
          <p:cNvSpPr>
            <a:spLocks noGrp="1"/>
          </p:cNvSpPr>
          <p:nvPr>
            <p:ph type="subTitle" idx="1"/>
          </p:nvPr>
        </p:nvSpPr>
        <p:spPr>
          <a:xfrm>
            <a:off x="1524000" y="4050836"/>
            <a:ext cx="8016240" cy="1938800"/>
          </a:xfrm>
        </p:spPr>
        <p:txBody>
          <a:bodyPr>
            <a:normAutofit/>
          </a:bodyPr>
          <a:lstStyle/>
          <a:p>
            <a:r>
              <a:rPr lang="en-IN" dirty="0"/>
              <a:t>BY </a:t>
            </a:r>
          </a:p>
          <a:p>
            <a:r>
              <a:rPr lang="en-IN" dirty="0"/>
              <a:t>PRATHIBHA </a:t>
            </a:r>
          </a:p>
        </p:txBody>
      </p:sp>
    </p:spTree>
    <p:extLst>
      <p:ext uri="{BB962C8B-B14F-4D97-AF65-F5344CB8AC3E}">
        <p14:creationId xmlns:p14="http://schemas.microsoft.com/office/powerpoint/2010/main" val="3232671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787606-2F77-485C-8F0C-6BCF950D9976}"/>
              </a:ext>
            </a:extLst>
          </p:cNvPr>
          <p:cNvSpPr>
            <a:spLocks noGrp="1"/>
          </p:cNvSpPr>
          <p:nvPr>
            <p:ph idx="1"/>
          </p:nvPr>
        </p:nvSpPr>
        <p:spPr>
          <a:xfrm>
            <a:off x="0" y="0"/>
            <a:ext cx="12192000" cy="6858000"/>
          </a:xfrm>
        </p:spPr>
        <p:txBody>
          <a:bodyPr>
            <a:normAutofit fontScale="25000" lnSpcReduction="20000"/>
          </a:bodyPr>
          <a:lstStyle/>
          <a:p>
            <a:pPr marL="0" indent="0">
              <a:buNone/>
            </a:pPr>
            <a:r>
              <a:rPr lang="en-IN" sz="11200" b="1" dirty="0"/>
              <a:t>                                             </a:t>
            </a:r>
          </a:p>
          <a:p>
            <a:pPr marL="0" indent="0">
              <a:buNone/>
            </a:pPr>
            <a:r>
              <a:rPr lang="en-IN" sz="11200" b="1" dirty="0"/>
              <a:t>                                                  Gadolinium Chelates</a:t>
            </a:r>
          </a:p>
          <a:p>
            <a:pPr marL="0" indent="0">
              <a:buNone/>
            </a:pPr>
            <a:endParaRPr lang="en-IN" sz="11200" b="1" dirty="0"/>
          </a:p>
          <a:p>
            <a:pPr>
              <a:buFont typeface="Wingdings" panose="05000000000000000000" pitchFamily="2" charset="2"/>
              <a:buChar char="Ø"/>
            </a:pPr>
            <a:r>
              <a:rPr lang="en-US" sz="8000" dirty="0"/>
              <a:t> Chelates are substances that have high affinity for metal ions.</a:t>
            </a:r>
            <a:endParaRPr lang="en-IN" sz="8000" dirty="0"/>
          </a:p>
          <a:p>
            <a:pPr>
              <a:buFont typeface="Wingdings" panose="05000000000000000000" pitchFamily="2" charset="2"/>
              <a:buChar char="Ø"/>
            </a:pPr>
            <a:r>
              <a:rPr lang="en-US" sz="8000" dirty="0"/>
              <a:t>Free Gd ions tend to accumulate in the body and do not get excreted. </a:t>
            </a:r>
          </a:p>
          <a:p>
            <a:pPr>
              <a:buFont typeface="Wingdings" panose="05000000000000000000" pitchFamily="2" charset="2"/>
              <a:buChar char="Ø"/>
            </a:pPr>
            <a:r>
              <a:rPr lang="en-US" sz="8000" dirty="0"/>
              <a:t>Free Gd ions are toxic. </a:t>
            </a:r>
          </a:p>
          <a:p>
            <a:pPr>
              <a:buFont typeface="Wingdings" panose="05000000000000000000" pitchFamily="2" charset="2"/>
              <a:buChar char="Ø"/>
            </a:pPr>
            <a:r>
              <a:rPr lang="en-US" sz="8000" dirty="0"/>
              <a:t>Therefore, Gd ions are combined with chelates such as DTPA ,that cause their rapid and total renal excretion.</a:t>
            </a:r>
          </a:p>
          <a:p>
            <a:pPr>
              <a:buFont typeface="Wingdings" panose="05000000000000000000" pitchFamily="2" charset="2"/>
              <a:buChar char="Ø"/>
            </a:pPr>
            <a:r>
              <a:rPr lang="en-US" sz="8000" dirty="0"/>
              <a:t>Gadobenate  (Multihance) and Gadoxetate (Primovist/Eovist) are excreted in part by </a:t>
            </a:r>
            <a:r>
              <a:rPr lang="en-US" sz="8000" dirty="0">
                <a:solidFill>
                  <a:srgbClr val="92D050"/>
                </a:solidFill>
              </a:rPr>
              <a:t>hepatobiliary system</a:t>
            </a:r>
            <a:r>
              <a:rPr lang="en-US" sz="8000" dirty="0"/>
              <a:t>. These agents can be used to assess hepatobiliary pathology and are called as </a:t>
            </a:r>
            <a:r>
              <a:rPr lang="en-US" sz="8000" dirty="0">
                <a:solidFill>
                  <a:srgbClr val="92D050"/>
                </a:solidFill>
              </a:rPr>
              <a:t>Hepatobiliary Specific Contrast Agents.</a:t>
            </a:r>
          </a:p>
          <a:p>
            <a:pPr marL="0" indent="0">
              <a:buNone/>
            </a:pPr>
            <a:r>
              <a:rPr lang="en-US" sz="8000" dirty="0">
                <a:solidFill>
                  <a:srgbClr val="92D050"/>
                </a:solidFill>
              </a:rPr>
              <a:t>                                                                </a:t>
            </a:r>
          </a:p>
          <a:p>
            <a:pPr marL="0" indent="0">
              <a:buNone/>
            </a:pPr>
            <a:r>
              <a:rPr lang="en-US" sz="8000" b="1" dirty="0">
                <a:solidFill>
                  <a:srgbClr val="92D050"/>
                </a:solidFill>
              </a:rPr>
              <a:t>                                                                       GADOLINIUM SAFETY</a:t>
            </a:r>
            <a:r>
              <a:rPr lang="en-US" sz="7200" b="1" dirty="0"/>
              <a:t>                                                                 </a:t>
            </a:r>
          </a:p>
          <a:p>
            <a:pPr marL="0" indent="0">
              <a:buNone/>
            </a:pPr>
            <a:r>
              <a:rPr lang="en-US" sz="7200" dirty="0"/>
              <a:t>1. </a:t>
            </a:r>
            <a:r>
              <a:rPr lang="en-US" sz="8000" dirty="0"/>
              <a:t>RENAL FAILURE</a:t>
            </a:r>
          </a:p>
          <a:p>
            <a:pPr marL="0" indent="0">
              <a:buNone/>
            </a:pPr>
            <a:r>
              <a:rPr lang="en-US" sz="8000" dirty="0"/>
              <a:t>This is discussed under NSF. Gd chelates can be </a:t>
            </a:r>
            <a:r>
              <a:rPr lang="en-US" sz="8000" dirty="0" err="1"/>
              <a:t>dialysed</a:t>
            </a:r>
            <a:r>
              <a:rPr lang="en-US" sz="8000" dirty="0"/>
              <a:t>. In chronic renal disease with GFR &gt;60 ml/min/1.73 m2, no special precautions are needed.</a:t>
            </a:r>
          </a:p>
          <a:p>
            <a:pPr marL="0" indent="0">
              <a:buNone/>
            </a:pPr>
            <a:endParaRPr lang="en-US" sz="8000" dirty="0"/>
          </a:p>
          <a:p>
            <a:pPr marL="0" indent="0">
              <a:buNone/>
            </a:pPr>
            <a:r>
              <a:rPr lang="en-US" sz="8000" dirty="0"/>
              <a:t>2.HISTORY OF ASTHMA/ALLERGY</a:t>
            </a:r>
          </a:p>
          <a:p>
            <a:pPr marL="0" indent="0">
              <a:buNone/>
            </a:pPr>
            <a:r>
              <a:rPr lang="en-US" sz="8000" dirty="0"/>
              <a:t>Precautions should be taken in these patients and constant monitoring should be performed. </a:t>
            </a:r>
            <a:r>
              <a:rPr lang="en-US" sz="8000" dirty="0" err="1"/>
              <a:t>Premedications</a:t>
            </a:r>
            <a:r>
              <a:rPr lang="en-US" sz="8000" dirty="0"/>
              <a:t> with hydrocortisone and antihistaminic drugs may be given as clinically warranted.</a:t>
            </a:r>
          </a:p>
          <a:p>
            <a:pPr marL="0" indent="0">
              <a:buNone/>
            </a:pPr>
            <a:endParaRPr lang="en-US" sz="8000" dirty="0">
              <a:solidFill>
                <a:srgbClr val="92D050"/>
              </a:solidFill>
            </a:endParaRPr>
          </a:p>
        </p:txBody>
      </p:sp>
    </p:spTree>
    <p:extLst>
      <p:ext uri="{BB962C8B-B14F-4D97-AF65-F5344CB8AC3E}">
        <p14:creationId xmlns:p14="http://schemas.microsoft.com/office/powerpoint/2010/main" val="1717551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BD194B1-0092-4ED7-BBC0-B8DC5BAE157E}"/>
              </a:ext>
            </a:extLst>
          </p:cNvPr>
          <p:cNvSpPr>
            <a:spLocks noGrp="1"/>
          </p:cNvSpPr>
          <p:nvPr>
            <p:ph idx="1"/>
          </p:nvPr>
        </p:nvSpPr>
        <p:spPr>
          <a:xfrm>
            <a:off x="0" y="0"/>
            <a:ext cx="12192000" cy="6858000"/>
          </a:xfrm>
        </p:spPr>
        <p:txBody>
          <a:bodyPr>
            <a:normAutofit lnSpcReduction="10000"/>
          </a:bodyPr>
          <a:lstStyle/>
          <a:p>
            <a:pPr marL="0" indent="0">
              <a:buNone/>
            </a:pPr>
            <a:r>
              <a:rPr lang="en-US" sz="2800" dirty="0"/>
              <a:t> 3.PREGNANCY</a:t>
            </a:r>
          </a:p>
          <a:p>
            <a:pPr marL="0" indent="0">
              <a:buNone/>
            </a:pPr>
            <a:r>
              <a:rPr lang="en-US" sz="2000" dirty="0"/>
              <a:t>Gadolinium is known to cross the placenta. It is then excreted by fetal kidney and can re-circulate through amniotic fluid several times. Gadolinium can dissociate from its chelate if it stays long in the amniotic fluid. It is suggested that MR contrast medium should not be routinely injected in pregnant </a:t>
            </a:r>
            <a:r>
              <a:rPr lang="en-US" sz="2000" dirty="0" err="1"/>
              <a:t>patient.However</a:t>
            </a:r>
            <a:r>
              <a:rPr lang="en-US" sz="2000" dirty="0"/>
              <a:t>, a case-by-case basis decision can be done with risk-benefit analysis.</a:t>
            </a:r>
          </a:p>
          <a:p>
            <a:pPr marL="0" indent="0">
              <a:buNone/>
            </a:pPr>
            <a:endParaRPr lang="en-US" sz="2000" dirty="0"/>
          </a:p>
          <a:p>
            <a:pPr marL="0" indent="0">
              <a:buNone/>
            </a:pPr>
            <a:r>
              <a:rPr lang="en-US" sz="2000" b="1" dirty="0"/>
              <a:t>4. LACTATION</a:t>
            </a:r>
          </a:p>
          <a:p>
            <a:pPr marL="0" indent="0">
              <a:buNone/>
            </a:pPr>
            <a:r>
              <a:rPr lang="en-US" sz="2000" dirty="0"/>
              <a:t>Gadolinium is excreted in human milk. Breast milk should be expressed after injection and thrown away. Baby should not be breast fed for 36–48 hours.</a:t>
            </a:r>
          </a:p>
          <a:p>
            <a:pPr marL="0" indent="0">
              <a:buNone/>
            </a:pPr>
            <a:r>
              <a:rPr lang="en-US" sz="2000" dirty="0"/>
              <a:t>                                            </a:t>
            </a:r>
          </a:p>
          <a:p>
            <a:pPr marL="0" indent="0">
              <a:buNone/>
            </a:pPr>
            <a:r>
              <a:rPr lang="en-US" b="1" dirty="0"/>
              <a:t>                                                         FERIDEX</a:t>
            </a:r>
          </a:p>
          <a:p>
            <a:pPr marL="0" indent="0">
              <a:buNone/>
            </a:pPr>
            <a:r>
              <a:rPr lang="en-US" sz="2000" dirty="0" err="1"/>
              <a:t>Feridex</a:t>
            </a:r>
            <a:r>
              <a:rPr lang="en-US" sz="2000" dirty="0"/>
              <a:t> was one of the several super paramagnetic iron oxide [SPIO] agents developed for imaging liver and reticuloendothelial system in the 1990s.</a:t>
            </a:r>
          </a:p>
          <a:p>
            <a:pPr marL="0" indent="0">
              <a:buNone/>
            </a:pPr>
            <a:r>
              <a:rPr lang="en-US" sz="2000" dirty="0"/>
              <a:t>By the late 2000s,all such agents have been removed from the </a:t>
            </a:r>
            <a:r>
              <a:rPr lang="en-US" sz="2000" dirty="0" err="1"/>
              <a:t>market,due</a:t>
            </a:r>
            <a:r>
              <a:rPr lang="en-US" sz="2000" dirty="0"/>
              <a:t> to side effects and lack of demonstrated </a:t>
            </a:r>
          </a:p>
          <a:p>
            <a:pPr marL="0" indent="0">
              <a:buNone/>
            </a:pPr>
            <a:r>
              <a:rPr lang="en-IN" sz="2000" dirty="0"/>
              <a:t>Clinical utility.</a:t>
            </a:r>
          </a:p>
          <a:p>
            <a:pPr>
              <a:buFont typeface="Wingdings" panose="05000000000000000000" pitchFamily="2" charset="2"/>
              <a:buChar char="v"/>
            </a:pPr>
            <a:r>
              <a:rPr lang="en-US" sz="1400" b="1" i="1" u="sng" dirty="0">
                <a:solidFill>
                  <a:srgbClr val="FF0000"/>
                </a:solidFill>
                <a:effectLst/>
                <a:latin typeface="Arial" panose="020B0604020202020204" pitchFamily="34" charset="0"/>
              </a:rPr>
              <a:t>Notwithstanding initial enthusiasm for these agents, they failed commercially because their diagnostic utility was simply not proved. Although most cancers did not have SPIO uptake, several benign and malignant hepatocellular lesions including focal nodular hyperplasia, hepatic adenoma, hepatocellular carcinoma, and hemangiomas would occasionally accumulate the agents. As a result, by 2012 manufacturers of both agents discontinued global production and sales. Today, </a:t>
            </a:r>
            <a:r>
              <a:rPr lang="en-US" sz="1400" b="1" i="1" u="sng" dirty="0" err="1">
                <a:solidFill>
                  <a:srgbClr val="FF0000"/>
                </a:solidFill>
                <a:effectLst/>
                <a:latin typeface="Arial" panose="020B0604020202020204" pitchFamily="34" charset="0"/>
              </a:rPr>
              <a:t>Resovist</a:t>
            </a:r>
            <a:r>
              <a:rPr lang="en-US" sz="1400" b="1" i="1" u="sng" dirty="0">
                <a:solidFill>
                  <a:srgbClr val="FF0000"/>
                </a:solidFill>
                <a:effectLst/>
                <a:latin typeface="Arial" panose="020B0604020202020204" pitchFamily="34" charset="0"/>
              </a:rPr>
              <a:t>® is available as a liver agent only in Japan. </a:t>
            </a:r>
            <a:endParaRPr lang="en-IN" sz="2000" b="1" i="1" u="sng" dirty="0">
              <a:solidFill>
                <a:srgbClr val="FF0000"/>
              </a:solidFill>
            </a:endParaRPr>
          </a:p>
        </p:txBody>
      </p:sp>
    </p:spTree>
    <p:extLst>
      <p:ext uri="{BB962C8B-B14F-4D97-AF65-F5344CB8AC3E}">
        <p14:creationId xmlns:p14="http://schemas.microsoft.com/office/powerpoint/2010/main" val="509598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637836-AE00-4D9E-A0BD-CDAE6E46FF2D}"/>
              </a:ext>
            </a:extLst>
          </p:cNvPr>
          <p:cNvSpPr>
            <a:spLocks noGrp="1"/>
          </p:cNvSpPr>
          <p:nvPr>
            <p:ph idx="1"/>
          </p:nvPr>
        </p:nvSpPr>
        <p:spPr>
          <a:xfrm>
            <a:off x="7620" y="-3175"/>
            <a:ext cx="12184380" cy="6861175"/>
          </a:xfrm>
        </p:spPr>
        <p:txBody>
          <a:bodyPr>
            <a:normAutofit fontScale="40000" lnSpcReduction="20000"/>
          </a:bodyPr>
          <a:lstStyle/>
          <a:p>
            <a:pPr marL="0" indent="0">
              <a:buNone/>
            </a:pPr>
            <a:endParaRPr lang="en-US" dirty="0"/>
          </a:p>
          <a:p>
            <a:pPr marL="0" indent="0">
              <a:buNone/>
            </a:pPr>
            <a:r>
              <a:rPr lang="en-IN" sz="6200" b="1" dirty="0"/>
              <a:t>                                  Risks/warning in </a:t>
            </a:r>
            <a:r>
              <a:rPr lang="en-IN" sz="6200" b="1" dirty="0" err="1"/>
              <a:t>feridex</a:t>
            </a:r>
            <a:r>
              <a:rPr lang="en-IN" sz="6200" b="1" dirty="0"/>
              <a:t> contrast use</a:t>
            </a:r>
          </a:p>
          <a:p>
            <a:r>
              <a:rPr lang="en-IN" sz="5000" b="0" i="0" dirty="0">
                <a:solidFill>
                  <a:srgbClr val="242424"/>
                </a:solidFill>
                <a:effectLst/>
                <a:latin typeface="-apple-system"/>
              </a:rPr>
              <a:t> </a:t>
            </a:r>
            <a:r>
              <a:rPr lang="en-IN" sz="5000" dirty="0" err="1">
                <a:solidFill>
                  <a:srgbClr val="242424"/>
                </a:solidFill>
                <a:latin typeface="-apple-system"/>
              </a:rPr>
              <a:t>D</a:t>
            </a:r>
            <a:r>
              <a:rPr lang="en-IN" sz="5000" b="0" i="0" dirty="0" err="1">
                <a:solidFill>
                  <a:srgbClr val="242424"/>
                </a:solidFill>
                <a:effectLst/>
                <a:latin typeface="-apple-system"/>
              </a:rPr>
              <a:t>yspnea</a:t>
            </a:r>
            <a:endParaRPr lang="en-IN" sz="5000" b="0" i="0" dirty="0">
              <a:solidFill>
                <a:srgbClr val="242424"/>
              </a:solidFill>
              <a:effectLst/>
              <a:latin typeface="-apple-system"/>
            </a:endParaRPr>
          </a:p>
          <a:p>
            <a:r>
              <a:rPr lang="it-IT" sz="5000" b="0" i="0" dirty="0">
                <a:solidFill>
                  <a:srgbClr val="242424"/>
                </a:solidFill>
                <a:effectLst/>
                <a:latin typeface="-apple-system"/>
              </a:rPr>
              <a:t> Angioedema</a:t>
            </a:r>
          </a:p>
          <a:p>
            <a:r>
              <a:rPr lang="it-IT" sz="5000" b="0" i="0" dirty="0">
                <a:solidFill>
                  <a:srgbClr val="242424"/>
                </a:solidFill>
                <a:effectLst/>
                <a:latin typeface="-apple-system"/>
              </a:rPr>
              <a:t> Generalized </a:t>
            </a:r>
            <a:r>
              <a:rPr lang="it-IT" sz="5000" dirty="0">
                <a:solidFill>
                  <a:srgbClr val="242424"/>
                </a:solidFill>
                <a:latin typeface="-apple-system"/>
              </a:rPr>
              <a:t>U</a:t>
            </a:r>
            <a:r>
              <a:rPr lang="it-IT" sz="5000" b="0" i="0" dirty="0">
                <a:solidFill>
                  <a:srgbClr val="242424"/>
                </a:solidFill>
                <a:effectLst/>
                <a:latin typeface="-apple-system"/>
              </a:rPr>
              <a:t>rticaria</a:t>
            </a:r>
          </a:p>
          <a:p>
            <a:r>
              <a:rPr lang="it-IT" sz="5000" dirty="0">
                <a:solidFill>
                  <a:srgbClr val="242424"/>
                </a:solidFill>
                <a:latin typeface="-apple-system"/>
              </a:rPr>
              <a:t>H</a:t>
            </a:r>
            <a:r>
              <a:rPr lang="it-IT" sz="5000" b="0" i="0" dirty="0">
                <a:solidFill>
                  <a:srgbClr val="242424"/>
                </a:solidFill>
                <a:effectLst/>
                <a:latin typeface="-apple-system"/>
              </a:rPr>
              <a:t>ypotension</a:t>
            </a:r>
            <a:endParaRPr lang="en-IN" sz="5000" b="1" dirty="0"/>
          </a:p>
          <a:p>
            <a:r>
              <a:rPr lang="en-US" sz="5000" b="0" i="0" dirty="0">
                <a:solidFill>
                  <a:srgbClr val="242424"/>
                </a:solidFill>
                <a:effectLst/>
                <a:latin typeface="-apple-system"/>
              </a:rPr>
              <a:t>Acute severe back</a:t>
            </a:r>
          </a:p>
          <a:p>
            <a:r>
              <a:rPr lang="en-US" sz="5000" b="0" i="0" dirty="0">
                <a:solidFill>
                  <a:srgbClr val="242424"/>
                </a:solidFill>
                <a:effectLst/>
                <a:latin typeface="-apple-system"/>
              </a:rPr>
              <a:t> Leg or groin pain</a:t>
            </a:r>
          </a:p>
          <a:p>
            <a:pPr marL="0" indent="0">
              <a:buNone/>
            </a:pPr>
            <a:endParaRPr lang="en-IN" b="1" dirty="0"/>
          </a:p>
          <a:p>
            <a:pPr marL="0" indent="0">
              <a:buNone/>
            </a:pPr>
            <a:r>
              <a:rPr lang="en-IN" sz="6200" b="1" dirty="0"/>
              <a:t>                                          </a:t>
            </a:r>
            <a:r>
              <a:rPr lang="en-US" sz="6200" b="1" dirty="0"/>
              <a:t>Other MR Contrast Agents</a:t>
            </a:r>
          </a:p>
          <a:p>
            <a:pPr marL="0" indent="0">
              <a:buNone/>
            </a:pPr>
            <a:r>
              <a:rPr lang="en-US" sz="6200" b="1" dirty="0"/>
              <a:t>1. Iron Oxide (Fe3O4)-</a:t>
            </a:r>
          </a:p>
          <a:p>
            <a:pPr marL="0" indent="0">
              <a:buNone/>
            </a:pPr>
            <a:r>
              <a:rPr lang="en-US" sz="4200" dirty="0"/>
              <a:t>It is a superparamagnetic agent. It is phagocytosed by </a:t>
            </a:r>
            <a:r>
              <a:rPr lang="en-US" sz="4200" dirty="0" err="1"/>
              <a:t>reticulo</a:t>
            </a:r>
            <a:r>
              <a:rPr lang="en-US" sz="4200" dirty="0"/>
              <a:t>-endothelial system (RES) with prominent uptake in liver and spleen.</a:t>
            </a:r>
          </a:p>
          <a:p>
            <a:pPr marL="0" indent="0">
              <a:buNone/>
            </a:pPr>
            <a:r>
              <a:rPr lang="en-US" sz="4200" dirty="0"/>
              <a:t>Normal liver tissue takes up Iron oxide and becomes dark on T2-w images. Focal lesions such as metastases do not have RES cells within them, so they remain same and appear relatively bright.</a:t>
            </a:r>
          </a:p>
          <a:p>
            <a:pPr marL="0" indent="0">
              <a:buNone/>
            </a:pPr>
            <a:endParaRPr lang="en-US" sz="4200" dirty="0"/>
          </a:p>
          <a:p>
            <a:pPr marL="0" indent="0">
              <a:buNone/>
            </a:pPr>
            <a:r>
              <a:rPr lang="en-US" sz="5000" b="1" dirty="0"/>
              <a:t>2. Mn-DPDP (</a:t>
            </a:r>
            <a:r>
              <a:rPr lang="en-US" sz="5000" b="1" dirty="0" err="1"/>
              <a:t>Mangafodipir</a:t>
            </a:r>
            <a:r>
              <a:rPr lang="en-US" sz="5000" b="1" dirty="0"/>
              <a:t> trisodium)</a:t>
            </a:r>
          </a:p>
          <a:p>
            <a:pPr marL="0" indent="0">
              <a:buNone/>
            </a:pPr>
            <a:r>
              <a:rPr lang="en-US" sz="4200" dirty="0"/>
              <a:t>This is a hepatobiliary specific contrast agent as 50% of the administered amount is excreted through the biliary system and other 50% by the kidneys</a:t>
            </a:r>
            <a:endParaRPr lang="en-IN" sz="4200" dirty="0"/>
          </a:p>
        </p:txBody>
      </p:sp>
    </p:spTree>
    <p:extLst>
      <p:ext uri="{BB962C8B-B14F-4D97-AF65-F5344CB8AC3E}">
        <p14:creationId xmlns:p14="http://schemas.microsoft.com/office/powerpoint/2010/main" val="177775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5E6AD7-F6C7-4714-AFEE-E3DE3FC86B37}"/>
              </a:ext>
            </a:extLst>
          </p:cNvPr>
          <p:cNvSpPr>
            <a:spLocks noGrp="1"/>
          </p:cNvSpPr>
          <p:nvPr>
            <p:ph idx="1"/>
          </p:nvPr>
        </p:nvSpPr>
        <p:spPr>
          <a:xfrm>
            <a:off x="0" y="0"/>
            <a:ext cx="12192000" cy="6858000"/>
          </a:xfrm>
        </p:spPr>
        <p:txBody>
          <a:bodyPr>
            <a:normAutofit fontScale="85000" lnSpcReduction="20000"/>
          </a:bodyPr>
          <a:lstStyle/>
          <a:p>
            <a:pPr marL="0" indent="0">
              <a:buNone/>
            </a:pPr>
            <a:endParaRPr lang="en-US" sz="2600" dirty="0"/>
          </a:p>
          <a:p>
            <a:pPr marL="0" indent="0">
              <a:buNone/>
            </a:pPr>
            <a:r>
              <a:rPr lang="en-US" sz="2600" dirty="0"/>
              <a:t> It causes positive contrast enhancement of the normal liver parenchyma and lesions containing hepatocytes on T1-W images. The lesions without hepatocytes like metastasis will not show enhancement and remain relatively darker.</a:t>
            </a:r>
          </a:p>
          <a:p>
            <a:pPr marL="0" indent="0">
              <a:buNone/>
            </a:pPr>
            <a:endParaRPr lang="en-US" sz="2600" dirty="0"/>
          </a:p>
          <a:p>
            <a:pPr marL="0" indent="0">
              <a:buNone/>
            </a:pPr>
            <a:r>
              <a:rPr lang="en-US" sz="2600" b="1" dirty="0"/>
              <a:t>3. Dysprosium Chelates: Dy-HP-DO3A</a:t>
            </a:r>
          </a:p>
          <a:p>
            <a:pPr marL="0" indent="0">
              <a:buNone/>
            </a:pPr>
            <a:r>
              <a:rPr lang="en-US" sz="2600" dirty="0"/>
              <a:t>These were found to be more superior to Gd chelates in perfusion studies (not in routine T1-W images) because of more T2 relaxivity and susceptibility effects.</a:t>
            </a:r>
          </a:p>
          <a:p>
            <a:pPr marL="0" indent="0">
              <a:buNone/>
            </a:pPr>
            <a:r>
              <a:rPr lang="en-IN" sz="2900" dirty="0"/>
              <a:t>                                       </a:t>
            </a:r>
            <a:r>
              <a:rPr lang="en-IN" sz="5900" b="1" dirty="0"/>
              <a:t> </a:t>
            </a:r>
            <a:r>
              <a:rPr lang="en-US" sz="3600" b="1" dirty="0"/>
              <a:t>Role of Contrast in MRI</a:t>
            </a:r>
          </a:p>
          <a:p>
            <a:pPr marL="0" indent="0">
              <a:buNone/>
            </a:pPr>
            <a:r>
              <a:rPr lang="en-US" sz="2400" dirty="0"/>
              <a:t>It has been shown that there is substantial improvement in lesion identification and characterization with Gd.</a:t>
            </a:r>
          </a:p>
          <a:p>
            <a:pPr>
              <a:buFont typeface="Wingdings" panose="05000000000000000000" pitchFamily="2" charset="2"/>
              <a:buChar char="Ø"/>
            </a:pPr>
            <a:r>
              <a:rPr lang="en-US" sz="2400" b="1" dirty="0"/>
              <a:t>CNS Neoplasm</a:t>
            </a:r>
            <a:r>
              <a:rPr lang="en-US" sz="2600" dirty="0"/>
              <a:t>:</a:t>
            </a:r>
          </a:p>
          <a:p>
            <a:r>
              <a:rPr lang="en-US" sz="2600" dirty="0"/>
              <a:t> </a:t>
            </a:r>
            <a:r>
              <a:rPr lang="en-US" sz="2400" dirty="0"/>
              <a:t>Contrast improves identification, margin delineation and invasion in brain tumors.</a:t>
            </a:r>
          </a:p>
          <a:p>
            <a:r>
              <a:rPr lang="en-US" sz="2400" dirty="0"/>
              <a:t> It is must in patients undergoing surgery.</a:t>
            </a:r>
          </a:p>
          <a:p>
            <a:r>
              <a:rPr lang="en-US" sz="2400" dirty="0"/>
              <a:t> Metastases and meningiomas can appear isointense on plain scan. Contrast injection makes them more                conspicuous.</a:t>
            </a:r>
          </a:p>
          <a:p>
            <a:r>
              <a:rPr lang="en-US" sz="2400" dirty="0"/>
              <a:t> Contrast is very useful in post-treatment tumors to differentiate recurrence from necrosis, especially with MR perfusion.</a:t>
            </a:r>
          </a:p>
        </p:txBody>
      </p:sp>
    </p:spTree>
    <p:extLst>
      <p:ext uri="{BB962C8B-B14F-4D97-AF65-F5344CB8AC3E}">
        <p14:creationId xmlns:p14="http://schemas.microsoft.com/office/powerpoint/2010/main" val="3690385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24F0CD-560B-4BA5-A188-F7DCB75227BE}"/>
              </a:ext>
            </a:extLst>
          </p:cNvPr>
          <p:cNvSpPr>
            <a:spLocks noGrp="1"/>
          </p:cNvSpPr>
          <p:nvPr>
            <p:ph idx="1"/>
          </p:nvPr>
        </p:nvSpPr>
        <p:spPr>
          <a:xfrm>
            <a:off x="304800" y="1379219"/>
            <a:ext cx="11887200" cy="2750821"/>
          </a:xfrm>
        </p:spPr>
        <p:txBody>
          <a:bodyPr>
            <a:normAutofit/>
          </a:bodyPr>
          <a:lstStyle/>
          <a:p>
            <a:pPr marL="0" indent="0">
              <a:buNone/>
            </a:pPr>
            <a:endParaRPr lang="en-US" sz="2000" dirty="0"/>
          </a:p>
          <a:p>
            <a:pPr marL="0" indent="0">
              <a:buNone/>
            </a:pPr>
            <a:r>
              <a:rPr lang="en-US" sz="2000" b="1" dirty="0"/>
              <a:t>CNS Infection: </a:t>
            </a:r>
          </a:p>
          <a:p>
            <a:pPr marL="0" indent="0">
              <a:buNone/>
            </a:pPr>
            <a:r>
              <a:rPr lang="en-US" sz="2000" dirty="0"/>
              <a:t>Contrast enables lesion characterization and assessment of lesion activity. Acute lesions may be differentiated from chronic lesions (gliosis).</a:t>
            </a:r>
          </a:p>
          <a:p>
            <a:pPr marL="0" indent="0">
              <a:buNone/>
            </a:pPr>
            <a:r>
              <a:rPr lang="en-US" sz="2000" dirty="0"/>
              <a:t> Disease progression/regression can be monitored. </a:t>
            </a:r>
          </a:p>
          <a:p>
            <a:pPr marL="0" indent="0">
              <a:buNone/>
            </a:pPr>
            <a:endParaRPr lang="en-US" sz="2000" dirty="0"/>
          </a:p>
        </p:txBody>
      </p:sp>
    </p:spTree>
    <p:extLst>
      <p:ext uri="{BB962C8B-B14F-4D97-AF65-F5344CB8AC3E}">
        <p14:creationId xmlns:p14="http://schemas.microsoft.com/office/powerpoint/2010/main" val="1922691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113139-5EC3-4D5F-8249-CCD0527CF51B}"/>
              </a:ext>
            </a:extLst>
          </p:cNvPr>
          <p:cNvSpPr>
            <a:spLocks noGrp="1"/>
          </p:cNvSpPr>
          <p:nvPr>
            <p:ph idx="1"/>
          </p:nvPr>
        </p:nvSpPr>
        <p:spPr>
          <a:xfrm>
            <a:off x="716280" y="1638299"/>
            <a:ext cx="10637520" cy="2987041"/>
          </a:xfrm>
        </p:spPr>
        <p:txBody>
          <a:bodyPr/>
          <a:lstStyle/>
          <a:p>
            <a:pPr marL="0" indent="0">
              <a:buNone/>
            </a:pPr>
            <a:endParaRPr lang="en-US" dirty="0"/>
          </a:p>
          <a:p>
            <a:pPr marL="0" indent="0">
              <a:buNone/>
            </a:pPr>
            <a:endParaRPr lang="en-US" dirty="0"/>
          </a:p>
          <a:p>
            <a:pPr marL="0" indent="0">
              <a:buNone/>
            </a:pPr>
            <a:r>
              <a:rPr lang="en-US" sz="3600" dirty="0">
                <a:solidFill>
                  <a:srgbClr val="C00000"/>
                </a:solidFill>
              </a:rPr>
              <a:t>                       </a:t>
            </a:r>
            <a:r>
              <a:rPr lang="en-US" sz="3600" dirty="0">
                <a:solidFill>
                  <a:srgbClr val="C00000"/>
                </a:solidFill>
                <a:effectLst>
                  <a:outerShdw blurRad="38100" dist="38100" dir="2700000" algn="tl">
                    <a:srgbClr val="000000">
                      <a:alpha val="43137"/>
                    </a:srgbClr>
                  </a:outerShdw>
                </a:effectLst>
                <a:latin typeface="Algerian" panose="04020705040A02060702" pitchFamily="82" charset="0"/>
              </a:rPr>
              <a:t>THANK </a:t>
            </a:r>
            <a:r>
              <a:rPr lang="en-US" sz="3600" dirty="0">
                <a:solidFill>
                  <a:srgbClr val="00B050"/>
                </a:solidFill>
                <a:effectLst>
                  <a:outerShdw blurRad="38100" dist="38100" dir="2700000" algn="tl">
                    <a:srgbClr val="000000">
                      <a:alpha val="43137"/>
                    </a:srgbClr>
                  </a:outerShdw>
                </a:effectLst>
                <a:latin typeface="Algerian" panose="04020705040A02060702" pitchFamily="82" charset="0"/>
              </a:rPr>
              <a:t>YOU</a:t>
            </a:r>
          </a:p>
          <a:p>
            <a:pPr marL="0" indent="0">
              <a:buNone/>
            </a:pPr>
            <a:r>
              <a:rPr lang="en-US" sz="3600" dirty="0">
                <a:solidFill>
                  <a:srgbClr val="C00000"/>
                </a:solidFill>
                <a:effectLst>
                  <a:outerShdw blurRad="38100" dist="38100" dir="2700000" algn="tl">
                    <a:srgbClr val="000000">
                      <a:alpha val="43137"/>
                    </a:srgbClr>
                  </a:outerShdw>
                </a:effectLst>
                <a:latin typeface="Algerian" panose="04020705040A02060702" pitchFamily="82" charset="0"/>
              </a:rPr>
              <a:t>                      </a:t>
            </a:r>
            <a:r>
              <a:rPr lang="en-US" sz="3600" dirty="0">
                <a:solidFill>
                  <a:srgbClr val="00B0F0"/>
                </a:solidFill>
                <a:effectLst>
                  <a:outerShdw blurRad="38100" dist="38100" dir="2700000" algn="tl">
                    <a:srgbClr val="000000">
                      <a:alpha val="43137"/>
                    </a:srgbClr>
                  </a:outerShdw>
                </a:effectLst>
                <a:latin typeface="Algerian" panose="04020705040A02060702" pitchFamily="82" charset="0"/>
              </a:rPr>
              <a:t>HAVE </a:t>
            </a:r>
            <a:r>
              <a:rPr lang="en-US" sz="3600" dirty="0">
                <a:solidFill>
                  <a:schemeClr val="tx2">
                    <a:lumMod val="60000"/>
                    <a:lumOff val="40000"/>
                  </a:schemeClr>
                </a:solidFill>
                <a:effectLst>
                  <a:outerShdw blurRad="38100" dist="38100" dir="2700000" algn="tl">
                    <a:srgbClr val="000000">
                      <a:alpha val="43137"/>
                    </a:srgbClr>
                  </a:outerShdw>
                </a:effectLst>
                <a:latin typeface="Algerian" panose="04020705040A02060702" pitchFamily="82" charset="0"/>
              </a:rPr>
              <a:t>A </a:t>
            </a:r>
            <a:r>
              <a:rPr lang="en-US" sz="3600" dirty="0">
                <a:solidFill>
                  <a:srgbClr val="FFFF00"/>
                </a:solidFill>
                <a:effectLst>
                  <a:outerShdw blurRad="38100" dist="38100" dir="2700000" algn="tl">
                    <a:srgbClr val="000000">
                      <a:alpha val="43137"/>
                    </a:srgbClr>
                  </a:outerShdw>
                </a:effectLst>
                <a:latin typeface="Algerian" panose="04020705040A02060702" pitchFamily="82" charset="0"/>
              </a:rPr>
              <a:t>NICE </a:t>
            </a:r>
            <a:r>
              <a:rPr lang="en-US" sz="3600" dirty="0">
                <a:solidFill>
                  <a:srgbClr val="002060"/>
                </a:solidFill>
                <a:effectLst>
                  <a:outerShdw blurRad="38100" dist="38100" dir="2700000" algn="tl">
                    <a:srgbClr val="000000">
                      <a:alpha val="43137"/>
                    </a:srgbClr>
                  </a:outerShdw>
                </a:effectLst>
                <a:latin typeface="Algerian" panose="04020705040A02060702" pitchFamily="82" charset="0"/>
              </a:rPr>
              <a:t>DAY</a:t>
            </a:r>
            <a:endParaRPr lang="en-IN" sz="3600" dirty="0">
              <a:solidFill>
                <a:srgbClr val="002060"/>
              </a:solidFill>
              <a:effectLst>
                <a:outerShdw blurRad="38100" dist="38100" dir="2700000" algn="tl">
                  <a:srgbClr val="000000">
                    <a:alpha val="43137"/>
                  </a:srgbClr>
                </a:outerShdw>
              </a:effectLst>
              <a:latin typeface="Algerian" panose="04020705040A02060702" pitchFamily="82" charset="0"/>
            </a:endParaRPr>
          </a:p>
        </p:txBody>
      </p:sp>
    </p:spTree>
    <p:extLst>
      <p:ext uri="{BB962C8B-B14F-4D97-AF65-F5344CB8AC3E}">
        <p14:creationId xmlns:p14="http://schemas.microsoft.com/office/powerpoint/2010/main" val="4230827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849B1F-0D92-4296-B2B2-A4D79A9D6E3B}"/>
              </a:ext>
            </a:extLst>
          </p:cNvPr>
          <p:cNvSpPr>
            <a:spLocks noGrp="1"/>
          </p:cNvSpPr>
          <p:nvPr>
            <p:ph idx="1"/>
          </p:nvPr>
        </p:nvSpPr>
        <p:spPr>
          <a:xfrm>
            <a:off x="0" y="12064"/>
            <a:ext cx="12070080" cy="6762115"/>
          </a:xfrm>
        </p:spPr>
        <p:txBody>
          <a:bodyPr/>
          <a:lstStyle/>
          <a:p>
            <a:pPr marL="0" indent="0">
              <a:buNone/>
            </a:pPr>
            <a:r>
              <a:rPr lang="en-US" b="1" dirty="0"/>
              <a:t>                                                  CONTENTS</a:t>
            </a:r>
          </a:p>
          <a:p>
            <a:pPr>
              <a:lnSpc>
                <a:spcPct val="150000"/>
              </a:lnSpc>
              <a:buFont typeface="Wingdings" panose="05000000000000000000" pitchFamily="2" charset="2"/>
              <a:buChar char="ü"/>
            </a:pPr>
            <a:r>
              <a:rPr lang="en-US" sz="2000" dirty="0"/>
              <a:t>INTRODUCTION</a:t>
            </a:r>
          </a:p>
          <a:p>
            <a:pPr>
              <a:lnSpc>
                <a:spcPct val="150000"/>
              </a:lnSpc>
              <a:buFont typeface="Wingdings" panose="05000000000000000000" pitchFamily="2" charset="2"/>
              <a:buChar char="ü"/>
            </a:pPr>
            <a:r>
              <a:rPr lang="en-US" sz="2000" dirty="0"/>
              <a:t>CLASSIFICATION OF MR CONTRAST</a:t>
            </a:r>
          </a:p>
          <a:p>
            <a:pPr>
              <a:lnSpc>
                <a:spcPct val="150000"/>
              </a:lnSpc>
              <a:buFont typeface="Wingdings" panose="05000000000000000000" pitchFamily="2" charset="2"/>
              <a:buChar char="ü"/>
            </a:pPr>
            <a:r>
              <a:rPr lang="en-US" sz="2000" dirty="0"/>
              <a:t>MECGANISM OF MR CONTRAST ENHANCEMENT</a:t>
            </a:r>
          </a:p>
          <a:p>
            <a:pPr>
              <a:lnSpc>
                <a:spcPct val="150000"/>
              </a:lnSpc>
              <a:buFont typeface="Wingdings" panose="05000000000000000000" pitchFamily="2" charset="2"/>
              <a:buChar char="ü"/>
            </a:pPr>
            <a:r>
              <a:rPr lang="en-US" sz="2000" dirty="0"/>
              <a:t>DIPOLE-DIPOLE INTERACTION</a:t>
            </a:r>
          </a:p>
          <a:p>
            <a:pPr>
              <a:lnSpc>
                <a:spcPct val="150000"/>
              </a:lnSpc>
              <a:buFont typeface="Wingdings" panose="05000000000000000000" pitchFamily="2" charset="2"/>
              <a:buChar char="ü"/>
            </a:pPr>
            <a:r>
              <a:rPr lang="en-US" sz="2000" dirty="0"/>
              <a:t>GADOLINIUM &amp; ITS CHELATES</a:t>
            </a:r>
          </a:p>
          <a:p>
            <a:pPr>
              <a:lnSpc>
                <a:spcPct val="150000"/>
              </a:lnSpc>
              <a:buFont typeface="Wingdings" panose="05000000000000000000" pitchFamily="2" charset="2"/>
              <a:buChar char="ü"/>
            </a:pPr>
            <a:r>
              <a:rPr lang="en-US" sz="2000" dirty="0"/>
              <a:t>GADOLINIUM &amp; FERIDEX RISKS</a:t>
            </a:r>
          </a:p>
          <a:p>
            <a:pPr>
              <a:lnSpc>
                <a:spcPct val="150000"/>
              </a:lnSpc>
              <a:buFont typeface="Wingdings" panose="05000000000000000000" pitchFamily="2" charset="2"/>
              <a:buChar char="ü"/>
            </a:pPr>
            <a:r>
              <a:rPr lang="en-US" sz="2000" dirty="0"/>
              <a:t>OTHER MR CONTRASTS</a:t>
            </a:r>
          </a:p>
          <a:p>
            <a:pPr>
              <a:lnSpc>
                <a:spcPct val="150000"/>
              </a:lnSpc>
              <a:buFont typeface="Wingdings" panose="05000000000000000000" pitchFamily="2" charset="2"/>
              <a:buChar char="ü"/>
            </a:pPr>
            <a:r>
              <a:rPr lang="en-US" sz="2000" dirty="0"/>
              <a:t>ROLE OF MR CONTRAST</a:t>
            </a:r>
          </a:p>
          <a:p>
            <a:pPr marL="0" indent="0">
              <a:lnSpc>
                <a:spcPct val="150000"/>
              </a:lnSpc>
              <a:buNone/>
            </a:pPr>
            <a:endParaRPr lang="en-US" sz="2000" dirty="0"/>
          </a:p>
          <a:p>
            <a:pPr marL="0" indent="0">
              <a:lnSpc>
                <a:spcPct val="150000"/>
              </a:lnSpc>
              <a:buNone/>
            </a:pPr>
            <a:endParaRPr lang="en-US" sz="2000" dirty="0"/>
          </a:p>
          <a:p>
            <a:pPr marL="0" indent="0">
              <a:buNone/>
            </a:pPr>
            <a:endParaRPr lang="en-IN" sz="2000" b="1" dirty="0"/>
          </a:p>
        </p:txBody>
      </p:sp>
    </p:spTree>
    <p:extLst>
      <p:ext uri="{BB962C8B-B14F-4D97-AF65-F5344CB8AC3E}">
        <p14:creationId xmlns:p14="http://schemas.microsoft.com/office/powerpoint/2010/main" val="2289807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3F47F3-55F5-4E5C-80E6-B2C35D9C0380}"/>
              </a:ext>
            </a:extLst>
          </p:cNvPr>
          <p:cNvSpPr>
            <a:spLocks noGrp="1"/>
          </p:cNvSpPr>
          <p:nvPr>
            <p:ph idx="1"/>
          </p:nvPr>
        </p:nvSpPr>
        <p:spPr>
          <a:xfrm>
            <a:off x="137160" y="441959"/>
            <a:ext cx="11971020" cy="5219701"/>
          </a:xfrm>
        </p:spPr>
        <p:txBody>
          <a:bodyPr>
            <a:normAutofit fontScale="92500" lnSpcReduction="10000"/>
          </a:bodyPr>
          <a:lstStyle/>
          <a:p>
            <a:pPr algn="l"/>
            <a:endParaRPr lang="en-US" b="1" i="0" dirty="0">
              <a:solidFill>
                <a:srgbClr val="202124"/>
              </a:solidFill>
              <a:effectLst/>
              <a:latin typeface="arial" panose="020B0604020202020204" pitchFamily="34" charset="0"/>
            </a:endParaRPr>
          </a:p>
          <a:p>
            <a:pPr marL="0" indent="0" algn="l">
              <a:buNone/>
            </a:pPr>
            <a:r>
              <a:rPr lang="en-US" b="1" dirty="0">
                <a:solidFill>
                  <a:srgbClr val="202124"/>
                </a:solidFill>
                <a:latin typeface="arial" panose="020B0604020202020204" pitchFamily="34" charset="0"/>
              </a:rPr>
              <a:t>                                    </a:t>
            </a:r>
            <a:r>
              <a:rPr lang="en-US" b="1" i="0" dirty="0">
                <a:solidFill>
                  <a:srgbClr val="202124"/>
                </a:solidFill>
                <a:effectLst/>
                <a:latin typeface="arial" panose="020B0604020202020204" pitchFamily="34" charset="0"/>
              </a:rPr>
              <a:t>INTRODUCTION</a:t>
            </a:r>
          </a:p>
          <a:p>
            <a:pPr algn="l"/>
            <a:r>
              <a:rPr lang="en-US" sz="2000" b="0" i="0" dirty="0">
                <a:solidFill>
                  <a:srgbClr val="4D5156"/>
                </a:solidFill>
                <a:effectLst/>
                <a:latin typeface="arial" panose="020B0604020202020204" pitchFamily="34" charset="0"/>
              </a:rPr>
              <a:t>MRI contrast agents are contrast agents used to improve the visibility of internal body structures in magnetic resonance imaging.</a:t>
            </a:r>
          </a:p>
          <a:p>
            <a:pPr marL="0" indent="0" algn="l">
              <a:buNone/>
            </a:pPr>
            <a:endParaRPr lang="en-US" sz="2000" b="0" i="0" dirty="0">
              <a:solidFill>
                <a:srgbClr val="4D5156"/>
              </a:solidFill>
              <a:effectLst/>
              <a:latin typeface="arial" panose="020B0604020202020204" pitchFamily="34" charset="0"/>
            </a:endParaRPr>
          </a:p>
          <a:p>
            <a:r>
              <a:rPr lang="en-US" sz="2000" b="0" i="0" dirty="0">
                <a:solidFill>
                  <a:srgbClr val="202124"/>
                </a:solidFill>
                <a:effectLst/>
                <a:latin typeface="arial" panose="020B0604020202020204" pitchFamily="34" charset="0"/>
              </a:rPr>
              <a:t> improves the diagnostic accuracy of the MRI scan. For example, it improves the visibility of inflammation, tumors, blood vessels and, for some organs, blood supply.</a:t>
            </a:r>
            <a:br>
              <a:rPr lang="en-US" sz="2000" b="0" i="0" dirty="0">
                <a:solidFill>
                  <a:srgbClr val="70757A"/>
                </a:solidFill>
                <a:effectLst/>
                <a:latin typeface="arial" panose="020B0604020202020204" pitchFamily="34" charset="0"/>
              </a:rPr>
            </a:br>
            <a:endParaRPr lang="en-US" sz="2000" b="1" dirty="0">
              <a:solidFill>
                <a:srgbClr val="202124"/>
              </a:solidFill>
              <a:latin typeface="arial" panose="020B0604020202020204" pitchFamily="34" charset="0"/>
            </a:endParaRPr>
          </a:p>
          <a:p>
            <a:r>
              <a:rPr lang="en-US" sz="2000" b="0" i="0" dirty="0">
                <a:solidFill>
                  <a:srgbClr val="4D5156"/>
                </a:solidFill>
                <a:effectLst/>
                <a:latin typeface="arial" panose="020B0604020202020204" pitchFamily="34" charset="0"/>
              </a:rPr>
              <a:t>The most commonly used compounds for contrast enhancement are gadolinium-based. </a:t>
            </a:r>
          </a:p>
          <a:p>
            <a:pPr marL="0" indent="0" algn="l">
              <a:buNone/>
            </a:pPr>
            <a:endParaRPr lang="en-US" sz="2000" b="1" i="0" dirty="0">
              <a:solidFill>
                <a:srgbClr val="202124"/>
              </a:solidFill>
              <a:effectLst/>
              <a:latin typeface="arial" panose="020B0604020202020204" pitchFamily="34" charset="0"/>
            </a:endParaRPr>
          </a:p>
          <a:p>
            <a:r>
              <a:rPr lang="en-US" sz="2000" i="0" dirty="0">
                <a:solidFill>
                  <a:srgbClr val="202124"/>
                </a:solidFill>
                <a:effectLst/>
                <a:latin typeface="arial" panose="020B0604020202020204" pitchFamily="34" charset="0"/>
              </a:rPr>
              <a:t> </a:t>
            </a:r>
            <a:r>
              <a:rPr lang="en-US" sz="2000" dirty="0">
                <a:solidFill>
                  <a:srgbClr val="202124"/>
                </a:solidFill>
                <a:latin typeface="arial" panose="020B0604020202020204" pitchFamily="34" charset="0"/>
              </a:rPr>
              <a:t>Gadolinium </a:t>
            </a:r>
            <a:r>
              <a:rPr lang="en-US" sz="2000" b="0" i="0" dirty="0">
                <a:solidFill>
                  <a:srgbClr val="202124"/>
                </a:solidFill>
                <a:effectLst/>
                <a:latin typeface="arial" panose="020B0604020202020204" pitchFamily="34" charset="0"/>
              </a:rPr>
              <a:t>is the key component of the contrast material most often used in magnetic resonance (MR) exams. When this substance is present in the body, it alters the magnetic properties of nearby water molecules, which enhances the quality of MR images.</a:t>
            </a:r>
          </a:p>
          <a:p>
            <a:pPr marL="0" indent="0">
              <a:buNone/>
            </a:pPr>
            <a:br>
              <a:rPr lang="en-US" b="0" i="0" dirty="0">
                <a:solidFill>
                  <a:srgbClr val="202124"/>
                </a:solidFill>
                <a:effectLst/>
                <a:latin typeface="arial" panose="020B0604020202020204" pitchFamily="34" charset="0"/>
              </a:rPr>
            </a:br>
            <a:endParaRPr lang="en-IN" dirty="0"/>
          </a:p>
        </p:txBody>
      </p:sp>
    </p:spTree>
    <p:extLst>
      <p:ext uri="{BB962C8B-B14F-4D97-AF65-F5344CB8AC3E}">
        <p14:creationId xmlns:p14="http://schemas.microsoft.com/office/powerpoint/2010/main" val="387231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92028-BC31-45A8-896C-B1BC7E9109EF}"/>
              </a:ext>
            </a:extLst>
          </p:cNvPr>
          <p:cNvSpPr>
            <a:spLocks noGrp="1"/>
          </p:cNvSpPr>
          <p:nvPr>
            <p:ph type="title"/>
          </p:nvPr>
        </p:nvSpPr>
        <p:spPr>
          <a:xfrm>
            <a:off x="906449" y="1"/>
            <a:ext cx="10447351" cy="681036"/>
          </a:xfrm>
        </p:spPr>
        <p:txBody>
          <a:bodyPr>
            <a:normAutofit/>
          </a:bodyPr>
          <a:lstStyle/>
          <a:p>
            <a:r>
              <a:rPr lang="en-US" dirty="0"/>
              <a:t>          </a:t>
            </a:r>
            <a:endParaRPr lang="en-IN" dirty="0"/>
          </a:p>
        </p:txBody>
      </p:sp>
      <p:graphicFrame>
        <p:nvGraphicFramePr>
          <p:cNvPr id="12" name="Diagram 11">
            <a:extLst>
              <a:ext uri="{FF2B5EF4-FFF2-40B4-BE49-F238E27FC236}">
                <a16:creationId xmlns:a16="http://schemas.microsoft.com/office/drawing/2014/main" id="{A6642552-AF64-4876-98BC-A09563766B43}"/>
              </a:ext>
            </a:extLst>
          </p:cNvPr>
          <p:cNvGraphicFramePr/>
          <p:nvPr>
            <p:extLst>
              <p:ext uri="{D42A27DB-BD31-4B8C-83A1-F6EECF244321}">
                <p14:modId xmlns:p14="http://schemas.microsoft.com/office/powerpoint/2010/main" val="3082220531"/>
              </p:ext>
            </p:extLst>
          </p:nvPr>
        </p:nvGraphicFramePr>
        <p:xfrm>
          <a:off x="838200" y="350520"/>
          <a:ext cx="10347959" cy="61468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0174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D32515-094E-4BDE-8A85-8E068827CDF3}"/>
              </a:ext>
            </a:extLst>
          </p:cNvPr>
          <p:cNvSpPr>
            <a:spLocks noGrp="1"/>
          </p:cNvSpPr>
          <p:nvPr>
            <p:ph idx="1"/>
          </p:nvPr>
        </p:nvSpPr>
        <p:spPr>
          <a:xfrm>
            <a:off x="0" y="12728"/>
            <a:ext cx="12192000" cy="6845272"/>
          </a:xfrm>
        </p:spPr>
        <p:txBody>
          <a:bodyPr/>
          <a:lstStyle/>
          <a:p>
            <a:pPr marL="0" indent="0">
              <a:buNone/>
            </a:pPr>
            <a:r>
              <a:rPr lang="en-US" b="1" dirty="0"/>
              <a:t>                                                        susceptibility</a:t>
            </a:r>
          </a:p>
          <a:p>
            <a:pPr marL="0" indent="0">
              <a:buNone/>
            </a:pPr>
            <a:r>
              <a:rPr lang="en-IN" sz="2000" dirty="0"/>
              <a:t>It is the degree to which a material can be magnetized in an external magnetic field.</a:t>
            </a:r>
          </a:p>
          <a:p>
            <a:pPr marL="0" indent="0">
              <a:buNone/>
            </a:pPr>
            <a:r>
              <a:rPr lang="en-IN" sz="2000" dirty="0"/>
              <a:t>             </a:t>
            </a:r>
          </a:p>
          <a:p>
            <a:pPr marL="0" indent="0">
              <a:buNone/>
            </a:pPr>
            <a:r>
              <a:rPr lang="en-IN" b="1" dirty="0"/>
              <a:t>                                                    </a:t>
            </a:r>
            <a:r>
              <a:rPr lang="en-US" b="1" dirty="0"/>
              <a:t>Paramagnetic agents</a:t>
            </a:r>
          </a:p>
          <a:p>
            <a:pPr algn="just">
              <a:buFont typeface="Wingdings" panose="05000000000000000000" pitchFamily="2" charset="2"/>
              <a:buChar char="Ø"/>
            </a:pPr>
            <a:r>
              <a:rPr lang="en-US" sz="2000" dirty="0"/>
              <a:t> Gadolinium is a paramagnetic agent.</a:t>
            </a:r>
          </a:p>
          <a:p>
            <a:pPr algn="just">
              <a:buFont typeface="Wingdings" panose="05000000000000000000" pitchFamily="2" charset="2"/>
              <a:buChar char="Ø"/>
            </a:pPr>
            <a:r>
              <a:rPr lang="en-US" sz="2000" dirty="0"/>
              <a:t> They are usually positive agents but at higher doses can cause T2 shortening resulting into</a:t>
            </a:r>
          </a:p>
          <a:p>
            <a:pPr algn="just">
              <a:buFont typeface="Wingdings" panose="05000000000000000000" pitchFamily="2" charset="2"/>
              <a:buChar char="Ø"/>
            </a:pPr>
            <a:r>
              <a:rPr lang="en-US" sz="2000" dirty="0"/>
              <a:t> decreased signal on T2-W images.</a:t>
            </a:r>
          </a:p>
          <a:p>
            <a:pPr algn="just">
              <a:buFont typeface="Wingdings" panose="05000000000000000000" pitchFamily="2" charset="2"/>
              <a:buChar char="Ø"/>
            </a:pPr>
            <a:r>
              <a:rPr lang="en-US" sz="2000" dirty="0"/>
              <a:t> When paramagnetic agents initially pass through the vascular bed of brain, they cause local T2</a:t>
            </a:r>
          </a:p>
          <a:p>
            <a:pPr algn="just">
              <a:buFont typeface="Wingdings" panose="05000000000000000000" pitchFamily="2" charset="2"/>
              <a:buChar char="Ø"/>
            </a:pPr>
            <a:r>
              <a:rPr lang="en-US" sz="2000" dirty="0"/>
              <a:t> shortening and decrease in the signal on T2-W images.</a:t>
            </a:r>
          </a:p>
          <a:p>
            <a:pPr algn="just">
              <a:buFont typeface="Wingdings" panose="05000000000000000000" pitchFamily="2" charset="2"/>
              <a:buChar char="Ø"/>
            </a:pPr>
            <a:r>
              <a:rPr lang="en-US" sz="2000" dirty="0"/>
              <a:t> This effect is used in perfusion studies.</a:t>
            </a:r>
            <a:r>
              <a:rPr lang="en-IN" sz="2000" dirty="0"/>
              <a:t>   </a:t>
            </a:r>
          </a:p>
          <a:p>
            <a:pPr marL="0" indent="0" algn="just">
              <a:buNone/>
            </a:pPr>
            <a:r>
              <a:rPr lang="en-IN" sz="2000" dirty="0"/>
              <a:t>                                                                             </a:t>
            </a:r>
            <a:r>
              <a:rPr lang="en-IN" b="1" dirty="0"/>
              <a:t>Superparamagnetic agents</a:t>
            </a:r>
          </a:p>
          <a:p>
            <a:pPr algn="just">
              <a:buFont typeface="Wingdings" panose="05000000000000000000" pitchFamily="2" charset="2"/>
              <a:buChar char="Ø"/>
            </a:pPr>
            <a:r>
              <a:rPr lang="en-IN" sz="2000" dirty="0"/>
              <a:t> They are negative contrast agents.</a:t>
            </a:r>
          </a:p>
          <a:p>
            <a:pPr algn="just">
              <a:buFont typeface="Wingdings" panose="05000000000000000000" pitchFamily="2" charset="2"/>
              <a:buChar char="Ø"/>
            </a:pPr>
            <a:r>
              <a:rPr lang="en-IN" sz="2000" dirty="0"/>
              <a:t> They cause proton dephasing leading to T2 shortening and signal loss.</a:t>
            </a:r>
          </a:p>
          <a:p>
            <a:pPr algn="just">
              <a:buFont typeface="Wingdings" panose="05000000000000000000" pitchFamily="2" charset="2"/>
              <a:buChar char="Ø"/>
            </a:pPr>
            <a:r>
              <a:rPr lang="en-IN" sz="2000" dirty="0"/>
              <a:t> Example: Iron oxide (Fe3O4) ,like superparamagnetic iron oxides (SPIOs) and ultrasmall SPIO</a:t>
            </a:r>
          </a:p>
          <a:p>
            <a:pPr algn="just">
              <a:buFont typeface="Wingdings" panose="05000000000000000000" pitchFamily="2" charset="2"/>
              <a:buChar char="Ø"/>
            </a:pPr>
            <a:r>
              <a:rPr lang="en-IN" sz="2000" dirty="0"/>
              <a:t> (USPIOs). </a:t>
            </a:r>
          </a:p>
        </p:txBody>
      </p:sp>
    </p:spTree>
    <p:extLst>
      <p:ext uri="{BB962C8B-B14F-4D97-AF65-F5344CB8AC3E}">
        <p14:creationId xmlns:p14="http://schemas.microsoft.com/office/powerpoint/2010/main" val="3100283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E006C2-7F89-4F89-B645-CBFA81D375FD}"/>
              </a:ext>
            </a:extLst>
          </p:cNvPr>
          <p:cNvSpPr>
            <a:spLocks noGrp="1"/>
          </p:cNvSpPr>
          <p:nvPr>
            <p:ph idx="1"/>
          </p:nvPr>
        </p:nvSpPr>
        <p:spPr>
          <a:xfrm>
            <a:off x="0" y="12728"/>
            <a:ext cx="12192000" cy="6845272"/>
          </a:xfrm>
        </p:spPr>
        <p:txBody>
          <a:bodyPr>
            <a:normAutofit/>
          </a:bodyPr>
          <a:lstStyle/>
          <a:p>
            <a:pPr marL="0" indent="0">
              <a:buNone/>
            </a:pPr>
            <a:r>
              <a:rPr lang="en-US" b="1" dirty="0"/>
              <a:t>                                                      RELAXIVITY</a:t>
            </a:r>
          </a:p>
          <a:p>
            <a:pPr marL="0" indent="0">
              <a:buNone/>
            </a:pPr>
            <a:r>
              <a:rPr lang="en-IN" sz="2000" dirty="0"/>
              <a:t>It is the degree to which the agent can enhance the longitudinal or transverse water relaxation rate constant[r1=1/t1 or r2=1/t2]normalized to concentration </a:t>
            </a:r>
            <a:r>
              <a:rPr lang="en-IN" sz="2000" dirty="0" err="1"/>
              <a:t>os</a:t>
            </a:r>
            <a:r>
              <a:rPr lang="en-IN" sz="2000" dirty="0"/>
              <a:t> the contrast agent.</a:t>
            </a:r>
          </a:p>
          <a:p>
            <a:pPr marL="0" indent="0">
              <a:buNone/>
            </a:pPr>
            <a:r>
              <a:rPr lang="en-IN" dirty="0"/>
              <a:t>                            </a:t>
            </a:r>
          </a:p>
          <a:p>
            <a:pPr marL="0" indent="0">
              <a:buNone/>
            </a:pPr>
            <a:r>
              <a:rPr lang="en-IN" b="1" dirty="0"/>
              <a:t>                             </a:t>
            </a:r>
            <a:r>
              <a:rPr lang="en-US" b="1" dirty="0"/>
              <a:t> Positive relaxation agents (T1 agents)</a:t>
            </a:r>
          </a:p>
          <a:p>
            <a:pPr>
              <a:buFont typeface="Wingdings" panose="05000000000000000000" pitchFamily="2" charset="2"/>
              <a:buChar char="Ø"/>
            </a:pPr>
            <a:r>
              <a:rPr lang="en-US" sz="2000" dirty="0"/>
              <a:t>These agents affect T1 relaxation of the tissues.</a:t>
            </a:r>
          </a:p>
          <a:p>
            <a:pPr>
              <a:buFont typeface="Wingdings" panose="05000000000000000000" pitchFamily="2" charset="2"/>
              <a:buChar char="Ø"/>
            </a:pPr>
            <a:r>
              <a:rPr lang="en-US" sz="2000" dirty="0"/>
              <a:t> T1 of the tissue in which contrast media is accumulated is reduced.</a:t>
            </a:r>
          </a:p>
          <a:p>
            <a:pPr>
              <a:buFont typeface="Wingdings" panose="05000000000000000000" pitchFamily="2" charset="2"/>
              <a:buChar char="Ø"/>
            </a:pPr>
            <a:r>
              <a:rPr lang="en-US" sz="2000" dirty="0"/>
              <a:t> Reduction in T1,results into increase in the signal intensity on T1-W images </a:t>
            </a:r>
          </a:p>
          <a:p>
            <a:pPr>
              <a:buFont typeface="Wingdings" panose="05000000000000000000" pitchFamily="2" charset="2"/>
              <a:buChar char="Ø"/>
            </a:pPr>
            <a:r>
              <a:rPr lang="en-US" sz="2000" dirty="0"/>
              <a:t>Hence , these agents are called positive relaxation agents.</a:t>
            </a:r>
          </a:p>
          <a:p>
            <a:pPr>
              <a:buFont typeface="Wingdings" panose="05000000000000000000" pitchFamily="2" charset="2"/>
              <a:buChar char="Ø"/>
            </a:pPr>
            <a:r>
              <a:rPr lang="en-US" sz="2000" dirty="0"/>
              <a:t>Examples: Gadolinium, Mn-DPDP.</a:t>
            </a:r>
          </a:p>
          <a:p>
            <a:pPr marL="0" indent="0">
              <a:buNone/>
            </a:pPr>
            <a:r>
              <a:rPr lang="en-US" sz="2000" dirty="0"/>
              <a:t>                                        </a:t>
            </a:r>
          </a:p>
          <a:p>
            <a:pPr marL="0" indent="0">
              <a:buNone/>
            </a:pPr>
            <a:r>
              <a:rPr lang="en-US" b="1" dirty="0"/>
              <a:t>                                           Negative relaxation agents (T2 agents)</a:t>
            </a:r>
          </a:p>
          <a:p>
            <a:pPr algn="just">
              <a:buFont typeface="Wingdings" panose="05000000000000000000" pitchFamily="2" charset="2"/>
              <a:buChar char="Ø"/>
            </a:pPr>
            <a:r>
              <a:rPr lang="en-US" sz="2000" dirty="0"/>
              <a:t>They affect T2 relaxation and reduce T2 of the tissue where they accumulate.</a:t>
            </a:r>
          </a:p>
          <a:p>
            <a:pPr algn="just">
              <a:buFont typeface="Wingdings" panose="05000000000000000000" pitchFamily="2" charset="2"/>
              <a:buChar char="Ø"/>
            </a:pPr>
            <a:r>
              <a:rPr lang="en-US" sz="2000" dirty="0"/>
              <a:t> This results in reduction in the signal intensity of the tissue on T2-W images.</a:t>
            </a:r>
          </a:p>
          <a:p>
            <a:pPr algn="just">
              <a:buFont typeface="Wingdings" panose="05000000000000000000" pitchFamily="2" charset="2"/>
              <a:buChar char="Ø"/>
            </a:pPr>
            <a:r>
              <a:rPr lang="en-US" sz="2000" dirty="0"/>
              <a:t>Examples: Iron oxide particles, Gadolinium (high doses).                                                     </a:t>
            </a:r>
            <a:endParaRPr lang="en-IN" sz="2000" dirty="0"/>
          </a:p>
        </p:txBody>
      </p:sp>
    </p:spTree>
    <p:extLst>
      <p:ext uri="{BB962C8B-B14F-4D97-AF65-F5344CB8AC3E}">
        <p14:creationId xmlns:p14="http://schemas.microsoft.com/office/powerpoint/2010/main" val="1965079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19D06F-912F-41D0-B852-87CE91FDE7AC}"/>
              </a:ext>
            </a:extLst>
          </p:cNvPr>
          <p:cNvSpPr>
            <a:spLocks noGrp="1"/>
          </p:cNvSpPr>
          <p:nvPr>
            <p:ph idx="1"/>
          </p:nvPr>
        </p:nvSpPr>
        <p:spPr>
          <a:xfrm>
            <a:off x="0" y="1"/>
            <a:ext cx="12311270" cy="5943599"/>
          </a:xfrm>
        </p:spPr>
        <p:txBody>
          <a:bodyPr/>
          <a:lstStyle/>
          <a:p>
            <a:pPr marL="0" indent="0">
              <a:buNone/>
            </a:pPr>
            <a:r>
              <a:rPr lang="en-US" b="1" dirty="0"/>
              <a:t>                                                 ORAL CONTRAST</a:t>
            </a:r>
          </a:p>
          <a:p>
            <a:pPr marL="0" indent="0">
              <a:buNone/>
            </a:pPr>
            <a:r>
              <a:rPr lang="en-IN" b="1" dirty="0"/>
              <a:t>                                                    </a:t>
            </a:r>
            <a:r>
              <a:rPr lang="en-IN" b="1" dirty="0">
                <a:solidFill>
                  <a:srgbClr val="00B050"/>
                </a:solidFill>
              </a:rPr>
              <a:t>Positive Contrast</a:t>
            </a:r>
          </a:p>
          <a:p>
            <a:r>
              <a:rPr lang="en-IN" sz="2000" dirty="0"/>
              <a:t>Example: Manganese chloride, Gd-DTPA, oil emulsions</a:t>
            </a:r>
          </a:p>
          <a:p>
            <a:r>
              <a:rPr lang="en-IN" sz="2000" dirty="0"/>
              <a:t>Image degradation can occur with peristaltic movements of bowel.</a:t>
            </a:r>
          </a:p>
          <a:p>
            <a:r>
              <a:rPr lang="en-IN" sz="2000" dirty="0"/>
              <a:t>For MR Enterography, sorbitol (3%) with or without barium or</a:t>
            </a:r>
          </a:p>
          <a:p>
            <a:r>
              <a:rPr lang="en-IN" sz="2000" dirty="0"/>
              <a:t>polyethylene glycol solutions can be used as oral contrast.</a:t>
            </a:r>
          </a:p>
          <a:p>
            <a:pPr marL="0" indent="0">
              <a:buNone/>
            </a:pPr>
            <a:r>
              <a:rPr lang="en-IN" sz="2000" dirty="0"/>
              <a:t> </a:t>
            </a:r>
          </a:p>
          <a:p>
            <a:pPr marL="0" indent="0">
              <a:buNone/>
            </a:pPr>
            <a:r>
              <a:rPr lang="en-IN" dirty="0">
                <a:solidFill>
                  <a:srgbClr val="00B050"/>
                </a:solidFill>
              </a:rPr>
              <a:t>                                                    </a:t>
            </a:r>
            <a:r>
              <a:rPr lang="en-US" dirty="0">
                <a:solidFill>
                  <a:srgbClr val="00B050"/>
                </a:solidFill>
              </a:rPr>
              <a:t>Negative contrast</a:t>
            </a:r>
          </a:p>
          <a:p>
            <a:r>
              <a:rPr lang="en-US" sz="2000" dirty="0"/>
              <a:t>They decrease signal from bowel lumen reducing the motion related image degradation. </a:t>
            </a:r>
          </a:p>
          <a:p>
            <a:r>
              <a:rPr lang="en-US" sz="2000" dirty="0"/>
              <a:t>They are also used in MRCP.</a:t>
            </a:r>
          </a:p>
          <a:p>
            <a:r>
              <a:rPr lang="en-US" sz="2000" dirty="0"/>
              <a:t>Superparamagnetic iron oxide particle reduce signal by susceptibility effects.</a:t>
            </a:r>
          </a:p>
          <a:p>
            <a:r>
              <a:rPr lang="en-US" sz="2000" dirty="0"/>
              <a:t>Example: Barium, blue-berry or pineapple juice (contain</a:t>
            </a:r>
          </a:p>
          <a:p>
            <a:r>
              <a:rPr lang="en-US" sz="2000" dirty="0"/>
              <a:t>manganese) and perfluorochemicals are also used to reduce signals from bowel.</a:t>
            </a:r>
            <a:endParaRPr lang="en-IN" sz="2000" dirty="0"/>
          </a:p>
        </p:txBody>
      </p:sp>
    </p:spTree>
    <p:extLst>
      <p:ext uri="{BB962C8B-B14F-4D97-AF65-F5344CB8AC3E}">
        <p14:creationId xmlns:p14="http://schemas.microsoft.com/office/powerpoint/2010/main" val="3115711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59AAF1-C487-4A13-AF6C-BC3A0BA8C0C6}"/>
              </a:ext>
            </a:extLst>
          </p:cNvPr>
          <p:cNvSpPr>
            <a:spLocks noGrp="1"/>
          </p:cNvSpPr>
          <p:nvPr>
            <p:ph idx="1"/>
          </p:nvPr>
        </p:nvSpPr>
        <p:spPr>
          <a:xfrm>
            <a:off x="0" y="0"/>
            <a:ext cx="12192000" cy="6858000"/>
          </a:xfrm>
        </p:spPr>
        <p:txBody>
          <a:bodyPr>
            <a:normAutofit/>
          </a:bodyPr>
          <a:lstStyle/>
          <a:p>
            <a:pPr marL="0" indent="0">
              <a:buNone/>
            </a:pPr>
            <a:r>
              <a:rPr lang="en-US" b="1" dirty="0"/>
              <a:t>                                Mechanism of MR Contrast Enhancement</a:t>
            </a:r>
          </a:p>
          <a:p>
            <a:r>
              <a:rPr lang="en-US" sz="2000" dirty="0"/>
              <a:t>In MR </a:t>
            </a:r>
            <a:r>
              <a:rPr lang="en-US" sz="2000" dirty="0" err="1"/>
              <a:t>imaging,the</a:t>
            </a:r>
            <a:r>
              <a:rPr lang="en-US" sz="2000" dirty="0"/>
              <a:t> contrast mechanism is multi-factorial and includes; </a:t>
            </a:r>
          </a:p>
          <a:p>
            <a:r>
              <a:rPr lang="en-US" sz="2000" dirty="0"/>
              <a:t>Spin Density,</a:t>
            </a:r>
          </a:p>
          <a:p>
            <a:r>
              <a:rPr lang="en-US" sz="2000" dirty="0"/>
              <a:t>Relaxivity (T1, T2), </a:t>
            </a:r>
          </a:p>
          <a:p>
            <a:r>
              <a:rPr lang="en-US" sz="2000" dirty="0"/>
              <a:t>Magnetic susceptibility,</a:t>
            </a:r>
          </a:p>
          <a:p>
            <a:r>
              <a:rPr lang="en-US" sz="2000" dirty="0"/>
              <a:t>Diffusion and Perfusion of contrast agent.</a:t>
            </a:r>
          </a:p>
          <a:p>
            <a:pPr marL="0" indent="0">
              <a:buNone/>
            </a:pPr>
            <a:endParaRPr lang="en-US" sz="2000" dirty="0"/>
          </a:p>
          <a:p>
            <a:pPr marL="0" indent="0">
              <a:buNone/>
            </a:pPr>
            <a:r>
              <a:rPr lang="en-US" b="1" dirty="0">
                <a:solidFill>
                  <a:srgbClr val="00B050"/>
                </a:solidFill>
              </a:rPr>
              <a:t>                                      DIPOLE –DIPOLE INTERACTION</a:t>
            </a:r>
          </a:p>
          <a:p>
            <a:pPr marL="0" indent="0">
              <a:buNone/>
            </a:pPr>
            <a:r>
              <a:rPr lang="en-US" sz="2000" dirty="0"/>
              <a:t>  In Relaxivity ,Paramagnetic ions increase relaxation of water protons by a dipole-dipole relaxation.</a:t>
            </a:r>
          </a:p>
          <a:p>
            <a:pPr marL="0" indent="0">
              <a:buNone/>
            </a:pPr>
            <a:r>
              <a:rPr lang="en-US" sz="2000" i="1" dirty="0"/>
              <a:t>  The phenomenon, in which excited protons are affected by nearby excited protons or electrons, is called</a:t>
            </a:r>
          </a:p>
          <a:p>
            <a:pPr marL="0" indent="0">
              <a:buNone/>
            </a:pPr>
            <a:r>
              <a:rPr lang="en-US" sz="2000" b="1" i="1" dirty="0">
                <a:solidFill>
                  <a:srgbClr val="00B050"/>
                </a:solidFill>
              </a:rPr>
              <a:t>  ‘dipole-dipole interaction’. </a:t>
            </a:r>
          </a:p>
          <a:p>
            <a:pPr algn="just">
              <a:buFont typeface="Wingdings" panose="05000000000000000000" pitchFamily="2" charset="2"/>
              <a:buChar char="ü"/>
            </a:pPr>
            <a:r>
              <a:rPr lang="en-US" sz="2000" dirty="0"/>
              <a:t>   The dipole-dipole interaction affects the rotational and translational diffusion of water molecules leading to   their relaxation.</a:t>
            </a:r>
          </a:p>
          <a:p>
            <a:pPr algn="just">
              <a:buFont typeface="Wingdings" panose="05000000000000000000" pitchFamily="2" charset="2"/>
              <a:buChar char="ü"/>
            </a:pPr>
            <a:r>
              <a:rPr lang="en-US" sz="2000" dirty="0"/>
              <a:t> The more and closer the water molecules approach the paramagnetic ions, greater will be the relaxation.</a:t>
            </a:r>
            <a:endParaRPr lang="en-IN" sz="2000" dirty="0"/>
          </a:p>
        </p:txBody>
      </p:sp>
    </p:spTree>
    <p:extLst>
      <p:ext uri="{BB962C8B-B14F-4D97-AF65-F5344CB8AC3E}">
        <p14:creationId xmlns:p14="http://schemas.microsoft.com/office/powerpoint/2010/main" val="643581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149A0B-D25A-4CD6-A204-724AAFB6B357}"/>
              </a:ext>
            </a:extLst>
          </p:cNvPr>
          <p:cNvSpPr>
            <a:spLocks noGrp="1"/>
          </p:cNvSpPr>
          <p:nvPr>
            <p:ph idx="1"/>
          </p:nvPr>
        </p:nvSpPr>
        <p:spPr>
          <a:xfrm>
            <a:off x="0" y="0"/>
            <a:ext cx="12192000" cy="6858000"/>
          </a:xfrm>
        </p:spPr>
        <p:txBody>
          <a:bodyPr>
            <a:normAutofit lnSpcReduction="10000"/>
          </a:bodyPr>
          <a:lstStyle/>
          <a:p>
            <a:pPr marL="0" indent="0">
              <a:buNone/>
            </a:pPr>
            <a:r>
              <a:rPr lang="en-IN" dirty="0"/>
              <a:t>                                                   Gadolinium</a:t>
            </a:r>
          </a:p>
          <a:p>
            <a:r>
              <a:rPr lang="en-IN" sz="2000" dirty="0"/>
              <a:t>Atomic Number-64</a:t>
            </a:r>
          </a:p>
          <a:p>
            <a:r>
              <a:rPr lang="en-IN" sz="2000" dirty="0"/>
              <a:t>Paramagnetic agent</a:t>
            </a:r>
          </a:p>
          <a:p>
            <a:r>
              <a:rPr lang="en-IN" sz="2000" dirty="0"/>
              <a:t>Reduces T1 and T2 of the tissues where it accumulates</a:t>
            </a:r>
          </a:p>
          <a:p>
            <a:r>
              <a:rPr lang="en-IN" sz="2000" dirty="0"/>
              <a:t>Increased signal on T1-w and reduced signals (negligible) on T2-w images</a:t>
            </a:r>
          </a:p>
          <a:p>
            <a:r>
              <a:rPr lang="en-IN" sz="2000" dirty="0"/>
              <a:t>Usual dose: 0.1 mmol/Kg</a:t>
            </a:r>
          </a:p>
          <a:p>
            <a:r>
              <a:rPr lang="en-IN" sz="2000" dirty="0"/>
              <a:t>Median Lethal dose (LD50): 6–30 mmol/kg</a:t>
            </a:r>
          </a:p>
          <a:p>
            <a:r>
              <a:rPr lang="en-IN" sz="2000" dirty="0"/>
              <a:t>Overall adverse reaction rate: 3–5%</a:t>
            </a:r>
          </a:p>
          <a:p>
            <a:pPr marL="0" indent="0">
              <a:buNone/>
            </a:pPr>
            <a:r>
              <a:rPr lang="en-IN" sz="2000" dirty="0"/>
              <a:t>           </a:t>
            </a:r>
          </a:p>
          <a:p>
            <a:pPr>
              <a:buFont typeface="Wingdings" panose="05000000000000000000" pitchFamily="2" charset="2"/>
              <a:buChar char="ü"/>
            </a:pPr>
            <a:r>
              <a:rPr lang="en-IN" sz="2000" b="1" dirty="0">
                <a:solidFill>
                  <a:srgbClr val="00B050"/>
                </a:solidFill>
              </a:rPr>
              <a:t>OSMOLALITY</a:t>
            </a:r>
          </a:p>
          <a:p>
            <a:r>
              <a:rPr lang="en-IN" sz="2000" dirty="0"/>
              <a:t>Ionic: </a:t>
            </a:r>
            <a:r>
              <a:rPr lang="en-IN" sz="2000" dirty="0" err="1"/>
              <a:t>Magnevist</a:t>
            </a:r>
            <a:r>
              <a:rPr lang="en-IN" sz="2000" dirty="0"/>
              <a:t>- 1960 mmol/kg</a:t>
            </a:r>
          </a:p>
          <a:p>
            <a:r>
              <a:rPr lang="en-IN" sz="2000" dirty="0" err="1"/>
              <a:t>Nonionic</a:t>
            </a:r>
            <a:r>
              <a:rPr lang="en-IN" sz="2000" dirty="0"/>
              <a:t>: </a:t>
            </a:r>
            <a:r>
              <a:rPr lang="en-IN" sz="2000" dirty="0" err="1"/>
              <a:t>Omniscan</a:t>
            </a:r>
            <a:r>
              <a:rPr lang="en-IN" sz="2000" dirty="0"/>
              <a:t> - 789 mmol/kg</a:t>
            </a:r>
          </a:p>
          <a:p>
            <a:r>
              <a:rPr lang="en-IN" sz="2000" dirty="0" err="1"/>
              <a:t>Prohance</a:t>
            </a:r>
            <a:r>
              <a:rPr lang="en-IN" sz="2000" dirty="0"/>
              <a:t> - 620 mmol/kg</a:t>
            </a:r>
          </a:p>
          <a:p>
            <a:pPr marL="0" indent="0">
              <a:buNone/>
            </a:pPr>
            <a:endParaRPr lang="en-IN" sz="2000" dirty="0"/>
          </a:p>
          <a:p>
            <a:pPr algn="just">
              <a:buFont typeface="Wingdings" panose="05000000000000000000" pitchFamily="2" charset="2"/>
              <a:buChar char="v"/>
            </a:pPr>
            <a:r>
              <a:rPr lang="en-US" sz="2000" dirty="0">
                <a:solidFill>
                  <a:srgbClr val="FF0000"/>
                </a:solidFill>
              </a:rPr>
              <a:t> </a:t>
            </a:r>
            <a:r>
              <a:rPr lang="en-US" sz="2000" i="1" u="sng" dirty="0">
                <a:solidFill>
                  <a:srgbClr val="FF0000"/>
                </a:solidFill>
              </a:rPr>
              <a:t>A T2 effect of Gd leading to reduction in signal on T2-w images is generally insignificant and clinically not relevant However, the susceptibility effect (not the relaxivity) of Gd, as it initially passes through the vascular bed leading to decreased signal on T2-w images, is used in the MR perfusion.</a:t>
            </a:r>
            <a:endParaRPr lang="en-IN" sz="2000" i="1" u="sng" dirty="0">
              <a:solidFill>
                <a:srgbClr val="FF0000"/>
              </a:solidFill>
            </a:endParaRPr>
          </a:p>
        </p:txBody>
      </p:sp>
    </p:spTree>
    <p:extLst>
      <p:ext uri="{BB962C8B-B14F-4D97-AF65-F5344CB8AC3E}">
        <p14:creationId xmlns:p14="http://schemas.microsoft.com/office/powerpoint/2010/main" val="24715554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295</TotalTime>
  <Words>1554</Words>
  <Application>Microsoft Office PowerPoint</Application>
  <PresentationFormat>Widescreen</PresentationFormat>
  <Paragraphs>168</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Algerian</vt:lpstr>
      <vt:lpstr>-apple-system</vt:lpstr>
      <vt:lpstr>arial</vt:lpstr>
      <vt:lpstr>arial</vt:lpstr>
      <vt:lpstr>Trebuchet MS</vt:lpstr>
      <vt:lpstr>Wingdings</vt:lpstr>
      <vt:lpstr>Wingdings 3</vt:lpstr>
      <vt:lpstr>Facet</vt:lpstr>
      <vt:lpstr>MR CONTRAST</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GUDIYA ❤ 😍</cp:lastModifiedBy>
  <cp:revision>9</cp:revision>
  <dcterms:created xsi:type="dcterms:W3CDTF">2022-01-30T15:14:35Z</dcterms:created>
  <dcterms:modified xsi:type="dcterms:W3CDTF">2023-07-14T08:08:05Z</dcterms:modified>
</cp:coreProperties>
</file>