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-90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83BFF8-F822-408B-8E8C-834C68EF0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68F666-2E6E-448B-826F-E4A79A73A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BC7D3F-FCD8-46BD-8087-8CC0C09A7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1406D4-D0F4-4FCB-B51C-4C696E84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021781-BC8A-4361-A082-EDACBE2C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050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F536-096A-4657-8ED7-31E44B365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5593AC-75A6-448B-8174-E26601C76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5EE14E-00C4-4C3B-9B5D-20BCC5A6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AB97A5-463B-444B-9665-E4538CD8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E8BDBE-C086-489C-8115-C735B9CE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609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9A16668-4DF7-4B1D-B71A-A9BF33841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4BCAEDD-6FDD-4246-82BC-03FBA4847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B22919-3EE7-4254-8391-3155E191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B5A65C-C756-45EA-AE30-84B532AD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A8A47B-A60E-4BBD-86EE-BFC0CBDE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8742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3EDDD4-FFD6-4B96-BAC5-5EDA5881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9869C3-08E2-45F2-9644-DC3931309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7AB636-3749-4A14-812F-A9441B3F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BC4E67-08AC-41B4-B91A-C232CB998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2A8FEF-014A-438D-9A42-A014F400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008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4FFA63-7C55-4199-96A9-D0B29E0E5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855E25-DB0E-43AE-A594-E5C3AD86E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1FCC25-362D-4AF4-B020-1CD466241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1E70B8-EA14-4A1D-966C-E587C8E2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98FFC-8599-4D2C-ADD8-F9E2A030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8335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E34C43-2752-4F64-8005-92956C85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704FC3-7F49-4AD4-8562-8ADE99CD9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23F31F-1A40-48CF-9387-EE4EC31FA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D6A59B-A3B8-405A-A95D-C8EC8A9FB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CC4D9-CA37-4AE5-8AED-ACE05003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3C5E56-6722-4A95-ACC7-29B8F8F2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584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59EA0-6E3C-4EDB-80A9-BB7A4EFCA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223219-9921-48EA-B144-AC35CAAA9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1B135B-B12C-4DAC-8C37-FEDE45C5A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B338187-39D7-42E6-889D-F679FBF28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FCD005-D5A3-4B30-B928-BE5322663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8F4E4B-B1DF-4495-A90D-0AA1D4240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85A158-58F8-46A1-AA46-76FD3255C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734B22E-C6DC-443C-947F-CA236A6D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4158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4B825-C442-4E21-880D-482C982E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056E13-1F26-42DD-B3DA-1EAC19F4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25C985-62BB-4216-9282-3DF66B64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1A60D8-2592-40E0-973A-3C91D8AC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7618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D5293EC-3D0C-4B84-848C-86171095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CD5C149-25C7-4684-9F12-D016FC640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A083BA-F0EB-49E7-8B77-C1AAE83DF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3254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3AD4-0CAB-48F2-B5E1-049BB94A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8E4E4B-C066-48EC-906A-5AC7F3898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80970E-AC77-4656-8713-DEA7682A2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D6C71E-916F-46C6-948A-CEBF80DC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05C5E0-37AE-4247-BB51-25212DF5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A38C08-0C32-488B-9981-0469181A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208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6B074F-E057-4392-A56C-FC2856C1B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B189493-A3A5-450F-A90E-11E30AD71C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ECE594-9A73-42FF-B406-FFF6DFD7D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A22093-1F30-4CC4-A353-7FAFDA439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753502-F798-411D-B3DD-ED3559A6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7F1A91-39A5-4134-9CF2-1269E09C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1797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8895A0-FE88-4295-8F0A-8ACD43A4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9D36E7-EB9B-4F14-9EAA-D148A665F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4EC6D9-8EC5-4D7E-8A49-47B55C0E1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323A-51F4-4010-808D-39CDA781E358}" type="datetimeFigureOut">
              <a:rPr lang="en-IN" smtClean="0"/>
              <a:pPr/>
              <a:t>04-07-2023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18660F-6B1F-4756-9B91-F44C2057A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433337-2F35-46D0-833A-06B4786E2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D260D-6476-4BE4-ABF0-F66E56880E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661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322C3-082D-497D-B4C8-FBE2E5B4A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0439" y="2404785"/>
            <a:ext cx="7862656" cy="1024215"/>
          </a:xfrm>
        </p:spPr>
        <p:txBody>
          <a:bodyPr>
            <a:noAutofit/>
          </a:bodyPr>
          <a:lstStyle/>
          <a:p>
            <a:r>
              <a:rPr lang="en-US" sz="7200" dirty="0"/>
              <a:t>EMERGENCY DRUGS</a:t>
            </a:r>
            <a:endParaRPr lang="en-IN" sz="7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11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C759A3-443A-4535-A55B-F30D68BF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Metoprolol :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B88985-ABC9-4C44-BB4B-02C99FFD2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16" y="1825625"/>
            <a:ext cx="7826405" cy="4351338"/>
          </a:xfrm>
        </p:spPr>
        <p:txBody>
          <a:bodyPr/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  anti </a:t>
            </a:r>
            <a:r>
              <a:rPr lang="en-US" dirty="0" err="1"/>
              <a:t>hyertensive</a:t>
            </a:r>
            <a:r>
              <a:rPr lang="en-US" dirty="0"/>
              <a:t> lowers BP by beta blocking effects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Dose : </a:t>
            </a:r>
          </a:p>
          <a:p>
            <a:pPr marL="0" indent="0">
              <a:buNone/>
            </a:pPr>
            <a:r>
              <a:rPr lang="en-US" dirty="0"/>
              <a:t>     1ml-1mg</a:t>
            </a:r>
          </a:p>
          <a:p>
            <a:pPr marL="0" indent="0">
              <a:buNone/>
            </a:pPr>
            <a:r>
              <a:rPr lang="en-US" dirty="0"/>
              <a:t>      max dose : 400mg / day</a:t>
            </a:r>
          </a:p>
          <a:p>
            <a:pPr marL="0" indent="0">
              <a:buNone/>
            </a:pPr>
            <a:r>
              <a:rPr lang="en-US" dirty="0"/>
              <a:t>      slow IV </a:t>
            </a:r>
            <a:endParaRPr lang="en-IN" dirty="0"/>
          </a:p>
        </p:txBody>
      </p:sp>
      <p:pic>
        <p:nvPicPr>
          <p:cNvPr id="7170" name="Picture 2" descr="Metoprolol (Lopressor) Ampule, 1mg/mL, 5mL Ampule | Emergency Medical  Products">
            <a:extLst>
              <a:ext uri="{FF2B5EF4-FFF2-40B4-BE49-F238E27FC236}">
                <a16:creationId xmlns:a16="http://schemas.microsoft.com/office/drawing/2014/main" xmlns="" id="{0D8950FD-06F2-463B-8D21-EE3190E4F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25740" y="2343705"/>
            <a:ext cx="1907959" cy="344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31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F4D85-B514-43E2-A619-7572C6D9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49" y="238294"/>
            <a:ext cx="10515600" cy="1108568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midazolam : 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1D60F9-7F49-4B0D-A899-F6CCBC407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37" y="1710215"/>
            <a:ext cx="5864441" cy="4351338"/>
          </a:xfrm>
        </p:spPr>
        <p:txBody>
          <a:bodyPr/>
          <a:lstStyle/>
          <a:p>
            <a:r>
              <a:rPr lang="en-US" dirty="0"/>
              <a:t>Mechanism of action: </a:t>
            </a:r>
          </a:p>
          <a:p>
            <a:pPr marL="0" indent="0">
              <a:buNone/>
            </a:pPr>
            <a:r>
              <a:rPr lang="en-US" dirty="0"/>
              <a:t>    1. </a:t>
            </a:r>
            <a:r>
              <a:rPr lang="en-US" dirty="0">
                <a:latin typeface="Footlight MT Light" panose="0204060206030A020304" pitchFamily="18" charset="0"/>
              </a:rPr>
              <a:t>sedative , anti anxiety , hypnotic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2. depress subcortical levels in CNS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Dose 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latin typeface="Footlight MT Light" panose="0204060206030A020304" pitchFamily="18" charset="0"/>
              </a:rPr>
              <a:t>1ml-1mg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max dose : 15mg/day</a:t>
            </a:r>
            <a:endParaRPr lang="en-IN" dirty="0">
              <a:latin typeface="Footlight MT Light" panose="0204060206030A020304" pitchFamily="18" charset="0"/>
            </a:endParaRPr>
          </a:p>
        </p:txBody>
      </p:sp>
      <p:pic>
        <p:nvPicPr>
          <p:cNvPr id="8194" name="Picture 2" descr="50 Mg Midazolam Injection at Rs 32/box | Midazolam Injection in Delhi | ID:  26619184548">
            <a:extLst>
              <a:ext uri="{FF2B5EF4-FFF2-40B4-BE49-F238E27FC236}">
                <a16:creationId xmlns:a16="http://schemas.microsoft.com/office/drawing/2014/main" xmlns="" id="{F5D4266F-CCB8-42DF-8822-7EC1EC2B1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1428" y="2430125"/>
            <a:ext cx="4242601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1138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D0B81E-BB06-4B0B-B4F0-FD6908DC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94" y="180019"/>
            <a:ext cx="10515600" cy="1002036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Dopamine 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535C92-6AFE-4C51-B017-F4A4FF07D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8" y="1384917"/>
            <a:ext cx="8167455" cy="5202314"/>
          </a:xfrm>
        </p:spPr>
        <p:txBody>
          <a:bodyPr>
            <a:normAutofit fontScale="92500"/>
          </a:bodyPr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 1. </a:t>
            </a:r>
            <a:r>
              <a:rPr lang="en-US" dirty="0">
                <a:latin typeface="Footlight MT Light" panose="0204060206030A020304" pitchFamily="18" charset="0"/>
              </a:rPr>
              <a:t>adrenergic agent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2. vasoconstrictor  and inotropic effect causes increased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  cardiac output ,renal flood flow and sodium excretion</a:t>
            </a:r>
          </a:p>
          <a:p>
            <a:r>
              <a:rPr lang="en-US" dirty="0"/>
              <a:t>Dose: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latin typeface="Footlight MT Light" panose="0204060206030A020304" pitchFamily="18" charset="0"/>
              </a:rPr>
              <a:t>1ml-40mg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5ml- 200mg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Ss-5ml+45ml ns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ds-10ml +40ml ns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  </a:t>
            </a:r>
            <a:endParaRPr lang="en-IN" dirty="0">
              <a:latin typeface="Footlight MT Light" panose="0204060206030A020304" pitchFamily="18" charset="0"/>
            </a:endParaRPr>
          </a:p>
        </p:txBody>
      </p:sp>
      <p:pic>
        <p:nvPicPr>
          <p:cNvPr id="11266" name="Picture 2" descr="Dopamine Hydrochloride Injection Manufacturer,Dopamine Hydrochloride  Injection Exporter,Supplier">
            <a:extLst>
              <a:ext uri="{FF2B5EF4-FFF2-40B4-BE49-F238E27FC236}">
                <a16:creationId xmlns:a16="http://schemas.microsoft.com/office/drawing/2014/main" xmlns="" id="{25E270EA-6F36-410A-8CBB-B5A9C50D5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5627" y="3786419"/>
            <a:ext cx="3390344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7302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A04342-C381-4325-B469-B1A2DF1C4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51" y="365125"/>
            <a:ext cx="10515600" cy="1188467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Nor adrenaline: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FED6B6-9957-42AD-A365-0CE53FF4B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1695634"/>
            <a:ext cx="6587231" cy="4643021"/>
          </a:xfrm>
        </p:spPr>
        <p:txBody>
          <a:bodyPr/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1</a:t>
            </a:r>
            <a:r>
              <a:rPr lang="en-US" dirty="0">
                <a:latin typeface="Footlight MT Light" panose="0204060206030A020304" pitchFamily="18" charset="0"/>
              </a:rPr>
              <a:t>. adrenergic agent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2. vasoconstrictor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3. BP ,heart rate , cardiac output increases</a:t>
            </a:r>
          </a:p>
          <a:p>
            <a:r>
              <a:rPr lang="en-US" dirty="0"/>
              <a:t>Dose :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latin typeface="Footlight MT Light" panose="0204060206030A020304" pitchFamily="18" charset="0"/>
              </a:rPr>
              <a:t>1ml-1mg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ss -4ml+46ml 5D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ds-8ml+42ml 5D</a:t>
            </a:r>
            <a:endParaRPr lang="en-IN" dirty="0">
              <a:latin typeface="Footlight MT Light" panose="0204060206030A020304" pitchFamily="18" charset="0"/>
            </a:endParaRPr>
          </a:p>
        </p:txBody>
      </p:sp>
      <p:pic>
        <p:nvPicPr>
          <p:cNvPr id="12290" name="Picture 2" descr="Noradrenaline Injection Manufacturer,Noradrenaline Injection  Exporter,Supplier">
            <a:extLst>
              <a:ext uri="{FF2B5EF4-FFF2-40B4-BE49-F238E27FC236}">
                <a16:creationId xmlns:a16="http://schemas.microsoft.com/office/drawing/2014/main" xmlns="" id="{0893E448-C18F-4388-ABFD-43AF07145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7760" y="3078748"/>
            <a:ext cx="4597708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551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30FEE6-426B-47A5-BC02-B34AB5C4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95" y="374003"/>
            <a:ext cx="10515600" cy="1064180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DEXAMETHASONE: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01FF68-9784-4353-A58B-08ECC444A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1825625"/>
            <a:ext cx="7865616" cy="4351338"/>
          </a:xfrm>
        </p:spPr>
        <p:txBody>
          <a:bodyPr/>
          <a:lstStyle/>
          <a:p>
            <a:r>
              <a:rPr lang="en-US" dirty="0"/>
              <a:t>Mechanism of action: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latin typeface="Footlight MT Light" panose="0204060206030A020304" pitchFamily="18" charset="0"/>
              </a:rPr>
              <a:t>1. corticosteroid , anti inflammatory, </a:t>
            </a:r>
            <a:r>
              <a:rPr lang="en-US" dirty="0" err="1">
                <a:latin typeface="Footlight MT Light" panose="0204060206030A020304" pitchFamily="18" charset="0"/>
              </a:rPr>
              <a:t>immuno</a:t>
            </a:r>
            <a:r>
              <a:rPr lang="en-US" dirty="0">
                <a:latin typeface="Footlight MT Light" panose="0204060206030A020304" pitchFamily="18" charset="0"/>
              </a:rPr>
              <a:t> suppressant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2. decrease inflammation by suppression of poly morpho nuclear leucocytes </a:t>
            </a:r>
          </a:p>
          <a:p>
            <a:r>
              <a:rPr lang="en-US" dirty="0">
                <a:latin typeface="Footlight MT Light" panose="0204060206030A020304" pitchFamily="18" charset="0"/>
              </a:rPr>
              <a:t>Dose :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1ml-4mg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initially 0.5-20mg </a:t>
            </a:r>
            <a:endParaRPr lang="en-IN" dirty="0">
              <a:latin typeface="Footlight MT Light" panose="0204060206030A020304" pitchFamily="18" charset="0"/>
            </a:endParaRPr>
          </a:p>
        </p:txBody>
      </p:sp>
      <p:pic>
        <p:nvPicPr>
          <p:cNvPr id="13314" name="Picture 2" descr="Dexamethasone Sodium Phosphate Injection, USP | 63323-0165-05 |  Pharmaceuticals | Product Catalog | VaccineShop">
            <a:extLst>
              <a:ext uri="{FF2B5EF4-FFF2-40B4-BE49-F238E27FC236}">
                <a16:creationId xmlns:a16="http://schemas.microsoft.com/office/drawing/2014/main" xmlns="" id="{31D96B07-DBF4-4D76-80A2-45B1769E0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9549" y="2352583"/>
            <a:ext cx="2362200" cy="38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2572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5FBBEE-309C-4259-9029-4B5B300D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16" y="347370"/>
            <a:ext cx="10515600" cy="1135201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Hydrocortisone 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4C62FD-497D-454F-BA58-237A8B415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834503"/>
            <a:ext cx="6809173" cy="4351338"/>
          </a:xfrm>
        </p:spPr>
        <p:txBody>
          <a:bodyPr/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  1. </a:t>
            </a:r>
            <a:r>
              <a:rPr lang="en-US" dirty="0">
                <a:latin typeface="Footlight MT Light" panose="0204060206030A020304" pitchFamily="18" charset="0"/>
              </a:rPr>
              <a:t>corticosteroid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2. anti inflammatory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3. immunosuppressive and salt retaining </a:t>
            </a:r>
          </a:p>
          <a:p>
            <a:r>
              <a:rPr lang="en-US" dirty="0"/>
              <a:t>Dose: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latin typeface="Footlight MT Light" panose="0204060206030A020304" pitchFamily="18" charset="0"/>
              </a:rPr>
              <a:t>100 – 500 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3-4 times in 24 hours</a:t>
            </a:r>
            <a:endParaRPr lang="en-IN" dirty="0">
              <a:latin typeface="Footlight MT Light" panose="0204060206030A020304" pitchFamily="18" charset="0"/>
            </a:endParaRPr>
          </a:p>
        </p:txBody>
      </p:sp>
      <p:pic>
        <p:nvPicPr>
          <p:cNvPr id="15362" name="Picture 2" descr="Hydrocortisone Injection (Inte-cort) - Integrated laboratories Pvt. Ltd.">
            <a:extLst>
              <a:ext uri="{FF2B5EF4-FFF2-40B4-BE49-F238E27FC236}">
                <a16:creationId xmlns:a16="http://schemas.microsoft.com/office/drawing/2014/main" xmlns="" id="{97E4D0C0-8AB4-4484-9A57-8DCA94E40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1630" y="1972746"/>
            <a:ext cx="4187301" cy="407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515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3FA3A4-F9BB-4B7E-BD9F-C79AE9B0B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10" y="205327"/>
            <a:ext cx="10515600" cy="1325563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Sodium bicarbonate 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64617-A2F5-4283-8DA9-94FAD977A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10" y="1825625"/>
            <a:ext cx="7910003" cy="4351338"/>
          </a:xfrm>
        </p:spPr>
        <p:txBody>
          <a:bodyPr/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    1. </a:t>
            </a:r>
            <a:r>
              <a:rPr lang="en-US" dirty="0" err="1">
                <a:latin typeface="Footlight MT Light" panose="0204060206030A020304" pitchFamily="18" charset="0"/>
              </a:rPr>
              <a:t>alkanilizer</a:t>
            </a:r>
            <a:endParaRPr lang="en-US" dirty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 2. reverse acidosis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Dose: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latin typeface="Footlight MT Light" panose="0204060206030A020304" pitchFamily="18" charset="0"/>
              </a:rPr>
              <a:t>10ml-7.5%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if severe acidosis , 50 ordered means 5 ampoules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have to administer</a:t>
            </a:r>
            <a:endParaRPr lang="en-IN" dirty="0">
              <a:latin typeface="Footlight MT Light" panose="0204060206030A020304" pitchFamily="18" charset="0"/>
            </a:endParaRPr>
          </a:p>
        </p:txBody>
      </p:sp>
      <p:pic>
        <p:nvPicPr>
          <p:cNvPr id="16386" name="Picture 2" descr="Annapurna Pharmacy">
            <a:extLst>
              <a:ext uri="{FF2B5EF4-FFF2-40B4-BE49-F238E27FC236}">
                <a16:creationId xmlns:a16="http://schemas.microsoft.com/office/drawing/2014/main" xmlns="" id="{988A75BC-813B-4510-9B63-EB507FD95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04302" y="2576559"/>
            <a:ext cx="2938509" cy="257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6665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408,084 Thank You Images, Stock Photos &amp; Vectors | Shutterstock">
            <a:extLst>
              <a:ext uri="{FF2B5EF4-FFF2-40B4-BE49-F238E27FC236}">
                <a16:creationId xmlns:a16="http://schemas.microsoft.com/office/drawing/2014/main" xmlns="" id="{131406D4-0898-4122-B082-C882DDC81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6543" y="683580"/>
            <a:ext cx="10395752" cy="582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04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133FA5-61A1-4659-9467-7E3E59767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314" y="932787"/>
            <a:ext cx="5181600" cy="49924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ADRENALINE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LIDOCANE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AMIODARONE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CALCIUM GLUCONATE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FRUSEMIDE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ATROINE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DOPAMINE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NORADRENALINE</a:t>
            </a:r>
          </a:p>
          <a:p>
            <a:endParaRPr lang="en-IN" dirty="0">
              <a:latin typeface="Footlight MT Light" panose="0204060206030A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F1BCE0-CFD4-4F22-BFFC-FF345980A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0088" y="932787"/>
            <a:ext cx="5181600" cy="50672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ADENOSINE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METEPROLOL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DOBUTAMINE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CHLORPHENARAMINE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DEXAMETHASONE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HYDROCORTISONE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MIDAZOLAM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TRAMADOL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Footlight MT Light" panose="0204060206030A020304" pitchFamily="18" charset="0"/>
              </a:rPr>
              <a:t> SODIUM BICARBONATE</a:t>
            </a:r>
            <a:endParaRPr lang="en-IN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69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1936D-62FB-487F-93DC-C876B419F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40" y="134306"/>
            <a:ext cx="3982375" cy="753461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Adrenaline</a:t>
            </a:r>
            <a:r>
              <a:rPr lang="en-US" dirty="0"/>
              <a:t>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292D81-7BED-4453-8066-A43FF182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1003176"/>
            <a:ext cx="8167455" cy="56373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Mechanism of action :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latin typeface="Footlight MT Light" panose="0204060206030A020304" pitchFamily="18" charset="0"/>
              </a:rPr>
              <a:t>1. </a:t>
            </a:r>
            <a:r>
              <a:rPr lang="el-GR" b="1" i="0" dirty="0">
                <a:solidFill>
                  <a:srgbClr val="202124"/>
                </a:solidFill>
                <a:effectLst/>
                <a:latin typeface="Google Sans"/>
              </a:rPr>
              <a:t>α</a:t>
            </a:r>
            <a:r>
              <a:rPr lang="en-US" b="1" i="0" dirty="0">
                <a:solidFill>
                  <a:srgbClr val="202124"/>
                </a:solidFill>
                <a:effectLst/>
                <a:latin typeface="Footlight MT Light" panose="0204060206030A020304" pitchFamily="18" charset="0"/>
              </a:rPr>
              <a:t> – </a:t>
            </a:r>
            <a:r>
              <a:rPr lang="en-US" i="0" dirty="0">
                <a:solidFill>
                  <a:srgbClr val="202124"/>
                </a:solidFill>
                <a:effectLst/>
                <a:latin typeface="Footlight MT Light" panose="0204060206030A020304" pitchFamily="18" charset="0"/>
              </a:rPr>
              <a:t>adrenergic – vasoconstriction 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Footlight MT Light" panose="0204060206030A020304" pitchFamily="18" charset="0"/>
              </a:rPr>
              <a:t>       2. </a:t>
            </a:r>
            <a:r>
              <a:rPr lang="el-GR" b="0" i="0" dirty="0">
                <a:solidFill>
                  <a:srgbClr val="202124"/>
                </a:solidFill>
                <a:effectLst/>
                <a:latin typeface="Google Sans"/>
              </a:rPr>
              <a:t>β</a:t>
            </a:r>
            <a:r>
              <a:rPr lang="en-US" dirty="0">
                <a:solidFill>
                  <a:srgbClr val="202124"/>
                </a:solidFill>
                <a:latin typeface="Footlight MT Light" panose="0204060206030A020304" pitchFamily="18" charset="0"/>
              </a:rPr>
              <a:t>2 – adrenergic – bronchial relaxation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 Dose :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      </a:t>
            </a:r>
            <a:r>
              <a:rPr lang="en-US" dirty="0">
                <a:solidFill>
                  <a:srgbClr val="202124"/>
                </a:solidFill>
                <a:latin typeface="Footlight MT Light" panose="0204060206030A020304" pitchFamily="18" charset="0"/>
              </a:rPr>
              <a:t>1ml – 1mg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Footlight MT Light" panose="0204060206030A020304" pitchFamily="18" charset="0"/>
              </a:rPr>
              <a:t>      onset : 3- 5 min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Footlight MT Light" panose="0204060206030A020304" pitchFamily="18" charset="0"/>
              </a:rPr>
              <a:t>      cardiac arrest – every 3-5 min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Footlight MT Light" panose="0204060206030A020304" pitchFamily="18" charset="0"/>
              </a:rPr>
              <a:t>      DS – 10ml+ 40ml 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 Indication :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       </a:t>
            </a:r>
            <a:r>
              <a:rPr lang="en-US" dirty="0">
                <a:solidFill>
                  <a:srgbClr val="202124"/>
                </a:solidFill>
                <a:latin typeface="Footlight MT Light" panose="0204060206030A020304" pitchFamily="18" charset="0"/>
              </a:rPr>
              <a:t>cardiac arrest </a:t>
            </a:r>
          </a:p>
          <a:p>
            <a:pPr marL="0" indent="0">
              <a:buNone/>
            </a:pPr>
            <a:r>
              <a:rPr lang="en-IN" dirty="0">
                <a:latin typeface="Footlight MT Light" panose="0204060206030A020304" pitchFamily="18" charset="0"/>
              </a:rPr>
              <a:t>        anaphylaxis</a:t>
            </a:r>
          </a:p>
        </p:txBody>
      </p:sp>
      <p:pic>
        <p:nvPicPr>
          <p:cNvPr id="1026" name="Picture 2" descr="Epinephrine 1:1000 in 1 mg/mL Amber Glass Ampule | Dufort et Lavigne">
            <a:extLst>
              <a:ext uri="{FF2B5EF4-FFF2-40B4-BE49-F238E27FC236}">
                <a16:creationId xmlns:a16="http://schemas.microsoft.com/office/drawing/2014/main" xmlns="" id="{08C53AFB-0529-432B-8094-809014EB6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0242" y="1003176"/>
            <a:ext cx="2493284" cy="50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292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1A0CAF-B292-4A23-847D-80E7D6279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122314"/>
            <a:ext cx="4222072" cy="939892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ADENOSINE</a:t>
            </a:r>
            <a:r>
              <a:rPr lang="en-US" dirty="0"/>
              <a:t>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838D79-9808-4A41-B3D3-C4324712A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662" y="1168738"/>
            <a:ext cx="9308977" cy="51021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1. </a:t>
            </a:r>
            <a:r>
              <a:rPr lang="en-US" dirty="0">
                <a:latin typeface="Footlight MT Light" panose="0204060206030A020304" pitchFamily="18" charset="0"/>
              </a:rPr>
              <a:t>anti arrhythmic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2. slows condition time through the av node can interrupt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 the re-entry of pathways through the av node , and can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 restore normal sinus rhythm in patients with paroxysmal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 supraventricular tachycardia</a:t>
            </a:r>
          </a:p>
          <a:p>
            <a:pPr marL="0" indent="0">
              <a:buNone/>
            </a:pPr>
            <a:r>
              <a:rPr lang="en-US" dirty="0"/>
              <a:t>  Dose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Footlight MT Light" panose="0204060206030A020304" pitchFamily="18" charset="0"/>
              </a:rPr>
              <a:t>    2ml- 6mg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Footlight MT Light" panose="0204060206030A020304" pitchFamily="18" charset="0"/>
              </a:rPr>
              <a:t>    onset – 20-30 sec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Footlight MT Light" panose="0204060206030A020304" pitchFamily="18" charset="0"/>
              </a:rPr>
              <a:t>    max dose 12mg</a:t>
            </a:r>
            <a:endParaRPr lang="en-IN" dirty="0">
              <a:latin typeface="Footlight MT Light" panose="0204060206030A020304" pitchFamily="18" charset="0"/>
            </a:endParaRPr>
          </a:p>
        </p:txBody>
      </p:sp>
      <p:pic>
        <p:nvPicPr>
          <p:cNvPr id="1026" name="Picture 2" descr="Buy ADENOZ 6MG INJECTION Online: Uses, Price, Dosage, Instructions, Side  Effects | MrMed">
            <a:extLst>
              <a:ext uri="{FF2B5EF4-FFF2-40B4-BE49-F238E27FC236}">
                <a16:creationId xmlns:a16="http://schemas.microsoft.com/office/drawing/2014/main" xmlns="" id="{E47900B6-2418-4565-A3D5-E67B7BE99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16862" y="2647733"/>
            <a:ext cx="2512380" cy="372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347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245A3-3C49-4DEE-9A0C-4B0DAF49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222850"/>
            <a:ext cx="10515600" cy="916373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Atropine</a:t>
            </a:r>
            <a:r>
              <a:rPr lang="en-US" dirty="0"/>
              <a:t>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35B979-B2AD-43BC-8841-197D935D4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662" y="1283554"/>
            <a:ext cx="9313682" cy="5259111"/>
          </a:xfrm>
        </p:spPr>
        <p:txBody>
          <a:bodyPr/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1. </a:t>
            </a:r>
            <a:r>
              <a:rPr lang="en-US" dirty="0">
                <a:latin typeface="Footlight MT Light" panose="0204060206030A020304" pitchFamily="18" charset="0"/>
              </a:rPr>
              <a:t>anti arrhythmic , anticholinergic .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2. these actions increase cardiac output and heart rate ,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decrease by blocking vagal stimulation in heart .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3. blocks the acetylcholine receptors to dries the </a:t>
            </a:r>
            <a:r>
              <a:rPr lang="en-US" dirty="0" err="1">
                <a:latin typeface="Footlight MT Light" panose="0204060206030A020304" pitchFamily="18" charset="0"/>
              </a:rPr>
              <a:t>secreations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/>
              <a:t>.</a:t>
            </a:r>
          </a:p>
          <a:p>
            <a:r>
              <a:rPr lang="en-US" dirty="0"/>
              <a:t>  Dose:</a:t>
            </a:r>
          </a:p>
          <a:p>
            <a:r>
              <a:rPr lang="en-US" dirty="0"/>
              <a:t>   </a:t>
            </a:r>
            <a:r>
              <a:rPr lang="en-US" dirty="0">
                <a:latin typeface="Footlight MT Light" panose="0204060206030A020304" pitchFamily="18" charset="0"/>
              </a:rPr>
              <a:t>1ml – 0.6mg</a:t>
            </a:r>
          </a:p>
          <a:p>
            <a:r>
              <a:rPr lang="en-US" dirty="0">
                <a:latin typeface="Footlight MT Light" panose="0204060206030A020304" pitchFamily="18" charset="0"/>
              </a:rPr>
              <a:t>   onset immediately </a:t>
            </a:r>
          </a:p>
          <a:p>
            <a:r>
              <a:rPr lang="en-US" dirty="0">
                <a:latin typeface="Footlight MT Light" panose="0204060206030A020304" pitchFamily="18" charset="0"/>
              </a:rPr>
              <a:t>   max dose : 3mg </a:t>
            </a:r>
          </a:p>
          <a:p>
            <a:r>
              <a:rPr lang="en-US" dirty="0">
                <a:latin typeface="Footlight MT Light" panose="0204060206030A020304" pitchFamily="18" charset="0"/>
              </a:rPr>
              <a:t>   if op poisoning : 4mg or more</a:t>
            </a:r>
          </a:p>
        </p:txBody>
      </p:sp>
      <p:pic>
        <p:nvPicPr>
          <p:cNvPr id="2050" name="Picture 2" descr="Atropine sulfate in 0.6mg/mL Ampule | Dufort et Lavigne">
            <a:extLst>
              <a:ext uri="{FF2B5EF4-FFF2-40B4-BE49-F238E27FC236}">
                <a16:creationId xmlns:a16="http://schemas.microsoft.com/office/drawing/2014/main" xmlns="" id="{FB7F53B3-62D7-4386-BE24-00542F3DF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23713" y="3072384"/>
            <a:ext cx="1571625" cy="311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781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610AE1-554E-4354-9726-6ED2DBAF1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29" y="365125"/>
            <a:ext cx="10515600" cy="744584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Furosemide</a:t>
            </a:r>
            <a:r>
              <a:rPr lang="en-US" dirty="0"/>
              <a:t>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7EA51F-1BAF-4BFD-AB41-4F1F75328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1429305"/>
            <a:ext cx="8895425" cy="5178980"/>
          </a:xfrm>
        </p:spPr>
        <p:txBody>
          <a:bodyPr/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1. </a:t>
            </a:r>
            <a:r>
              <a:rPr lang="en-US" dirty="0">
                <a:latin typeface="Footlight MT Light" panose="0204060206030A020304" pitchFamily="18" charset="0"/>
              </a:rPr>
              <a:t>inhibit reabsorption of sodium and chloride at proximal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 and distal tubule and in loop of </a:t>
            </a:r>
            <a:r>
              <a:rPr lang="en-US" dirty="0" err="1">
                <a:latin typeface="Footlight MT Light" panose="0204060206030A020304" pitchFamily="18" charset="0"/>
              </a:rPr>
              <a:t>henle</a:t>
            </a:r>
            <a:endParaRPr lang="en-US" dirty="0">
              <a:latin typeface="Footlight MT Light" panose="0204060206030A020304" pitchFamily="18" charset="0"/>
            </a:endParaRPr>
          </a:p>
          <a:p>
            <a:r>
              <a:rPr lang="en-US" dirty="0"/>
              <a:t>Dose 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latin typeface="Footlight MT Light" panose="0204060206030A020304" pitchFamily="18" charset="0"/>
              </a:rPr>
              <a:t>1ml – 10 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first dose – 20 – 80 mg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second dose after 6</a:t>
            </a:r>
            <a:r>
              <a:rPr lang="en-US" baseline="30000" dirty="0">
                <a:latin typeface="Footlight MT Light" panose="0204060206030A020304" pitchFamily="18" charset="0"/>
              </a:rPr>
              <a:t>th</a:t>
            </a:r>
            <a:r>
              <a:rPr lang="en-US" dirty="0">
                <a:latin typeface="Footlight MT Light" panose="0204060206030A020304" pitchFamily="18" charset="0"/>
              </a:rPr>
              <a:t> hour of 1</a:t>
            </a:r>
            <a:r>
              <a:rPr lang="en-US" baseline="30000" dirty="0">
                <a:latin typeface="Footlight MT Light" panose="0204060206030A020304" pitchFamily="18" charset="0"/>
              </a:rPr>
              <a:t>st</a:t>
            </a:r>
            <a:r>
              <a:rPr lang="en-US" dirty="0">
                <a:latin typeface="Footlight MT Light" panose="0204060206030A020304" pitchFamily="18" charset="0"/>
              </a:rPr>
              <a:t> dose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onset : 2-3 min</a:t>
            </a:r>
          </a:p>
          <a:p>
            <a:pPr marL="0" indent="0">
              <a:buNone/>
            </a:pPr>
            <a:r>
              <a:rPr lang="en-IN" dirty="0">
                <a:latin typeface="Footlight MT Light" panose="0204060206030A020304" pitchFamily="18" charset="0"/>
              </a:rPr>
              <a:t>     max dose : 600-800 mg</a:t>
            </a:r>
          </a:p>
        </p:txBody>
      </p:sp>
      <p:pic>
        <p:nvPicPr>
          <p:cNvPr id="3074" name="Picture 2" descr="Lasix® 10mg/mL Solution for Injection (IV/IM) 20mg/2mL">
            <a:extLst>
              <a:ext uri="{FF2B5EF4-FFF2-40B4-BE49-F238E27FC236}">
                <a16:creationId xmlns:a16="http://schemas.microsoft.com/office/drawing/2014/main" xmlns="" id="{B0D7E0E4-3464-4D15-B70C-D278E6606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94416" y="2681056"/>
            <a:ext cx="2334826" cy="355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5369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37ECC9-21B2-4527-ADE2-7669207C1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784" y="217503"/>
            <a:ext cx="10515600" cy="1194047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Calcium gluconate 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12471F-C77B-4DFD-B8C8-9A88EBF94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2" y="1784412"/>
            <a:ext cx="7794594" cy="4856085"/>
          </a:xfrm>
        </p:spPr>
        <p:txBody>
          <a:bodyPr>
            <a:normAutofit/>
          </a:bodyPr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1. </a:t>
            </a:r>
            <a:r>
              <a:rPr lang="en-US" dirty="0">
                <a:latin typeface="Footlight MT Light" panose="0204060206030A020304" pitchFamily="18" charset="0"/>
              </a:rPr>
              <a:t>calcium needed for maintenance of nervous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muscular , skeletal functions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2. mainly cardiac contractibility</a:t>
            </a:r>
          </a:p>
          <a:p>
            <a:r>
              <a:rPr lang="en-US" dirty="0"/>
              <a:t>Dose :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latin typeface="Footlight MT Light" panose="0204060206030A020304" pitchFamily="18" charset="0"/>
              </a:rPr>
              <a:t>10ml- 10%</a:t>
            </a:r>
          </a:p>
          <a:p>
            <a:pPr marL="0" indent="0">
              <a:buNone/>
            </a:pPr>
            <a:r>
              <a:rPr lang="en-IN" dirty="0">
                <a:latin typeface="Footlight MT Light" panose="0204060206030A020304" pitchFamily="18" charset="0"/>
              </a:rPr>
              <a:t>     ensure 10:10:10</a:t>
            </a:r>
          </a:p>
          <a:p>
            <a:pPr marL="0" indent="0">
              <a:buNone/>
            </a:pPr>
            <a:r>
              <a:rPr lang="en-IN" dirty="0">
                <a:latin typeface="Footlight MT Light" panose="0204060206030A020304" pitchFamily="18" charset="0"/>
              </a:rPr>
              <a:t>     max dose : 3 gram</a:t>
            </a:r>
          </a:p>
          <a:p>
            <a:pPr marL="0" indent="0">
              <a:buNone/>
            </a:pPr>
            <a:r>
              <a:rPr lang="en-IN" dirty="0">
                <a:latin typeface="Footlight MT Light" panose="0204060206030A020304" pitchFamily="18" charset="0"/>
              </a:rPr>
              <a:t>     Slow iv</a:t>
            </a:r>
            <a:endParaRPr lang="en-US" dirty="0">
              <a:latin typeface="Footlight MT Light" panose="0204060206030A020304" pitchFamily="18" charset="0"/>
            </a:endParaRPr>
          </a:p>
        </p:txBody>
      </p:sp>
      <p:pic>
        <p:nvPicPr>
          <p:cNvPr id="4098" name="Picture 2" descr="Calcium Gluconate Injection at Rs 400/box | कैल्शियम ग्लुकोनेट in Indore |  ID: 25531786897">
            <a:extLst>
              <a:ext uri="{FF2B5EF4-FFF2-40B4-BE49-F238E27FC236}">
                <a16:creationId xmlns:a16="http://schemas.microsoft.com/office/drawing/2014/main" xmlns="" id="{3388011E-6240-476E-AE3D-B4BC4158B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958" y="1695819"/>
            <a:ext cx="2893381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977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B98181-94B2-4D59-A666-0BC42AC1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52" y="258593"/>
            <a:ext cx="10515600" cy="1197345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2% lidocaine 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DA4093-4B7F-448C-8F49-DFB63E93D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97" y="1807870"/>
            <a:ext cx="8851037" cy="4351338"/>
          </a:xfrm>
        </p:spPr>
        <p:txBody>
          <a:bodyPr>
            <a:normAutofit/>
          </a:bodyPr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1. </a:t>
            </a:r>
            <a:r>
              <a:rPr lang="en-US" dirty="0">
                <a:latin typeface="Footlight MT Light" panose="0204060206030A020304" pitchFamily="18" charset="0"/>
              </a:rPr>
              <a:t>type 1 </a:t>
            </a:r>
            <a:r>
              <a:rPr lang="en-US" dirty="0" err="1">
                <a:latin typeface="Footlight MT Light" panose="0204060206030A020304" pitchFamily="18" charset="0"/>
              </a:rPr>
              <a:t>antiarrythmic</a:t>
            </a:r>
            <a:r>
              <a:rPr lang="en-US" dirty="0">
                <a:latin typeface="Footlight MT Light" panose="0204060206030A020304" pitchFamily="18" charset="0"/>
              </a:rPr>
              <a:t> : decrease diastolic depolarization        decreasing automaticity of ventricular cells </a:t>
            </a:r>
            <a:r>
              <a:rPr lang="en-US" dirty="0"/>
              <a:t>.</a:t>
            </a:r>
          </a:p>
          <a:p>
            <a:r>
              <a:rPr lang="en-US" dirty="0"/>
              <a:t>Dose :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latin typeface="Footlight MT Light" panose="0204060206030A020304" pitchFamily="18" charset="0"/>
              </a:rPr>
              <a:t>1ml – 20mg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50 – 100mg { 25 – 50mg/min }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repeat q3-5min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max dose : 300mg/</a:t>
            </a:r>
            <a:r>
              <a:rPr lang="en-US" dirty="0" err="1">
                <a:latin typeface="Footlight MT Light" panose="0204060206030A020304" pitchFamily="18" charset="0"/>
              </a:rPr>
              <a:t>hr</a:t>
            </a:r>
            <a:endParaRPr lang="en-IN" dirty="0">
              <a:latin typeface="Footlight MT Light" panose="0204060206030A020304" pitchFamily="18" charset="0"/>
            </a:endParaRPr>
          </a:p>
        </p:txBody>
      </p:sp>
      <p:pic>
        <p:nvPicPr>
          <p:cNvPr id="5122" name="Picture 2" descr="Lidocaine 2%, 20mg/mL, 50mL, MDV # 00409-4277-02 - Merit Pharmaceutical">
            <a:extLst>
              <a:ext uri="{FF2B5EF4-FFF2-40B4-BE49-F238E27FC236}">
                <a16:creationId xmlns:a16="http://schemas.microsoft.com/office/drawing/2014/main" xmlns="" id="{C7BEBE0A-554A-4A6B-A530-0CFCE31A9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0633" y="3141878"/>
            <a:ext cx="276391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54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DE8F75-348B-4051-B5CB-B777F55D1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96" y="237723"/>
            <a:ext cx="10515600" cy="943007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Tramadol :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0F262D-8C22-49F4-855F-46853942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97" y="1429306"/>
            <a:ext cx="8563252" cy="5015882"/>
          </a:xfrm>
        </p:spPr>
        <p:txBody>
          <a:bodyPr/>
          <a:lstStyle/>
          <a:p>
            <a:r>
              <a:rPr lang="en-US" dirty="0"/>
              <a:t>Mechanism of action 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latin typeface="Footlight MT Light" panose="0204060206030A020304" pitchFamily="18" charset="0"/>
              </a:rPr>
              <a:t>binds to opioid receptors inhibit reuptake of norepinephrine , serotonin , weak opioid analgesics</a:t>
            </a:r>
          </a:p>
          <a:p>
            <a:pPr marL="0" indent="0">
              <a:buNone/>
            </a:pPr>
            <a:endParaRPr lang="en-US" dirty="0">
              <a:latin typeface="Footlight MT Light" panose="0204060206030A020304" pitchFamily="18" charset="0"/>
            </a:endParaRPr>
          </a:p>
          <a:p>
            <a:r>
              <a:rPr lang="en-US" dirty="0"/>
              <a:t>  Dose :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latin typeface="Footlight MT Light" panose="0204060206030A020304" pitchFamily="18" charset="0"/>
              </a:rPr>
              <a:t>1ml-50mg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1ml diluted with 9ml ns </a:t>
            </a:r>
          </a:p>
          <a:p>
            <a:pPr mar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      max dose : 400mg/day </a:t>
            </a:r>
          </a:p>
          <a:p>
            <a:endParaRPr lang="en-IN" dirty="0"/>
          </a:p>
        </p:txBody>
      </p:sp>
      <p:pic>
        <p:nvPicPr>
          <p:cNvPr id="6148" name="Picture 4" descr="Tramadol - Wikipedia">
            <a:extLst>
              <a:ext uri="{FF2B5EF4-FFF2-40B4-BE49-F238E27FC236}">
                <a16:creationId xmlns:a16="http://schemas.microsoft.com/office/drawing/2014/main" xmlns="" id="{E2E06A70-A608-49FC-BD55-BB4FF392C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0250" y="2557371"/>
            <a:ext cx="2095500" cy="315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950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668</Words>
  <Application>Microsoft Office PowerPoint</Application>
  <PresentationFormat>Custom</PresentationFormat>
  <Paragraphs>148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EMERGENCY DRUGS</vt:lpstr>
      <vt:lpstr>Slide 2</vt:lpstr>
      <vt:lpstr>Adrenaline :</vt:lpstr>
      <vt:lpstr>ADENOSINE :</vt:lpstr>
      <vt:lpstr>Atropine :</vt:lpstr>
      <vt:lpstr>Furosemide :</vt:lpstr>
      <vt:lpstr>Calcium gluconate :</vt:lpstr>
      <vt:lpstr>2% lidocaine :</vt:lpstr>
      <vt:lpstr>Tramadol :</vt:lpstr>
      <vt:lpstr>Metoprolol : </vt:lpstr>
      <vt:lpstr>midazolam : </vt:lpstr>
      <vt:lpstr>Dopamine :</vt:lpstr>
      <vt:lpstr>Nor adrenaline:</vt:lpstr>
      <vt:lpstr>DEXAMETHASONE:</vt:lpstr>
      <vt:lpstr>Hydrocortisone :</vt:lpstr>
      <vt:lpstr>Sodium bicarbonate :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DRUGS</dc:title>
  <dc:creator>manohar nakka</dc:creator>
  <cp:lastModifiedBy>RASHID</cp:lastModifiedBy>
  <cp:revision>19</cp:revision>
  <dcterms:created xsi:type="dcterms:W3CDTF">2023-05-18T13:42:02Z</dcterms:created>
  <dcterms:modified xsi:type="dcterms:W3CDTF">2023-07-04T07:00:47Z</dcterms:modified>
</cp:coreProperties>
</file>