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5" r:id="rId3"/>
    <p:sldId id="296" r:id="rId4"/>
    <p:sldId id="297" r:id="rId5"/>
    <p:sldId id="298" r:id="rId6"/>
    <p:sldId id="299" r:id="rId7"/>
    <p:sldId id="300" r:id="rId8"/>
    <p:sldId id="301" r:id="rId9"/>
    <p:sldId id="270" r:id="rId10"/>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pp.studysmarter.de/link-to?studyset=6649625&amp;summary=40566483&amp;language=en&amp;amp_device_id=dAlQ9-1y_Yf58PlIvKVq5z" TargetMode="External"/><Relationship Id="rId2" Type="http://schemas.openxmlformats.org/officeDocument/2006/relationships/hyperlink" Target="https://app.studysmarter.de/link-to?studyset=6649636&amp;summary=40566506&amp;language=en&amp;amp_device_id=dAlQ9-1y_Yf58PlIvKVq5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pp.studysmarter.de/link-to?studyset=6649631&amp;summary=40566496&amp;language=en&amp;amp_device_id=dAlQ9-1y_Yf58PlIvKVq5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studysmarter.de/link-to?studyset=6649633&amp;summary=40566501&amp;language=en&amp;amp_device_id=dAlQ9-1y_Yf58PlIvKVq5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tudysmarter.de/link-to?studyset=6649626&amp;summary=40566485&amp;language=en&amp;amp_device_id=dAlQ9-1y_Yf58PlIvKVq5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6300" y="1647825"/>
            <a:ext cx="7360412" cy="977832"/>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a:latin typeface="Times New Roman" pitchFamily="18" charset="0"/>
                <a:cs typeface="Times New Roman" pitchFamily="18" charset="0"/>
              </a:rPr>
              <a:t>Sensory organs and their role cognition</a:t>
            </a:r>
            <a:br>
              <a:rPr lang="en-US" sz="2800" b="1" dirty="0">
                <a:latin typeface="Times New Roman" pitchFamily="18" charset="0"/>
                <a:cs typeface="Times New Roman" pitchFamily="18" charset="0"/>
              </a:rPr>
            </a:b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10</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809625"/>
            <a:ext cx="6993229" cy="5539978"/>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Leonardo da Vinci once proclaimed this sentiment.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According to this renowned Renaissance artist, </a:t>
            </a:r>
            <a:r>
              <a:rPr lang="en-US" sz="2400" dirty="0">
                <a:latin typeface="Times New Roman" pitchFamily="18" charset="0"/>
                <a:cs typeface="Times New Roman" pitchFamily="18" charset="0"/>
                <a:hlinkClick r:id="rId2"/>
              </a:rPr>
              <a:t>the five senses</a:t>
            </a:r>
            <a:r>
              <a:rPr lang="en-US" sz="2400" dirty="0">
                <a:latin typeface="Times New Roman" pitchFamily="18" charset="0"/>
                <a:cs typeface="Times New Roman" pitchFamily="18" charset="0"/>
              </a:rPr>
              <a:t> are the key to truly experiencing and embracing life. His view supports the reality that each sensory organ transmits </a:t>
            </a:r>
            <a:r>
              <a:rPr lang="en-US" sz="2400" dirty="0">
                <a:latin typeface="Times New Roman" pitchFamily="18" charset="0"/>
                <a:cs typeface="Times New Roman" pitchFamily="18" charset="0"/>
                <a:hlinkClick r:id="rId3"/>
              </a:rPr>
              <a:t>sensation</a:t>
            </a:r>
            <a:r>
              <a:rPr lang="en-US" sz="2400" dirty="0">
                <a:latin typeface="Times New Roman" pitchFamily="18" charset="0"/>
                <a:cs typeface="Times New Roman" pitchFamily="18" charset="0"/>
              </a:rPr>
              <a:t> to the brain to help us comprehend and interpret the world around us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The sensation</a:t>
            </a:r>
            <a:r>
              <a:rPr lang="en-US" sz="2400" dirty="0">
                <a:latin typeface="Times New Roman" pitchFamily="18" charset="0"/>
                <a:cs typeface="Times New Roman" pitchFamily="18" charset="0"/>
              </a:rPr>
              <a:t> is the process through which our brains receive information through our five senses, which the brain then experiences and perceives.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8786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885825"/>
            <a:ext cx="7221829" cy="547361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senses involved are sight, smell, hearing, touch, and taste.</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We view the world through our five senses. Our bodies would be rendered functionally worthless without them. In reaction to a physical phenomenon, the five senses function through body parts and sense organs that supply data for interpretation via a network of </a:t>
            </a:r>
            <a:r>
              <a:rPr lang="en-US" sz="2400" dirty="0" smtClean="0">
                <a:latin typeface="Times New Roman" pitchFamily="18" charset="0"/>
                <a:cs typeface="Times New Roman" pitchFamily="18" charset="0"/>
              </a:rPr>
              <a:t>nerves.</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sense organs have distinct functions designed to accomplish different goals.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5763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429147"/>
            <a:ext cx="7069429" cy="7135608"/>
          </a:xfrm>
        </p:spPr>
        <p:txBody>
          <a:bodyPr/>
          <a:lstStyle/>
          <a:p>
            <a:pPr algn="just">
              <a:lnSpc>
                <a:spcPct val="150000"/>
              </a:lnSpc>
            </a:pPr>
            <a:r>
              <a:rPr lang="en-US" sz="2400" b="1" u="sng" dirty="0">
                <a:latin typeface="Times New Roman" pitchFamily="18" charset="0"/>
                <a:cs typeface="Times New Roman" pitchFamily="18" charset="0"/>
              </a:rPr>
              <a:t>Body Senses and Organs</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Body organs enable us to see, smell, hear, touch, and taste.</a:t>
            </a:r>
          </a:p>
          <a:p>
            <a:pPr algn="just">
              <a:lnSpc>
                <a:spcPct val="150000"/>
              </a:lnSpc>
            </a:pPr>
            <a:r>
              <a:rPr lang="en-US" sz="2400" b="1" u="sng" dirty="0">
                <a:latin typeface="Times New Roman" pitchFamily="18" charset="0"/>
                <a:cs typeface="Times New Roman" pitchFamily="18" charset="0"/>
              </a:rPr>
              <a:t>Sight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a:t>
            </a:r>
            <a:r>
              <a:rPr lang="en-US" sz="2400" b="1" dirty="0">
                <a:latin typeface="Times New Roman" pitchFamily="18" charset="0"/>
                <a:cs typeface="Times New Roman" pitchFamily="18" charset="0"/>
              </a:rPr>
              <a:t> visual system, or sense of sight,</a:t>
            </a:r>
            <a:r>
              <a:rPr lang="en-US" sz="2400" dirty="0">
                <a:latin typeface="Times New Roman" pitchFamily="18" charset="0"/>
                <a:cs typeface="Times New Roman" pitchFamily="18" charset="0"/>
              </a:rPr>
              <a:t> is responsible for </a:t>
            </a:r>
            <a:r>
              <a:rPr lang="en-US" sz="2400" u="sng" dirty="0">
                <a:latin typeface="Times New Roman" pitchFamily="18" charset="0"/>
                <a:cs typeface="Times New Roman" pitchFamily="18" charset="0"/>
                <a:hlinkClick r:id="rId2"/>
              </a:rPr>
              <a:t>visual perception</a:t>
            </a:r>
            <a:r>
              <a:rPr lang="en-US" sz="2400" dirty="0">
                <a:latin typeface="Times New Roman" pitchFamily="18" charset="0"/>
                <a:cs typeface="Times New Roman" pitchFamily="18" charset="0"/>
              </a:rPr>
              <a:t> and is dependent on the transduction of light impulses received via our </a:t>
            </a:r>
            <a:r>
              <a:rPr lang="en-US" sz="2400" dirty="0" smtClean="0">
                <a:latin typeface="Times New Roman" pitchFamily="18" charset="0"/>
                <a:cs typeface="Times New Roman" pitchFamily="18" charset="0"/>
              </a:rPr>
              <a:t>eyes.</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Vision </a:t>
            </a:r>
            <a:r>
              <a:rPr lang="en-US" sz="2400" dirty="0">
                <a:latin typeface="Times New Roman" pitchFamily="18" charset="0"/>
                <a:cs typeface="Times New Roman" pitchFamily="18" charset="0"/>
              </a:rPr>
              <a:t>as one of the senses is essential since it supplies the brain with the most information per </a:t>
            </a:r>
            <a:r>
              <a:rPr lang="en-US" sz="2400" dirty="0" smtClean="0">
                <a:latin typeface="Times New Roman" pitchFamily="18" charset="0"/>
                <a:cs typeface="Times New Roman" pitchFamily="18" charset="0"/>
              </a:rPr>
              <a:t>second.</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eyes are the primary sensory organ capable of detecting shape, color, motion, and depth.</a:t>
            </a:r>
          </a:p>
          <a:p>
            <a:pPr algn="just">
              <a:lnSpc>
                <a:spcPct val="150000"/>
              </a:lnSpc>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836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1" y="962025"/>
            <a:ext cx="7239000" cy="6647974"/>
          </a:xfrm>
        </p:spPr>
        <p:txBody>
          <a:bodyPr/>
          <a:lstStyle/>
          <a:p>
            <a:pPr algn="just">
              <a:lnSpc>
                <a:spcPct val="150000"/>
              </a:lnSpc>
            </a:pPr>
            <a:r>
              <a:rPr lang="en-US" sz="2400" b="1" u="sng" dirty="0">
                <a:latin typeface="Times New Roman" pitchFamily="18" charset="0"/>
                <a:cs typeface="Times New Roman" pitchFamily="18" charset="0"/>
              </a:rPr>
              <a:t>Smell</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olfactory system</a:t>
            </a:r>
            <a:r>
              <a:rPr lang="en-US" sz="2400" dirty="0">
                <a:latin typeface="Times New Roman" pitchFamily="18" charset="0"/>
                <a:cs typeface="Times New Roman" pitchFamily="18" charset="0"/>
              </a:rPr>
              <a:t> refers to the biological components that support the sense of smell.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Specialized </a:t>
            </a:r>
            <a:r>
              <a:rPr lang="en-US" sz="2400" dirty="0">
                <a:latin typeface="Times New Roman" pitchFamily="18" charset="0"/>
                <a:cs typeface="Times New Roman" pitchFamily="18" charset="0"/>
              </a:rPr>
              <a:t>sensory cells called olfactory sensory neurons are present in a small patch of tissue high within the </a:t>
            </a:r>
            <a:r>
              <a:rPr lang="en-US" sz="2400" b="1" dirty="0">
                <a:latin typeface="Times New Roman" pitchFamily="18" charset="0"/>
                <a:cs typeface="Times New Roman" pitchFamily="18" charset="0"/>
              </a:rPr>
              <a:t>nose</a:t>
            </a:r>
            <a:r>
              <a:rPr lang="en-US" sz="2400" dirty="0">
                <a:latin typeface="Times New Roman" pitchFamily="18" charset="0"/>
                <a:cs typeface="Times New Roman" pitchFamily="18" charset="0"/>
              </a:rPr>
              <a:t> that give us the capacity to smell.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sense of smell helps us detect and distinguish distinct odors.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Different </a:t>
            </a:r>
            <a:r>
              <a:rPr lang="en-US" sz="2400" dirty="0">
                <a:latin typeface="Times New Roman" pitchFamily="18" charset="0"/>
                <a:cs typeface="Times New Roman" pitchFamily="18" charset="0"/>
              </a:rPr>
              <a:t>scents are either good, bad, or neutral based on the feelings they provoke.</a:t>
            </a:r>
          </a:p>
          <a:p>
            <a:pPr algn="just">
              <a:lnSpc>
                <a:spcPct val="150000"/>
              </a:lnSpc>
            </a:pPr>
            <a:r>
              <a:rPr lang="en-US" sz="2400" dirty="0">
                <a:latin typeface="Times New Roman" pitchFamily="18" charset="0"/>
                <a:cs typeface="Times New Roman" pitchFamily="18" charset="0"/>
              </a:rPr>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963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809625"/>
            <a:ext cx="7298029" cy="6647974"/>
          </a:xfrm>
        </p:spPr>
        <p:txBody>
          <a:bodyPr/>
          <a:lstStyle/>
          <a:p>
            <a:pPr algn="just">
              <a:lnSpc>
                <a:spcPct val="150000"/>
              </a:lnSpc>
            </a:pPr>
            <a:r>
              <a:rPr lang="en-US" sz="2400" b="1" u="sng" dirty="0">
                <a:latin typeface="Times New Roman" pitchFamily="18" charset="0"/>
                <a:cs typeface="Times New Roman" pitchFamily="18" charset="0"/>
              </a:rPr>
              <a:t>Hearing</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auditory system</a:t>
            </a:r>
            <a:r>
              <a:rPr lang="en-US" sz="2400" dirty="0">
                <a:latin typeface="Times New Roman" pitchFamily="18" charset="0"/>
                <a:cs typeface="Times New Roman" pitchFamily="18" charset="0"/>
              </a:rPr>
              <a:t> senses sound by detecting vibrations via the </a:t>
            </a:r>
            <a:r>
              <a:rPr lang="en-US" sz="2400" b="1" dirty="0">
                <a:latin typeface="Times New Roman" pitchFamily="18" charset="0"/>
                <a:cs typeface="Times New Roman" pitchFamily="18" charset="0"/>
              </a:rPr>
              <a:t>ear</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Your </a:t>
            </a:r>
            <a:r>
              <a:rPr lang="en-US" sz="2400" dirty="0">
                <a:latin typeface="Times New Roman" pitchFamily="18" charset="0"/>
                <a:cs typeface="Times New Roman" pitchFamily="18" charset="0"/>
              </a:rPr>
              <a:t>ears gather sound waves, turned into neural signals and delivered to the brain</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the brain, they are associated with previous experiences and presented as the sounds we hear.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u="sng" dirty="0" smtClean="0">
                <a:latin typeface="Times New Roman" pitchFamily="18" charset="0"/>
                <a:cs typeface="Times New Roman" pitchFamily="18" charset="0"/>
                <a:hlinkClick r:id="rId2"/>
              </a:rPr>
              <a:t>Hearing</a:t>
            </a:r>
            <a:r>
              <a:rPr lang="en-US" sz="2400" dirty="0">
                <a:latin typeface="Times New Roman" pitchFamily="18" charset="0"/>
                <a:cs typeface="Times New Roman" pitchFamily="18" charset="0"/>
              </a:rPr>
              <a:t> helps you communicate with people, experience the senses and sounds of nature, provide personal safety, and sustain mental health.</a:t>
            </a:r>
          </a:p>
          <a:p>
            <a:pPr algn="just">
              <a:lnSpc>
                <a:spcPct val="150000"/>
              </a:lnSpc>
            </a:pPr>
            <a:r>
              <a:rPr lang="en-US" sz="2400" dirty="0">
                <a:latin typeface="Times New Roman" pitchFamily="18" charset="0"/>
                <a:cs typeface="Times New Roman" pitchFamily="18" charset="0"/>
              </a:rPr>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2535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581025"/>
            <a:ext cx="6993229" cy="6581610"/>
          </a:xfrm>
        </p:spPr>
        <p:txBody>
          <a:bodyPr/>
          <a:lstStyle/>
          <a:p>
            <a:pPr algn="just">
              <a:lnSpc>
                <a:spcPct val="150000"/>
              </a:lnSpc>
            </a:pPr>
            <a:r>
              <a:rPr lang="en-US" sz="2400" b="1" u="sng" dirty="0">
                <a:latin typeface="Times New Roman" pitchFamily="18" charset="0"/>
                <a:cs typeface="Times New Roman" pitchFamily="18" charset="0"/>
              </a:rPr>
              <a:t>Touch</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somatosensory system</a:t>
            </a:r>
            <a:r>
              <a:rPr lang="en-US" sz="2400" dirty="0">
                <a:latin typeface="Times New Roman" pitchFamily="18" charset="0"/>
                <a:cs typeface="Times New Roman" pitchFamily="18" charset="0"/>
              </a:rPr>
              <a:t> known as the sense of touch comprises multiple sensations sent to the brain via specific skin neurons.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skin is the body's largest organ and has many receptors that help you feel what you touch. It senses cold, hot, smooth, rough, pressure, tickling, itch, pain, and vibrations, all controlled by this system.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sense of touch impacts our lives from feeding to walking, sexual behavior to social connections.</a:t>
            </a:r>
          </a:p>
          <a:p>
            <a:pPr algn="just">
              <a:lnSpc>
                <a:spcPct val="150000"/>
              </a:lnSpc>
            </a:pPr>
            <a:r>
              <a:rPr lang="en-US" sz="2400" dirty="0">
                <a:latin typeface="Times New Roman" pitchFamily="18" charset="0"/>
                <a:cs typeface="Times New Roman" pitchFamily="18" charset="0"/>
              </a:rPr>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6187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962025"/>
            <a:ext cx="7145629" cy="6093976"/>
          </a:xfrm>
        </p:spPr>
        <p:txBody>
          <a:bodyPr/>
          <a:lstStyle/>
          <a:p>
            <a:pPr algn="just">
              <a:lnSpc>
                <a:spcPct val="150000"/>
              </a:lnSpc>
            </a:pPr>
            <a:r>
              <a:rPr lang="en-US" sz="2400" b="1" u="sng" dirty="0">
                <a:latin typeface="Times New Roman" pitchFamily="18" charset="0"/>
                <a:cs typeface="Times New Roman" pitchFamily="18" charset="0"/>
              </a:rPr>
              <a:t>Taste</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gustatory system,</a:t>
            </a:r>
            <a:r>
              <a:rPr lang="en-US" sz="2400" dirty="0">
                <a:latin typeface="Times New Roman" pitchFamily="18" charset="0"/>
                <a:cs typeface="Times New Roman" pitchFamily="18" charset="0"/>
              </a:rPr>
              <a:t> known as the sense of taste, is a sensory process involved in flavor </a:t>
            </a:r>
            <a:r>
              <a:rPr lang="en-US" sz="2400" u="sng" dirty="0">
                <a:latin typeface="Times New Roman" pitchFamily="18" charset="0"/>
                <a:cs typeface="Times New Roman" pitchFamily="18" charset="0"/>
                <a:hlinkClick r:id="rId2"/>
              </a:rPr>
              <a:t>perception</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sense is triggered when a substance in the mouth chemically interacts with taste receptor cells on the taste buds located on the tongue.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tongue distinguishes between five specific flavors: sweet, sour, salty, bitter, umami (meaty). It can also detect cool and hot.</a:t>
            </a:r>
          </a:p>
          <a:p>
            <a:pPr algn="just">
              <a:lnSpc>
                <a:spcPct val="150000"/>
              </a:lnSpc>
            </a:pPr>
            <a:r>
              <a:rPr lang="en-US" sz="2400" dirty="0">
                <a:latin typeface="Times New Roman" pitchFamily="18" charset="0"/>
                <a:cs typeface="Times New Roman" pitchFamily="18" charset="0"/>
              </a:rPr>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6282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114</Words>
  <Application>Microsoft Office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Sensory organs and their role cognition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18</cp:revision>
  <dcterms:created xsi:type="dcterms:W3CDTF">2023-07-05T05:31:09Z</dcterms:created>
  <dcterms:modified xsi:type="dcterms:W3CDTF">2023-07-07T02:52:49Z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