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306" r:id="rId3"/>
    <p:sldId id="307" r:id="rId4"/>
    <p:sldId id="308" r:id="rId5"/>
    <p:sldId id="309" r:id="rId6"/>
    <p:sldId id="312" r:id="rId7"/>
    <p:sldId id="313" r:id="rId8"/>
    <p:sldId id="302" r:id="rId9"/>
    <p:sldId id="270" r:id="rId10"/>
  </p:sldIdLst>
  <p:sldSz cx="10083800" cy="7562850"/>
  <p:notesSz cx="10083800" cy="75628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10"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6285" y="2344483"/>
            <a:ext cx="8571230" cy="158819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512570" y="4235196"/>
            <a:ext cx="705866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7/7/2023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MT"/>
                <a:cs typeface="Arial MT"/>
              </a:defRPr>
            </a:lvl1pPr>
          </a:lstStyle>
          <a:p>
            <a:endParaRPr/>
          </a:p>
        </p:txBody>
      </p:sp>
      <p:sp>
        <p:nvSpPr>
          <p:cNvPr id="3" name="Holder 3"/>
          <p:cNvSpPr>
            <a:spLocks noGrp="1"/>
          </p:cNvSpPr>
          <p:nvPr>
            <p:ph type="body" idx="1"/>
          </p:nvPr>
        </p:nvSpPr>
        <p:spPr/>
        <p:txBody>
          <a:bodyPr lIns="0" tIns="0" rIns="0" bIns="0"/>
          <a:lstStyle>
            <a:lvl1pPr>
              <a:defRPr sz="2700" b="0" i="0">
                <a:solidFill>
                  <a:schemeClr val="tx1"/>
                </a:solidFill>
                <a:latin typeface="Arial MT"/>
                <a:cs typeface="Arial M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7/7/2023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MT"/>
                <a:cs typeface="Arial MT"/>
              </a:defRPr>
            </a:lvl1pPr>
          </a:lstStyle>
          <a:p>
            <a:endParaRPr/>
          </a:p>
        </p:txBody>
      </p:sp>
      <p:sp>
        <p:nvSpPr>
          <p:cNvPr id="3" name="Holder 3"/>
          <p:cNvSpPr>
            <a:spLocks noGrp="1"/>
          </p:cNvSpPr>
          <p:nvPr>
            <p:ph sz="half" idx="2"/>
          </p:nvPr>
        </p:nvSpPr>
        <p:spPr>
          <a:xfrm>
            <a:off x="504190" y="1739455"/>
            <a:ext cx="4386453"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93157" y="1739455"/>
            <a:ext cx="4386453"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7/7/2023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MT"/>
                <a:cs typeface="Arial M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7/7/2023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7/7/2023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195071" y="30477"/>
            <a:ext cx="9805416" cy="7528559"/>
          </a:xfrm>
          <a:prstGeom prst="rect">
            <a:avLst/>
          </a:prstGeom>
        </p:spPr>
      </p:pic>
      <p:sp>
        <p:nvSpPr>
          <p:cNvPr id="2" name="Holder 2"/>
          <p:cNvSpPr>
            <a:spLocks noGrp="1"/>
          </p:cNvSpPr>
          <p:nvPr>
            <p:ph type="title"/>
          </p:nvPr>
        </p:nvSpPr>
        <p:spPr>
          <a:xfrm>
            <a:off x="2336038" y="855040"/>
            <a:ext cx="5398770" cy="695325"/>
          </a:xfrm>
          <a:prstGeom prst="rect">
            <a:avLst/>
          </a:prstGeom>
        </p:spPr>
        <p:txBody>
          <a:bodyPr wrap="square" lIns="0" tIns="0" rIns="0" bIns="0">
            <a:spAutoFit/>
          </a:bodyPr>
          <a:lstStyle>
            <a:lvl1pPr>
              <a:defRPr sz="4400" b="0" i="0">
                <a:solidFill>
                  <a:schemeClr val="tx1"/>
                </a:solidFill>
                <a:latin typeface="Arial MT"/>
                <a:cs typeface="Arial MT"/>
              </a:defRPr>
            </a:lvl1pPr>
          </a:lstStyle>
          <a:p>
            <a:endParaRPr/>
          </a:p>
        </p:txBody>
      </p:sp>
      <p:sp>
        <p:nvSpPr>
          <p:cNvPr id="3" name="Holder 3"/>
          <p:cNvSpPr>
            <a:spLocks noGrp="1"/>
          </p:cNvSpPr>
          <p:nvPr>
            <p:ph type="body" idx="1"/>
          </p:nvPr>
        </p:nvSpPr>
        <p:spPr>
          <a:xfrm>
            <a:off x="487070" y="1720418"/>
            <a:ext cx="9109659" cy="4844415"/>
          </a:xfrm>
          <a:prstGeom prst="rect">
            <a:avLst/>
          </a:prstGeom>
        </p:spPr>
        <p:txBody>
          <a:bodyPr wrap="square" lIns="0" tIns="0" rIns="0" bIns="0">
            <a:spAutoFit/>
          </a:bodyPr>
          <a:lstStyle>
            <a:lvl1pPr>
              <a:defRPr sz="2700" b="0" i="0">
                <a:solidFill>
                  <a:schemeClr val="tx1"/>
                </a:solidFill>
                <a:latin typeface="Arial MT"/>
                <a:cs typeface="Arial MT"/>
              </a:defRPr>
            </a:lvl1pPr>
          </a:lstStyle>
          <a:p>
            <a:endParaRPr/>
          </a:p>
        </p:txBody>
      </p:sp>
      <p:sp>
        <p:nvSpPr>
          <p:cNvPr id="4" name="Holder 4"/>
          <p:cNvSpPr>
            <a:spLocks noGrp="1"/>
          </p:cNvSpPr>
          <p:nvPr>
            <p:ph type="ftr" sz="quarter" idx="5"/>
          </p:nvPr>
        </p:nvSpPr>
        <p:spPr>
          <a:xfrm>
            <a:off x="3428492" y="7033450"/>
            <a:ext cx="3226816" cy="3781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04190" y="7033450"/>
            <a:ext cx="2319274"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7/7/2023</a:t>
            </a:fld>
            <a:endParaRPr lang="en-US"/>
          </a:p>
        </p:txBody>
      </p:sp>
      <p:sp>
        <p:nvSpPr>
          <p:cNvPr id="6" name="Holder 6"/>
          <p:cNvSpPr>
            <a:spLocks noGrp="1"/>
          </p:cNvSpPr>
          <p:nvPr>
            <p:ph type="sldNum" sz="quarter" idx="7"/>
          </p:nvPr>
        </p:nvSpPr>
        <p:spPr>
          <a:xfrm>
            <a:off x="7260336" y="7033450"/>
            <a:ext cx="2319274"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simplypsychology.org/sensory-memory.html" TargetMode="External"/><Relationship Id="rId2" Type="http://schemas.openxmlformats.org/officeDocument/2006/relationships/hyperlink" Target="https://www.simplypsychology.org/information-processing.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practicalpie.com/short-term-memor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practicalpie.com/long-term-memory/"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22500" y="1194464"/>
            <a:ext cx="7360412" cy="484876"/>
          </a:xfrm>
          <a:prstGeom prst="rect">
            <a:avLst/>
          </a:prstGeom>
        </p:spPr>
        <p:txBody>
          <a:bodyPr vert="horz" wrap="square" lIns="0" tIns="53975" rIns="0" bIns="0" rtlCol="0">
            <a:spAutoFit/>
          </a:bodyPr>
          <a:lstStyle/>
          <a:p>
            <a:pPr marL="1911350" marR="5080" indent="-1899285" algn="ctr">
              <a:lnSpc>
                <a:spcPts val="3579"/>
              </a:lnSpc>
              <a:spcBef>
                <a:spcPts val="425"/>
              </a:spcBef>
            </a:pPr>
            <a:r>
              <a:rPr lang="en-US" sz="2800" b="1" dirty="0">
                <a:latin typeface="Times New Roman" pitchFamily="18" charset="0"/>
                <a:cs typeface="Times New Roman" pitchFamily="18" charset="0"/>
              </a:rPr>
              <a:t>Atkinson and </a:t>
            </a:r>
            <a:r>
              <a:rPr lang="en-US" sz="2800" b="1" dirty="0" err="1">
                <a:latin typeface="Times New Roman" pitchFamily="18" charset="0"/>
                <a:cs typeface="Times New Roman" pitchFamily="18" charset="0"/>
              </a:rPr>
              <a:t>Shiffrin’s</a:t>
            </a:r>
            <a:r>
              <a:rPr lang="en-US" sz="2800" b="1" dirty="0">
                <a:latin typeface="Times New Roman" pitchFamily="18" charset="0"/>
                <a:cs typeface="Times New Roman" pitchFamily="18" charset="0"/>
              </a:rPr>
              <a:t> </a:t>
            </a:r>
            <a:r>
              <a:rPr lang="en-US" sz="2800" b="1" dirty="0" smtClean="0">
                <a:latin typeface="Times New Roman" pitchFamily="18" charset="0"/>
                <a:cs typeface="Times New Roman" pitchFamily="18" charset="0"/>
              </a:rPr>
              <a:t> stage </a:t>
            </a:r>
            <a:r>
              <a:rPr lang="en-US" sz="2800" b="1" dirty="0">
                <a:latin typeface="Times New Roman" pitchFamily="18" charset="0"/>
                <a:cs typeface="Times New Roman" pitchFamily="18" charset="0"/>
              </a:rPr>
              <a:t>m</a:t>
            </a:r>
            <a:r>
              <a:rPr lang="en-US" sz="2800" b="1" dirty="0" smtClean="0">
                <a:latin typeface="Times New Roman" pitchFamily="18" charset="0"/>
                <a:cs typeface="Times New Roman" pitchFamily="18" charset="0"/>
              </a:rPr>
              <a:t>odel of Memory</a:t>
            </a:r>
            <a:endParaRPr sz="2800" b="1" dirty="0">
              <a:latin typeface="Times New Roman" pitchFamily="18" charset="0"/>
              <a:cs typeface="Times New Roman" pitchFamily="18" charset="0"/>
            </a:endParaRPr>
          </a:p>
        </p:txBody>
      </p:sp>
      <p:sp>
        <p:nvSpPr>
          <p:cNvPr id="3" name="object 3"/>
          <p:cNvSpPr txBox="1"/>
          <p:nvPr/>
        </p:nvSpPr>
        <p:spPr>
          <a:xfrm>
            <a:off x="2908300" y="3095625"/>
            <a:ext cx="5683250" cy="2108782"/>
          </a:xfrm>
          <a:prstGeom prst="rect">
            <a:avLst/>
          </a:prstGeom>
        </p:spPr>
        <p:txBody>
          <a:bodyPr vert="horz" wrap="square" lIns="0" tIns="165735" rIns="0" bIns="0" rtlCol="0">
            <a:spAutoFit/>
          </a:bodyPr>
          <a:lstStyle/>
          <a:p>
            <a:pPr algn="ctr">
              <a:lnSpc>
                <a:spcPct val="100000"/>
              </a:lnSpc>
              <a:spcBef>
                <a:spcPts val="1305"/>
              </a:spcBef>
            </a:pPr>
            <a:r>
              <a:rPr sz="2400" b="1" dirty="0">
                <a:latin typeface="Arial"/>
                <a:cs typeface="Arial"/>
              </a:rPr>
              <a:t>SESSION</a:t>
            </a:r>
            <a:r>
              <a:rPr sz="2400" b="1" spc="-90" dirty="0">
                <a:latin typeface="Arial"/>
                <a:cs typeface="Arial"/>
              </a:rPr>
              <a:t> </a:t>
            </a:r>
            <a:r>
              <a:rPr lang="en-US" sz="2400" b="1" dirty="0" smtClean="0">
                <a:latin typeface="Arial"/>
                <a:cs typeface="Arial"/>
              </a:rPr>
              <a:t>16</a:t>
            </a:r>
            <a:endParaRPr lang="en-US" sz="2400" b="1" dirty="0" smtClean="0">
              <a:latin typeface="Arial"/>
              <a:cs typeface="Arial"/>
            </a:endParaRPr>
          </a:p>
          <a:p>
            <a:pPr marL="12700" marR="5080" algn="ctr">
              <a:lnSpc>
                <a:spcPct val="141700"/>
              </a:lnSpc>
            </a:pPr>
            <a:r>
              <a:rPr lang="en-US" sz="2400" dirty="0" smtClean="0"/>
              <a:t>Dr. </a:t>
            </a:r>
            <a:r>
              <a:rPr lang="en-US" sz="2400" dirty="0" err="1" smtClean="0"/>
              <a:t>Chitrasena</a:t>
            </a:r>
            <a:r>
              <a:rPr lang="en-US" sz="2400" dirty="0" smtClean="0"/>
              <a:t> </a:t>
            </a:r>
            <a:r>
              <a:rPr lang="en-US" sz="2400" dirty="0" err="1" smtClean="0"/>
              <a:t>Padhy</a:t>
            </a:r>
            <a:endParaRPr lang="en-US" sz="2400" dirty="0" smtClean="0"/>
          </a:p>
          <a:p>
            <a:pPr marL="12700" marR="5080" algn="ctr">
              <a:lnSpc>
                <a:spcPct val="141700"/>
              </a:lnSpc>
            </a:pPr>
            <a:r>
              <a:rPr sz="2400" b="1" dirty="0" smtClean="0">
                <a:latin typeface="Arial"/>
                <a:cs typeface="Arial"/>
              </a:rPr>
              <a:t>  </a:t>
            </a:r>
            <a:r>
              <a:rPr sz="2400" b="1" spc="-40" dirty="0" smtClean="0">
                <a:latin typeface="Arial"/>
                <a:cs typeface="Arial"/>
              </a:rPr>
              <a:t>A</a:t>
            </a:r>
            <a:r>
              <a:rPr lang="en-US" sz="2400" b="1" spc="-40" dirty="0" smtClean="0">
                <a:latin typeface="Arial"/>
                <a:cs typeface="Arial"/>
              </a:rPr>
              <a:t>ssociate</a:t>
            </a:r>
            <a:r>
              <a:rPr sz="2400" b="1" spc="90" dirty="0" smtClean="0">
                <a:latin typeface="Arial"/>
                <a:cs typeface="Arial"/>
              </a:rPr>
              <a:t> </a:t>
            </a:r>
            <a:r>
              <a:rPr sz="2400" b="1" dirty="0" smtClean="0">
                <a:latin typeface="Arial"/>
                <a:cs typeface="Arial"/>
              </a:rPr>
              <a:t>P</a:t>
            </a:r>
            <a:r>
              <a:rPr lang="en-US" sz="2400" b="1" dirty="0" smtClean="0">
                <a:latin typeface="Arial"/>
                <a:cs typeface="Arial"/>
              </a:rPr>
              <a:t>rofessor</a:t>
            </a:r>
            <a:endParaRPr sz="2400" dirty="0" smtClean="0">
              <a:latin typeface="Arial"/>
              <a:cs typeface="Arial"/>
            </a:endParaRPr>
          </a:p>
          <a:p>
            <a:pPr algn="ctr">
              <a:lnSpc>
                <a:spcPct val="100000"/>
              </a:lnSpc>
              <a:spcBef>
                <a:spcPts val="1205"/>
              </a:spcBef>
            </a:pPr>
            <a:r>
              <a:rPr sz="2400" b="1" spc="-25" dirty="0" smtClean="0">
                <a:latin typeface="Arial"/>
                <a:cs typeface="Arial"/>
              </a:rPr>
              <a:t>A</a:t>
            </a:r>
            <a:r>
              <a:rPr lang="en-US" sz="2400" b="1" spc="-25" dirty="0" smtClean="0">
                <a:latin typeface="Arial"/>
                <a:cs typeface="Arial"/>
              </a:rPr>
              <a:t>gricultural</a:t>
            </a:r>
            <a:r>
              <a:rPr sz="2400" b="1" spc="10" dirty="0" smtClean="0">
                <a:latin typeface="Arial"/>
                <a:cs typeface="Arial"/>
              </a:rPr>
              <a:t> </a:t>
            </a:r>
            <a:r>
              <a:rPr sz="2400" b="1" dirty="0" smtClean="0">
                <a:latin typeface="Arial"/>
                <a:cs typeface="Arial"/>
              </a:rPr>
              <a:t>E</a:t>
            </a:r>
            <a:r>
              <a:rPr lang="en-US" sz="2400" b="1" dirty="0" smtClean="0">
                <a:latin typeface="Arial"/>
                <a:cs typeface="Arial"/>
              </a:rPr>
              <a:t>xtension</a:t>
            </a:r>
            <a:endParaRPr sz="2400" dirty="0">
              <a:latin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451100" y="1495426"/>
            <a:ext cx="6400801" cy="5473614"/>
          </a:xfrm>
        </p:spPr>
        <p:txBody>
          <a:bodyPr/>
          <a:lstStyle/>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Atkinson and </a:t>
            </a:r>
            <a:r>
              <a:rPr lang="en-US" sz="2400" dirty="0" err="1">
                <a:latin typeface="Times New Roman" pitchFamily="18" charset="0"/>
                <a:cs typeface="Times New Roman" pitchFamily="18" charset="0"/>
              </a:rPr>
              <a:t>Shiffrin’s</a:t>
            </a:r>
            <a:r>
              <a:rPr lang="en-US" sz="2400" dirty="0">
                <a:latin typeface="Times New Roman" pitchFamily="18" charset="0"/>
                <a:cs typeface="Times New Roman" pitchFamily="18" charset="0"/>
              </a:rPr>
              <a:t> Model of Memory consists of three locations where we store memories: our sensory memory, short-term memory, and long-term memory</a:t>
            </a:r>
            <a:r>
              <a:rPr lang="en-US" sz="2400" dirty="0" smtClean="0">
                <a:latin typeface="Times New Roman" pitchFamily="18" charset="0"/>
                <a:cs typeface="Times New Roman" pitchFamily="18" charset="0"/>
              </a:rPr>
              <a:t>.</a:t>
            </a: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Learning about this memory model will help you understand how your brain works to create memories and how you can ensure that the things you need to remember to end up in your long-term memory.</a:t>
            </a: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032184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500" y="352425"/>
            <a:ext cx="7239000" cy="1107996"/>
          </a:xfrm>
        </p:spPr>
        <p:txBody>
          <a:bodyPr/>
          <a:lstStyle/>
          <a:p>
            <a:r>
              <a:rPr lang="en-US" sz="2400" b="1" u="sng" dirty="0">
                <a:latin typeface="Times New Roman" pitchFamily="18" charset="0"/>
                <a:cs typeface="Times New Roman" pitchFamily="18" charset="0"/>
              </a:rPr>
              <a:t>Curious Cases of Short-Term and Long-Term Memory</a:t>
            </a:r>
            <a:br>
              <a:rPr lang="en-US" sz="2400" b="1" u="sng" dirty="0">
                <a:latin typeface="Times New Roman" pitchFamily="18" charset="0"/>
                <a:cs typeface="Times New Roman" pitchFamily="18" charset="0"/>
              </a:rPr>
            </a:br>
            <a:endParaRPr lang="en-US" sz="2400" u="sng" dirty="0">
              <a:latin typeface="Times New Roman" pitchFamily="18" charset="0"/>
              <a:cs typeface="Times New Roman" pitchFamily="18" charset="0"/>
            </a:endParaRPr>
          </a:p>
        </p:txBody>
      </p:sp>
      <p:sp>
        <p:nvSpPr>
          <p:cNvPr id="3" name="Text Placeholder 2"/>
          <p:cNvSpPr>
            <a:spLocks noGrp="1"/>
          </p:cNvSpPr>
          <p:nvPr>
            <p:ph type="body" idx="1"/>
          </p:nvPr>
        </p:nvSpPr>
        <p:spPr>
          <a:xfrm>
            <a:off x="1993900" y="981240"/>
            <a:ext cx="7374229" cy="6581610"/>
          </a:xfrm>
        </p:spPr>
        <p:txBody>
          <a:bodyPr/>
          <a:lstStyle/>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Memory is tricky. It’s something that we don’t always think about until our memory starts to fail or we interact with someone who has a poor memory</a:t>
            </a:r>
            <a:r>
              <a:rPr lang="en-US" sz="2400" dirty="0" smtClean="0">
                <a:latin typeface="Times New Roman" pitchFamily="18" charset="0"/>
                <a:cs typeface="Times New Roman" pitchFamily="18" charset="0"/>
              </a:rPr>
              <a:t>.</a:t>
            </a: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Did you ever watch the romantic comedy </a:t>
            </a:r>
            <a:r>
              <a:rPr lang="en-US" sz="2400" i="1" dirty="0">
                <a:latin typeface="Times New Roman" pitchFamily="18" charset="0"/>
                <a:cs typeface="Times New Roman" pitchFamily="18" charset="0"/>
              </a:rPr>
              <a:t>50 First Dates? </a:t>
            </a:r>
            <a:r>
              <a:rPr lang="en-US" sz="2400" dirty="0">
                <a:latin typeface="Times New Roman" pitchFamily="18" charset="0"/>
                <a:cs typeface="Times New Roman" pitchFamily="18" charset="0"/>
              </a:rPr>
              <a:t>In the movie, Drew Barrymore plays a woman who has lost her short-term memory loss due to a car accident that caused a TBI. </a:t>
            </a:r>
            <a:endParaRPr lang="en-US" sz="2400" dirty="0" smtClean="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Every </a:t>
            </a:r>
            <a:r>
              <a:rPr lang="en-US" sz="2400" dirty="0">
                <a:latin typeface="Times New Roman" pitchFamily="18" charset="0"/>
                <a:cs typeface="Times New Roman" pitchFamily="18" charset="0"/>
              </a:rPr>
              <a:t>morning, Barrymore’s character “resets” and thinks that she is waking up to the day of the accident. This is a case of anterograde amnesia, and it does reflect the lives of people living with this condition. </a:t>
            </a: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969078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100" y="657225"/>
            <a:ext cx="5398770" cy="738664"/>
          </a:xfrm>
        </p:spPr>
        <p:txBody>
          <a:bodyPr/>
          <a:lstStyle/>
          <a:p>
            <a:r>
              <a:rPr lang="en-US" sz="2400" b="1" u="sng" dirty="0">
                <a:latin typeface="Times New Roman" pitchFamily="18" charset="0"/>
                <a:cs typeface="Times New Roman" pitchFamily="18" charset="0"/>
              </a:rPr>
              <a:t>What is the Multi-Store Model?</a:t>
            </a:r>
            <a:r>
              <a:rPr lang="en-US" sz="2400" u="sng" dirty="0">
                <a:latin typeface="Times New Roman" pitchFamily="18" charset="0"/>
                <a:cs typeface="Times New Roman" pitchFamily="18" charset="0"/>
              </a:rPr>
              <a:t/>
            </a:r>
            <a:br>
              <a:rPr lang="en-US" sz="2400" u="sng" dirty="0">
                <a:latin typeface="Times New Roman" pitchFamily="18" charset="0"/>
                <a:cs typeface="Times New Roman" pitchFamily="18" charset="0"/>
              </a:rPr>
            </a:br>
            <a:endParaRPr lang="en-US" sz="2400" u="sng" dirty="0">
              <a:latin typeface="Times New Roman" pitchFamily="18" charset="0"/>
              <a:cs typeface="Times New Roman" pitchFamily="18" charset="0"/>
            </a:endParaRPr>
          </a:p>
        </p:txBody>
      </p:sp>
      <p:sp>
        <p:nvSpPr>
          <p:cNvPr id="3" name="Text Placeholder 2"/>
          <p:cNvSpPr>
            <a:spLocks noGrp="1"/>
          </p:cNvSpPr>
          <p:nvPr>
            <p:ph type="body" idx="1"/>
          </p:nvPr>
        </p:nvSpPr>
        <p:spPr>
          <a:xfrm>
            <a:off x="2374900" y="1495425"/>
            <a:ext cx="6993229" cy="4985980"/>
          </a:xfrm>
        </p:spPr>
        <p:txBody>
          <a:bodyPr/>
          <a:lstStyle/>
          <a:p>
            <a:pPr marL="342900" lvl="0" indent="-342900" algn="just">
              <a:lnSpc>
                <a:spcPct val="150000"/>
              </a:lnSpc>
              <a:buFont typeface="Arial" pitchFamily="34" charset="0"/>
              <a:buChar char="•"/>
            </a:pPr>
            <a:r>
              <a:rPr lang="en-US" sz="2400" dirty="0">
                <a:latin typeface="Times New Roman" pitchFamily="18" charset="0"/>
                <a:cs typeface="Times New Roman" pitchFamily="18" charset="0"/>
              </a:rPr>
              <a:t>The multi-store model is an explanation of memory proposed by Atkinson and </a:t>
            </a:r>
            <a:r>
              <a:rPr lang="en-US" sz="2400" dirty="0" err="1">
                <a:latin typeface="Times New Roman" pitchFamily="18" charset="0"/>
                <a:cs typeface="Times New Roman" pitchFamily="18" charset="0"/>
              </a:rPr>
              <a:t>Shiffrin</a:t>
            </a:r>
            <a:r>
              <a:rPr lang="en-US" sz="2400" dirty="0">
                <a:latin typeface="Times New Roman" pitchFamily="18" charset="0"/>
                <a:cs typeface="Times New Roman" pitchFamily="18" charset="0"/>
              </a:rPr>
              <a:t> which assumes there are three unitary (separate) memory stores, and that information is transferred between these stores in a linear sequence</a:t>
            </a:r>
            <a:r>
              <a:rPr lang="en-US" sz="2400" dirty="0" smtClean="0">
                <a:latin typeface="Times New Roman" pitchFamily="18" charset="0"/>
                <a:cs typeface="Times New Roman" pitchFamily="18" charset="0"/>
              </a:rPr>
              <a:t>.</a:t>
            </a:r>
          </a:p>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The three main stores are the sensory memory, short-term memory (STM) and long-term memory (LTM).</a:t>
            </a:r>
          </a:p>
          <a:p>
            <a:pPr marL="342900" lvl="0" indent="-342900" algn="just">
              <a:lnSpc>
                <a:spcPct val="150000"/>
              </a:lnSpc>
              <a:buFont typeface="Arial" pitchFamily="34" charset="0"/>
              <a:buChar char="•"/>
            </a:pPr>
            <a:endParaRPr lang="en-US" sz="2400" dirty="0">
              <a:latin typeface="Times New Roman" pitchFamily="18" charset="0"/>
              <a:cs typeface="Times New Roman" pitchFamily="18" charset="0"/>
            </a:endParaRP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9379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46300" y="352425"/>
            <a:ext cx="7391400" cy="7689606"/>
          </a:xfrm>
        </p:spPr>
        <p:txBody>
          <a:bodyPr/>
          <a:lstStyle/>
          <a:p>
            <a:pPr marL="342900" lvl="0" indent="-342900" algn="just">
              <a:lnSpc>
                <a:spcPct val="150000"/>
              </a:lnSpc>
              <a:buFont typeface="Arial" pitchFamily="34" charset="0"/>
              <a:buChar char="•"/>
            </a:pPr>
            <a:r>
              <a:rPr lang="en-US" sz="2400" dirty="0">
                <a:latin typeface="Times New Roman" pitchFamily="18" charset="0"/>
                <a:cs typeface="Times New Roman" pitchFamily="18" charset="0"/>
              </a:rPr>
              <a:t>Each of the memory stores differs in the way information is processed (encoding), how much information can be stored (capacity), and for how long (duration).</a:t>
            </a:r>
          </a:p>
          <a:p>
            <a:pPr marL="342900" lvl="0" indent="-342900" algn="just">
              <a:lnSpc>
                <a:spcPct val="150000"/>
              </a:lnSpc>
              <a:buFont typeface="Arial" pitchFamily="34" charset="0"/>
              <a:buChar char="•"/>
            </a:pPr>
            <a:r>
              <a:rPr lang="en-US" sz="2400" dirty="0">
                <a:latin typeface="Times New Roman" pitchFamily="18" charset="0"/>
                <a:cs typeface="Times New Roman" pitchFamily="18" charset="0"/>
              </a:rPr>
              <a:t>Information passes from store to store in a linear way, and has been described as an </a:t>
            </a:r>
            <a:r>
              <a:rPr lang="en-US" sz="2400" u="sng" dirty="0">
                <a:latin typeface="Times New Roman" pitchFamily="18" charset="0"/>
                <a:cs typeface="Times New Roman" pitchFamily="18" charset="0"/>
                <a:hlinkClick r:id="rId2"/>
              </a:rPr>
              <a:t>information processing</a:t>
            </a:r>
            <a:r>
              <a:rPr lang="en-US" sz="2400" dirty="0">
                <a:latin typeface="Times New Roman" pitchFamily="18" charset="0"/>
                <a:cs typeface="Times New Roman" pitchFamily="18" charset="0"/>
              </a:rPr>
              <a:t> model (like a computer) with an input, process and output.</a:t>
            </a:r>
          </a:p>
          <a:p>
            <a:pPr marL="342900" lvl="0" indent="-342900" algn="just">
              <a:lnSpc>
                <a:spcPct val="150000"/>
              </a:lnSpc>
              <a:buFont typeface="Arial" pitchFamily="34" charset="0"/>
              <a:buChar char="•"/>
            </a:pPr>
            <a:r>
              <a:rPr lang="en-US" sz="2400" dirty="0">
                <a:latin typeface="Times New Roman" pitchFamily="18" charset="0"/>
                <a:cs typeface="Times New Roman" pitchFamily="18" charset="0"/>
              </a:rPr>
              <a:t>Information is detected by the sense organs and enters the </a:t>
            </a:r>
            <a:r>
              <a:rPr lang="en-US" sz="2400" u="sng" dirty="0">
                <a:latin typeface="Times New Roman" pitchFamily="18" charset="0"/>
                <a:cs typeface="Times New Roman" pitchFamily="18" charset="0"/>
                <a:hlinkClick r:id="rId3"/>
              </a:rPr>
              <a:t>sensory memory</a:t>
            </a:r>
            <a:r>
              <a:rPr lang="en-US" sz="2400" dirty="0">
                <a:latin typeface="Times New Roman" pitchFamily="18" charset="0"/>
                <a:cs typeface="Times New Roman" pitchFamily="18" charset="0"/>
              </a:rPr>
              <a:t>, which stores a fleeting impression of sensory stimuli. If attended to this information enters the STM and if the information is given meaning .</a:t>
            </a: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021665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46300" y="352425"/>
            <a:ext cx="7145629" cy="7848302"/>
          </a:xfrm>
        </p:spPr>
        <p:txBody>
          <a:bodyPr/>
          <a:lstStyle/>
          <a:p>
            <a:pPr algn="just">
              <a:lnSpc>
                <a:spcPct val="150000"/>
              </a:lnSpc>
            </a:pPr>
            <a:r>
              <a:rPr lang="en-US" sz="2800" b="1" u="sng" dirty="0">
                <a:latin typeface="Times New Roman" pitchFamily="18" charset="0"/>
                <a:cs typeface="Times New Roman" pitchFamily="18" charset="0"/>
              </a:rPr>
              <a:t>1) Sensory Memory</a:t>
            </a:r>
          </a:p>
          <a:p>
            <a:pPr marL="342900" indent="-342900" algn="just">
              <a:lnSpc>
                <a:spcPct val="150000"/>
              </a:lnSpc>
              <a:buFont typeface="Arial" pitchFamily="34" charset="0"/>
              <a:buChar char="•"/>
            </a:pPr>
            <a:r>
              <a:rPr lang="en-US" sz="2400" b="1" dirty="0">
                <a:latin typeface="Times New Roman" pitchFamily="18" charset="0"/>
                <a:cs typeface="Times New Roman" pitchFamily="18" charset="0"/>
              </a:rPr>
              <a:t>Duration</a:t>
            </a:r>
            <a:r>
              <a:rPr lang="en-US" sz="2400" dirty="0">
                <a:latin typeface="Times New Roman" pitchFamily="18" charset="0"/>
                <a:cs typeface="Times New Roman" pitchFamily="18" charset="0"/>
              </a:rPr>
              <a:t>: Up to 4 seconds</a:t>
            </a:r>
          </a:p>
          <a:p>
            <a:pPr marL="342900" indent="-342900" algn="just">
              <a:lnSpc>
                <a:spcPct val="150000"/>
              </a:lnSpc>
              <a:buFont typeface="Arial" pitchFamily="34" charset="0"/>
              <a:buChar char="•"/>
            </a:pPr>
            <a:r>
              <a:rPr lang="en-US" sz="2400" b="1" dirty="0">
                <a:latin typeface="Times New Roman" pitchFamily="18" charset="0"/>
                <a:cs typeface="Times New Roman" pitchFamily="18" charset="0"/>
              </a:rPr>
              <a:t>Capacity</a:t>
            </a:r>
            <a:r>
              <a:rPr lang="en-US" sz="2400" dirty="0">
                <a:latin typeface="Times New Roman" pitchFamily="18" charset="0"/>
                <a:cs typeface="Times New Roman" pitchFamily="18" charset="0"/>
              </a:rPr>
              <a:t>: Limited to the information from sensory organs</a:t>
            </a:r>
          </a:p>
          <a:p>
            <a:pPr marL="342900" indent="-342900" algn="just">
              <a:lnSpc>
                <a:spcPct val="150000"/>
              </a:lnSpc>
              <a:buFont typeface="Arial" pitchFamily="34" charset="0"/>
              <a:buChar char="•"/>
            </a:pPr>
            <a:r>
              <a:rPr lang="en-US" sz="2400" b="1" dirty="0">
                <a:latin typeface="Times New Roman" pitchFamily="18" charset="0"/>
                <a:cs typeface="Times New Roman" pitchFamily="18" charset="0"/>
              </a:rPr>
              <a:t>Encoding</a:t>
            </a:r>
            <a:r>
              <a:rPr lang="en-US" sz="2400" dirty="0">
                <a:latin typeface="Times New Roman" pitchFamily="18" charset="0"/>
                <a:cs typeface="Times New Roman" pitchFamily="18" charset="0"/>
              </a:rPr>
              <a:t>: Different stores for each </a:t>
            </a:r>
            <a:r>
              <a:rPr lang="en-US" sz="2400" dirty="0" smtClean="0">
                <a:latin typeface="Times New Roman" pitchFamily="18" charset="0"/>
                <a:cs typeface="Times New Roman" pitchFamily="18" charset="0"/>
              </a:rPr>
              <a:t>sense</a:t>
            </a:r>
          </a:p>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Take a moment to look at what is around you. Listen to the sound of the birds chirping outside or any other background noises</a:t>
            </a:r>
            <a:r>
              <a:rPr lang="en-US" sz="2400" dirty="0" smtClean="0">
                <a:latin typeface="Times New Roman" pitchFamily="18" charset="0"/>
                <a:cs typeface="Times New Roman" pitchFamily="18" charset="0"/>
              </a:rPr>
              <a:t>.</a:t>
            </a: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Smell and taste whatever is present. </a:t>
            </a:r>
            <a:endParaRPr lang="en-US" sz="2400" dirty="0" smtClean="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Feel </a:t>
            </a:r>
            <a:r>
              <a:rPr lang="en-US" sz="2400" dirty="0">
                <a:latin typeface="Times New Roman" pitchFamily="18" charset="0"/>
                <a:cs typeface="Times New Roman" pitchFamily="18" charset="0"/>
              </a:rPr>
              <a:t>your hands on your desk or your feet on the </a:t>
            </a:r>
            <a:r>
              <a:rPr lang="en-US" sz="2400" dirty="0" smtClean="0">
                <a:latin typeface="Times New Roman" pitchFamily="18" charset="0"/>
                <a:cs typeface="Times New Roman" pitchFamily="18" charset="0"/>
              </a:rPr>
              <a:t>floor.</a:t>
            </a: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This </a:t>
            </a:r>
            <a:r>
              <a:rPr lang="en-US" sz="2400" dirty="0">
                <a:latin typeface="Times New Roman" pitchFamily="18" charset="0"/>
                <a:cs typeface="Times New Roman" pitchFamily="18" charset="0"/>
              </a:rPr>
              <a:t>is a lot of information to take in! To the brain, every smell, taste, sight, etc. is like a single data point.</a:t>
            </a:r>
            <a:r>
              <a:rPr lang="en-US" sz="2400" dirty="0"/>
              <a:t> </a:t>
            </a: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930912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46300" y="581025"/>
            <a:ext cx="7298029" cy="6740307"/>
          </a:xfrm>
        </p:spPr>
        <p:txBody>
          <a:bodyPr/>
          <a:lstStyle/>
          <a:p>
            <a:pPr algn="just">
              <a:lnSpc>
                <a:spcPct val="150000"/>
              </a:lnSpc>
            </a:pPr>
            <a:r>
              <a:rPr lang="en-US" sz="2800" b="1" u="sng" dirty="0">
                <a:latin typeface="Times New Roman" pitchFamily="18" charset="0"/>
                <a:cs typeface="Times New Roman" pitchFamily="18" charset="0"/>
              </a:rPr>
              <a:t>2) Short-Term Memory Storage (STM)</a:t>
            </a:r>
          </a:p>
          <a:p>
            <a:pPr marL="342900" indent="-342900" algn="just">
              <a:lnSpc>
                <a:spcPct val="150000"/>
              </a:lnSpc>
              <a:buFont typeface="Arial" pitchFamily="34" charset="0"/>
              <a:buChar char="•"/>
            </a:pPr>
            <a:r>
              <a:rPr lang="en-US" sz="2400" b="1" dirty="0">
                <a:latin typeface="Times New Roman" pitchFamily="18" charset="0"/>
                <a:cs typeface="Times New Roman" pitchFamily="18" charset="0"/>
              </a:rPr>
              <a:t>Duration: </a:t>
            </a:r>
            <a:r>
              <a:rPr lang="en-US" sz="2400" dirty="0">
                <a:latin typeface="Times New Roman" pitchFamily="18" charset="0"/>
                <a:cs typeface="Times New Roman" pitchFamily="18" charset="0"/>
              </a:rPr>
              <a:t>Up to 18 seconds, can be longer with rehearsal</a:t>
            </a:r>
          </a:p>
          <a:p>
            <a:pPr marL="342900" indent="-342900" algn="just">
              <a:lnSpc>
                <a:spcPct val="150000"/>
              </a:lnSpc>
              <a:buFont typeface="Arial" pitchFamily="34" charset="0"/>
              <a:buChar char="•"/>
            </a:pPr>
            <a:r>
              <a:rPr lang="en-US" sz="2400" b="1" dirty="0">
                <a:latin typeface="Times New Roman" pitchFamily="18" charset="0"/>
                <a:cs typeface="Times New Roman" pitchFamily="18" charset="0"/>
              </a:rPr>
              <a:t>Capacity: </a:t>
            </a:r>
            <a:r>
              <a:rPr lang="en-US" sz="2400" dirty="0">
                <a:latin typeface="Times New Roman" pitchFamily="18" charset="0"/>
                <a:cs typeface="Times New Roman" pitchFamily="18" charset="0"/>
              </a:rPr>
              <a:t>The magic number of 7 plus or minus 2.</a:t>
            </a:r>
          </a:p>
          <a:p>
            <a:pPr marL="342900" indent="-342900" algn="just">
              <a:lnSpc>
                <a:spcPct val="150000"/>
              </a:lnSpc>
              <a:buFont typeface="Arial" pitchFamily="34" charset="0"/>
              <a:buChar char="•"/>
            </a:pPr>
            <a:r>
              <a:rPr lang="en-US" sz="2400" b="1" dirty="0">
                <a:latin typeface="Times New Roman" pitchFamily="18" charset="0"/>
                <a:cs typeface="Times New Roman" pitchFamily="18" charset="0"/>
              </a:rPr>
              <a:t>Encoding: </a:t>
            </a:r>
            <a:r>
              <a:rPr lang="en-US" sz="2400" dirty="0">
                <a:latin typeface="Times New Roman" pitchFamily="18" charset="0"/>
                <a:cs typeface="Times New Roman" pitchFamily="18" charset="0"/>
              </a:rPr>
              <a:t>Mostly auditory memory (You remember by repeating in your head)</a:t>
            </a:r>
          </a:p>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Now we’ve started to narrow down the information to what is important. But </a:t>
            </a:r>
            <a:r>
              <a:rPr lang="en-US" sz="2400" u="sng" dirty="0">
                <a:latin typeface="Times New Roman" pitchFamily="18" charset="0"/>
                <a:cs typeface="Times New Roman" pitchFamily="18" charset="0"/>
                <a:hlinkClick r:id="rId2"/>
              </a:rPr>
              <a:t>short-term memory</a:t>
            </a:r>
            <a:r>
              <a:rPr lang="en-US" sz="2400" dirty="0">
                <a:latin typeface="Times New Roman" pitchFamily="18" charset="0"/>
                <a:cs typeface="Times New Roman" pitchFamily="18" charset="0"/>
              </a:rPr>
              <a:t> storage isn’t as large as sensory memory storage</a:t>
            </a:r>
            <a:r>
              <a:rPr lang="en-US" sz="2400" dirty="0" smtClean="0">
                <a:latin typeface="Times New Roman" pitchFamily="18" charset="0"/>
                <a:cs typeface="Times New Roman" pitchFamily="18" charset="0"/>
              </a:rPr>
              <a:t>.</a:t>
            </a: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Our short-term memory can only handle seven items of information at once. (Give or take one or two things.)</a:t>
            </a: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32363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98700" y="360878"/>
            <a:ext cx="7239000" cy="7755969"/>
          </a:xfrm>
        </p:spPr>
        <p:txBody>
          <a:bodyPr/>
          <a:lstStyle/>
          <a:p>
            <a:pPr algn="just">
              <a:lnSpc>
                <a:spcPct val="150000"/>
              </a:lnSpc>
            </a:pPr>
            <a:r>
              <a:rPr lang="en-US" sz="2400" dirty="0">
                <a:latin typeface="Times New Roman" pitchFamily="18" charset="0"/>
                <a:cs typeface="Times New Roman" pitchFamily="18" charset="0"/>
              </a:rPr>
              <a:t>3</a:t>
            </a:r>
            <a:r>
              <a:rPr lang="en-US" sz="2400" b="1" u="sng" dirty="0">
                <a:latin typeface="Times New Roman" pitchFamily="18" charset="0"/>
                <a:cs typeface="Times New Roman" pitchFamily="18" charset="0"/>
              </a:rPr>
              <a:t>) Long-Term </a:t>
            </a:r>
            <a:r>
              <a:rPr lang="en-US" sz="2400" b="1" u="sng" dirty="0" smtClean="0">
                <a:latin typeface="Times New Roman" pitchFamily="18" charset="0"/>
                <a:cs typeface="Times New Roman" pitchFamily="18" charset="0"/>
              </a:rPr>
              <a:t>Memory:</a:t>
            </a:r>
            <a:endParaRPr lang="en-US" sz="2400" b="1" u="sng" dirty="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b="1" dirty="0">
                <a:latin typeface="Times New Roman" pitchFamily="18" charset="0"/>
                <a:cs typeface="Times New Roman" pitchFamily="18" charset="0"/>
              </a:rPr>
              <a:t>Duration:</a:t>
            </a:r>
            <a:r>
              <a:rPr lang="en-US" sz="2400" dirty="0">
                <a:latin typeface="Times New Roman" pitchFamily="18" charset="0"/>
                <a:cs typeface="Times New Roman" pitchFamily="18" charset="0"/>
              </a:rPr>
              <a:t> Unlimited</a:t>
            </a:r>
          </a:p>
          <a:p>
            <a:pPr marL="342900" indent="-342900" algn="just">
              <a:lnSpc>
                <a:spcPct val="150000"/>
              </a:lnSpc>
              <a:buFont typeface="Arial" pitchFamily="34" charset="0"/>
              <a:buChar char="•"/>
            </a:pPr>
            <a:r>
              <a:rPr lang="en-US" sz="2400" b="1" dirty="0">
                <a:latin typeface="Times New Roman" pitchFamily="18" charset="0"/>
                <a:cs typeface="Times New Roman" pitchFamily="18" charset="0"/>
              </a:rPr>
              <a:t>Encoding:</a:t>
            </a:r>
            <a:r>
              <a:rPr lang="en-US" sz="2400" dirty="0">
                <a:latin typeface="Times New Roman" pitchFamily="18" charset="0"/>
                <a:cs typeface="Times New Roman" pitchFamily="18" charset="0"/>
              </a:rPr>
              <a:t> Semantic (We remember the meaning of information)</a:t>
            </a:r>
          </a:p>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The things that our brain has considered to be most important, most likely things we have repeated to ourselves over and over again, head to our </a:t>
            </a:r>
            <a:r>
              <a:rPr lang="en-US" sz="2400" u="sng" dirty="0">
                <a:latin typeface="Times New Roman" pitchFamily="18" charset="0"/>
                <a:cs typeface="Times New Roman" pitchFamily="18" charset="0"/>
                <a:hlinkClick r:id="rId2"/>
              </a:rPr>
              <a:t>long-term memory</a:t>
            </a:r>
            <a:r>
              <a:rPr lang="en-US" sz="2400" dirty="0">
                <a:latin typeface="Times New Roman" pitchFamily="18" charset="0"/>
                <a:cs typeface="Times New Roman" pitchFamily="18" charset="0"/>
              </a:rPr>
              <a:t> storage.</a:t>
            </a:r>
          </a:p>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We can store an unlimited amount of information in long-term memory, for an unlimited amount of time. Think back to your earliest memory</a:t>
            </a:r>
            <a:r>
              <a:rPr lang="en-US" sz="2400" dirty="0" smtClean="0">
                <a:latin typeface="Times New Roman" pitchFamily="18" charset="0"/>
                <a:cs typeface="Times New Roman" pitchFamily="18" charset="0"/>
              </a:rPr>
              <a:t>.</a:t>
            </a: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It certainly stayed in your memory for longer than 18 seconds!</a:t>
            </a: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107933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213100" y="3248025"/>
            <a:ext cx="9109659" cy="830997"/>
          </a:xfrm>
        </p:spPr>
        <p:txBody>
          <a:bodyPr/>
          <a:lstStyle/>
          <a:p>
            <a:r>
              <a:rPr lang="en-US" sz="5400" dirty="0" smtClean="0">
                <a:latin typeface="Algerian" pitchFamily="82" charset="0"/>
              </a:rPr>
              <a:t>Thank you</a:t>
            </a:r>
            <a:endParaRPr lang="en-US" sz="5400" dirty="0">
              <a:latin typeface="Algerian" pitchFamily="82" charset="0"/>
            </a:endParaRPr>
          </a:p>
        </p:txBody>
      </p:sp>
    </p:spTree>
    <p:extLst>
      <p:ext uri="{BB962C8B-B14F-4D97-AF65-F5344CB8AC3E}">
        <p14:creationId xmlns:p14="http://schemas.microsoft.com/office/powerpoint/2010/main" val="8828267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121</TotalTime>
  <Words>453</Words>
  <Application>Microsoft Office PowerPoint</Application>
  <PresentationFormat>Custom</PresentationFormat>
  <Paragraphs>38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Atkinson and Shiffrin’s  stage model of Memory</vt:lpstr>
      <vt:lpstr>PowerPoint Presentation</vt:lpstr>
      <vt:lpstr>Curious Cases of Short-Term and Long-Term Memory </vt:lpstr>
      <vt:lpstr>What is the Multi-Store Model?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Rural Sociology and Educational  Psychology</dc:title>
  <dc:creator>cutm</dc:creator>
  <cp:lastModifiedBy>DELL</cp:lastModifiedBy>
  <cp:revision>21</cp:revision>
  <dcterms:created xsi:type="dcterms:W3CDTF">2023-07-05T05:31:09Z</dcterms:created>
  <dcterms:modified xsi:type="dcterms:W3CDTF">2023-07-07T13:20:54Z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2020-05-27T00:00:00Z</vt:filetime>
  </property>
  <property fmtid="{D5CDD505-2E9C-101B-9397-08002B2CF9AE}" pid="3" name="Creator">
    <vt:lpwstr>Microsoft® PowerPoint® 2016</vt:lpwstr>
  </property>
  <property fmtid="{D5CDD505-2E9C-101B-9397-08002B2CF9AE}" pid="4" name="LastSaved">
    <vt:filetime>2023-07-05T00:00:00Z</vt:filetime>
  </property>
</Properties>
</file>