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97" r:id="rId3"/>
    <p:sldId id="398"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267" r:id="rId24"/>
  </p:sldIdLst>
  <p:sldSz cx="10083800" cy="7562850"/>
  <p:notesSz cx="100838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1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C4084-85D2-4165-8882-17FDB00CF7F4}" type="doc">
      <dgm:prSet loTypeId="urn:microsoft.com/office/officeart/2005/8/layout/pyramid1" loCatId="pyramid" qsTypeId="urn:microsoft.com/office/officeart/2005/8/quickstyle/simple3" qsCatId="simple" csTypeId="urn:microsoft.com/office/officeart/2005/8/colors/colorful1" csCatId="colorful" phldr="1"/>
      <dgm:spPr/>
    </dgm:pt>
    <dgm:pt modelId="{23A5B8C1-2F73-4060-A8BC-2FE43E27AC93}">
      <dgm:prSet phldrT="[Text]" custT="1"/>
      <dgm:spPr/>
      <dgm:t>
        <a:bodyPr/>
        <a:lstStyle/>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Strategic</a:t>
          </a:r>
          <a:endParaRPr lang="en-US" sz="3000" dirty="0">
            <a:latin typeface="Times New Roman" panose="02020603050405020304" pitchFamily="18" charset="0"/>
            <a:cs typeface="Times New Roman" panose="02020603050405020304" pitchFamily="18" charset="0"/>
          </a:endParaRPr>
        </a:p>
      </dgm:t>
    </dgm:pt>
    <dgm:pt modelId="{CA0A8FDB-F3B4-449B-8BCA-4693989B2FF4}" type="parTrans" cxnId="{3DE84905-601C-43A1-8C50-B91D2F979D11}">
      <dgm:prSet/>
      <dgm:spPr/>
      <dgm:t>
        <a:bodyPr/>
        <a:lstStyle/>
        <a:p>
          <a:endParaRPr lang="en-US" sz="3000">
            <a:latin typeface="Times New Roman" panose="02020603050405020304" pitchFamily="18" charset="0"/>
            <a:cs typeface="Times New Roman" panose="02020603050405020304" pitchFamily="18" charset="0"/>
          </a:endParaRPr>
        </a:p>
      </dgm:t>
    </dgm:pt>
    <dgm:pt modelId="{34045BFE-5B18-4CC6-93FE-3FDC491B2948}" type="sibTrans" cxnId="{3DE84905-601C-43A1-8C50-B91D2F979D11}">
      <dgm:prSet/>
      <dgm:spPr/>
      <dgm:t>
        <a:bodyPr/>
        <a:lstStyle/>
        <a:p>
          <a:endParaRPr lang="en-US" sz="3000">
            <a:latin typeface="Times New Roman" panose="02020603050405020304" pitchFamily="18" charset="0"/>
            <a:cs typeface="Times New Roman" panose="02020603050405020304" pitchFamily="18" charset="0"/>
          </a:endParaRPr>
        </a:p>
      </dgm:t>
    </dgm:pt>
    <dgm:pt modelId="{7F5BF657-7D5F-474A-868A-C4E7499BE09B}">
      <dgm:prSet phldrT="[Text]" custT="1"/>
      <dgm:spPr/>
      <dgm:t>
        <a:bodyPr/>
        <a:lstStyle/>
        <a:p>
          <a:r>
            <a:rPr lang="en-US" sz="3000" dirty="0" smtClean="0">
              <a:latin typeface="Times New Roman" panose="02020603050405020304" pitchFamily="18" charset="0"/>
              <a:cs typeface="Times New Roman" panose="02020603050405020304" pitchFamily="18" charset="0"/>
            </a:rPr>
            <a:t>Managerial</a:t>
          </a:r>
          <a:endParaRPr lang="en-US" sz="3000" dirty="0">
            <a:latin typeface="Times New Roman" panose="02020603050405020304" pitchFamily="18" charset="0"/>
            <a:cs typeface="Times New Roman" panose="02020603050405020304" pitchFamily="18" charset="0"/>
          </a:endParaRPr>
        </a:p>
      </dgm:t>
    </dgm:pt>
    <dgm:pt modelId="{50016FF5-9050-4637-8FF9-603DAB16D312}" type="parTrans" cxnId="{6ACC5DE2-3C3C-4C6F-94C7-9878FB0CD099}">
      <dgm:prSet/>
      <dgm:spPr/>
      <dgm:t>
        <a:bodyPr/>
        <a:lstStyle/>
        <a:p>
          <a:endParaRPr lang="en-US" sz="3000">
            <a:latin typeface="Times New Roman" panose="02020603050405020304" pitchFamily="18" charset="0"/>
            <a:cs typeface="Times New Roman" panose="02020603050405020304" pitchFamily="18" charset="0"/>
          </a:endParaRPr>
        </a:p>
      </dgm:t>
    </dgm:pt>
    <dgm:pt modelId="{91404DD5-F1F9-4E50-B864-CB37CA75CD94}" type="sibTrans" cxnId="{6ACC5DE2-3C3C-4C6F-94C7-9878FB0CD099}">
      <dgm:prSet/>
      <dgm:spPr/>
      <dgm:t>
        <a:bodyPr/>
        <a:lstStyle/>
        <a:p>
          <a:endParaRPr lang="en-US" sz="3000">
            <a:latin typeface="Times New Roman" panose="02020603050405020304" pitchFamily="18" charset="0"/>
            <a:cs typeface="Times New Roman" panose="02020603050405020304" pitchFamily="18" charset="0"/>
          </a:endParaRPr>
        </a:p>
      </dgm:t>
    </dgm:pt>
    <dgm:pt modelId="{157F4408-B990-4CE8-B38E-B3E167BD27E6}">
      <dgm:prSet phldrT="[Text]" custT="1"/>
      <dgm:spPr/>
      <dgm:t>
        <a:bodyPr/>
        <a:lstStyle/>
        <a:p>
          <a:r>
            <a:rPr lang="en-US" sz="3000" dirty="0" smtClean="0">
              <a:latin typeface="Times New Roman" panose="02020603050405020304" pitchFamily="18" charset="0"/>
              <a:cs typeface="Times New Roman" panose="02020603050405020304" pitchFamily="18" charset="0"/>
            </a:rPr>
            <a:t>Operational</a:t>
          </a:r>
          <a:endParaRPr lang="en-US" sz="3000" dirty="0">
            <a:latin typeface="Times New Roman" panose="02020603050405020304" pitchFamily="18" charset="0"/>
            <a:cs typeface="Times New Roman" panose="02020603050405020304" pitchFamily="18" charset="0"/>
          </a:endParaRPr>
        </a:p>
      </dgm:t>
    </dgm:pt>
    <dgm:pt modelId="{2E04740E-3A1E-45C6-9B6B-D2BCEB7CB6CF}" type="parTrans" cxnId="{E57A6440-02A5-4537-BC9F-53E863943499}">
      <dgm:prSet/>
      <dgm:spPr/>
      <dgm:t>
        <a:bodyPr/>
        <a:lstStyle/>
        <a:p>
          <a:endParaRPr lang="en-US" sz="3000">
            <a:latin typeface="Times New Roman" panose="02020603050405020304" pitchFamily="18" charset="0"/>
            <a:cs typeface="Times New Roman" panose="02020603050405020304" pitchFamily="18" charset="0"/>
          </a:endParaRPr>
        </a:p>
      </dgm:t>
    </dgm:pt>
    <dgm:pt modelId="{1368FB3B-A7A2-40B6-9825-5F838D5F4304}" type="sibTrans" cxnId="{E57A6440-02A5-4537-BC9F-53E863943499}">
      <dgm:prSet/>
      <dgm:spPr/>
      <dgm:t>
        <a:bodyPr/>
        <a:lstStyle/>
        <a:p>
          <a:endParaRPr lang="en-US" sz="3000">
            <a:latin typeface="Times New Roman" panose="02020603050405020304" pitchFamily="18" charset="0"/>
            <a:cs typeface="Times New Roman" panose="02020603050405020304" pitchFamily="18" charset="0"/>
          </a:endParaRPr>
        </a:p>
      </dgm:t>
    </dgm:pt>
    <dgm:pt modelId="{1014075F-5D26-41E4-99E4-69FBCCCD1BCD}" type="pres">
      <dgm:prSet presAssocID="{A70C4084-85D2-4165-8882-17FDB00CF7F4}" presName="Name0" presStyleCnt="0">
        <dgm:presLayoutVars>
          <dgm:dir/>
          <dgm:animLvl val="lvl"/>
          <dgm:resizeHandles val="exact"/>
        </dgm:presLayoutVars>
      </dgm:prSet>
      <dgm:spPr/>
    </dgm:pt>
    <dgm:pt modelId="{5EDB5503-59CB-4BD2-B51E-56D2C7D0B5A6}" type="pres">
      <dgm:prSet presAssocID="{23A5B8C1-2F73-4060-A8BC-2FE43E27AC93}" presName="Name8" presStyleCnt="0"/>
      <dgm:spPr/>
    </dgm:pt>
    <dgm:pt modelId="{0B72C3D9-5771-4A90-B5E2-D48259B9EED3}" type="pres">
      <dgm:prSet presAssocID="{23A5B8C1-2F73-4060-A8BC-2FE43E27AC93}" presName="level" presStyleLbl="node1" presStyleIdx="0" presStyleCnt="3" custScaleY="196858" custLinFactNeighborX="481" custLinFactNeighborY="4304">
        <dgm:presLayoutVars>
          <dgm:chMax val="1"/>
          <dgm:bulletEnabled val="1"/>
        </dgm:presLayoutVars>
      </dgm:prSet>
      <dgm:spPr/>
      <dgm:t>
        <a:bodyPr/>
        <a:lstStyle/>
        <a:p>
          <a:endParaRPr lang="en-US"/>
        </a:p>
      </dgm:t>
    </dgm:pt>
    <dgm:pt modelId="{DF7D64B7-F5EC-4D77-B59E-971CCBCDAC63}" type="pres">
      <dgm:prSet presAssocID="{23A5B8C1-2F73-4060-A8BC-2FE43E27AC93}" presName="levelTx" presStyleLbl="revTx" presStyleIdx="0" presStyleCnt="0">
        <dgm:presLayoutVars>
          <dgm:chMax val="1"/>
          <dgm:bulletEnabled val="1"/>
        </dgm:presLayoutVars>
      </dgm:prSet>
      <dgm:spPr/>
      <dgm:t>
        <a:bodyPr/>
        <a:lstStyle/>
        <a:p>
          <a:endParaRPr lang="en-US"/>
        </a:p>
      </dgm:t>
    </dgm:pt>
    <dgm:pt modelId="{17A7355B-5F0E-4C7E-BC7F-97AC457E6B4C}" type="pres">
      <dgm:prSet presAssocID="{7F5BF657-7D5F-474A-868A-C4E7499BE09B}" presName="Name8" presStyleCnt="0"/>
      <dgm:spPr/>
    </dgm:pt>
    <dgm:pt modelId="{2EDC6D83-4C03-43F1-BC01-ACB307679957}" type="pres">
      <dgm:prSet presAssocID="{7F5BF657-7D5F-474A-868A-C4E7499BE09B}" presName="level" presStyleLbl="node1" presStyleIdx="1" presStyleCnt="3">
        <dgm:presLayoutVars>
          <dgm:chMax val="1"/>
          <dgm:bulletEnabled val="1"/>
        </dgm:presLayoutVars>
      </dgm:prSet>
      <dgm:spPr/>
      <dgm:t>
        <a:bodyPr/>
        <a:lstStyle/>
        <a:p>
          <a:endParaRPr lang="en-US"/>
        </a:p>
      </dgm:t>
    </dgm:pt>
    <dgm:pt modelId="{2381424A-25C5-4761-834B-365C31332D5B}" type="pres">
      <dgm:prSet presAssocID="{7F5BF657-7D5F-474A-868A-C4E7499BE09B}" presName="levelTx" presStyleLbl="revTx" presStyleIdx="0" presStyleCnt="0">
        <dgm:presLayoutVars>
          <dgm:chMax val="1"/>
          <dgm:bulletEnabled val="1"/>
        </dgm:presLayoutVars>
      </dgm:prSet>
      <dgm:spPr/>
      <dgm:t>
        <a:bodyPr/>
        <a:lstStyle/>
        <a:p>
          <a:endParaRPr lang="en-US"/>
        </a:p>
      </dgm:t>
    </dgm:pt>
    <dgm:pt modelId="{117BE446-7B1B-42ED-A004-00FA8A9569A9}" type="pres">
      <dgm:prSet presAssocID="{157F4408-B990-4CE8-B38E-B3E167BD27E6}" presName="Name8" presStyleCnt="0"/>
      <dgm:spPr/>
    </dgm:pt>
    <dgm:pt modelId="{1E27C7B4-A327-4315-8237-164AC7D86545}" type="pres">
      <dgm:prSet presAssocID="{157F4408-B990-4CE8-B38E-B3E167BD27E6}" presName="level" presStyleLbl="node1" presStyleIdx="2" presStyleCnt="3">
        <dgm:presLayoutVars>
          <dgm:chMax val="1"/>
          <dgm:bulletEnabled val="1"/>
        </dgm:presLayoutVars>
      </dgm:prSet>
      <dgm:spPr/>
      <dgm:t>
        <a:bodyPr/>
        <a:lstStyle/>
        <a:p>
          <a:endParaRPr lang="en-US"/>
        </a:p>
      </dgm:t>
    </dgm:pt>
    <dgm:pt modelId="{C0D90FB3-208F-403B-BF03-8D1338B3A25F}" type="pres">
      <dgm:prSet presAssocID="{157F4408-B990-4CE8-B38E-B3E167BD27E6}" presName="levelTx" presStyleLbl="revTx" presStyleIdx="0" presStyleCnt="0">
        <dgm:presLayoutVars>
          <dgm:chMax val="1"/>
          <dgm:bulletEnabled val="1"/>
        </dgm:presLayoutVars>
      </dgm:prSet>
      <dgm:spPr/>
      <dgm:t>
        <a:bodyPr/>
        <a:lstStyle/>
        <a:p>
          <a:endParaRPr lang="en-US"/>
        </a:p>
      </dgm:t>
    </dgm:pt>
  </dgm:ptLst>
  <dgm:cxnLst>
    <dgm:cxn modelId="{B310177E-8B91-4573-928B-1EA94926F04F}" type="presOf" srcId="{157F4408-B990-4CE8-B38E-B3E167BD27E6}" destId="{C0D90FB3-208F-403B-BF03-8D1338B3A25F}" srcOrd="1" destOrd="0" presId="urn:microsoft.com/office/officeart/2005/8/layout/pyramid1"/>
    <dgm:cxn modelId="{59F661B8-1252-445A-8E99-4E807AE56500}" type="presOf" srcId="{7F5BF657-7D5F-474A-868A-C4E7499BE09B}" destId="{2EDC6D83-4C03-43F1-BC01-ACB307679957}" srcOrd="0" destOrd="0" presId="urn:microsoft.com/office/officeart/2005/8/layout/pyramid1"/>
    <dgm:cxn modelId="{6ED5A28E-AC70-463E-B546-DCF582B5B129}" type="presOf" srcId="{23A5B8C1-2F73-4060-A8BC-2FE43E27AC93}" destId="{DF7D64B7-F5EC-4D77-B59E-971CCBCDAC63}" srcOrd="1" destOrd="0" presId="urn:microsoft.com/office/officeart/2005/8/layout/pyramid1"/>
    <dgm:cxn modelId="{6ACC5DE2-3C3C-4C6F-94C7-9878FB0CD099}" srcId="{A70C4084-85D2-4165-8882-17FDB00CF7F4}" destId="{7F5BF657-7D5F-474A-868A-C4E7499BE09B}" srcOrd="1" destOrd="0" parTransId="{50016FF5-9050-4637-8FF9-603DAB16D312}" sibTransId="{91404DD5-F1F9-4E50-B864-CB37CA75CD94}"/>
    <dgm:cxn modelId="{C1E845DA-A2A6-47E6-BF86-64D2D0ACF59B}" type="presOf" srcId="{7F5BF657-7D5F-474A-868A-C4E7499BE09B}" destId="{2381424A-25C5-4761-834B-365C31332D5B}" srcOrd="1" destOrd="0" presId="urn:microsoft.com/office/officeart/2005/8/layout/pyramid1"/>
    <dgm:cxn modelId="{E57A6440-02A5-4537-BC9F-53E863943499}" srcId="{A70C4084-85D2-4165-8882-17FDB00CF7F4}" destId="{157F4408-B990-4CE8-B38E-B3E167BD27E6}" srcOrd="2" destOrd="0" parTransId="{2E04740E-3A1E-45C6-9B6B-D2BCEB7CB6CF}" sibTransId="{1368FB3B-A7A2-40B6-9825-5F838D5F4304}"/>
    <dgm:cxn modelId="{04C0660A-B4DA-4CCA-940C-FB4B761CAF4F}" type="presOf" srcId="{A70C4084-85D2-4165-8882-17FDB00CF7F4}" destId="{1014075F-5D26-41E4-99E4-69FBCCCD1BCD}" srcOrd="0" destOrd="0" presId="urn:microsoft.com/office/officeart/2005/8/layout/pyramid1"/>
    <dgm:cxn modelId="{DFB5B5A4-CEF7-4E8F-B8FC-A8C721356178}" type="presOf" srcId="{157F4408-B990-4CE8-B38E-B3E167BD27E6}" destId="{1E27C7B4-A327-4315-8237-164AC7D86545}" srcOrd="0" destOrd="0" presId="urn:microsoft.com/office/officeart/2005/8/layout/pyramid1"/>
    <dgm:cxn modelId="{FA3EA283-D8BA-41DF-8A3A-CEC44018CA00}" type="presOf" srcId="{23A5B8C1-2F73-4060-A8BC-2FE43E27AC93}" destId="{0B72C3D9-5771-4A90-B5E2-D48259B9EED3}" srcOrd="0" destOrd="0" presId="urn:microsoft.com/office/officeart/2005/8/layout/pyramid1"/>
    <dgm:cxn modelId="{3DE84905-601C-43A1-8C50-B91D2F979D11}" srcId="{A70C4084-85D2-4165-8882-17FDB00CF7F4}" destId="{23A5B8C1-2F73-4060-A8BC-2FE43E27AC93}" srcOrd="0" destOrd="0" parTransId="{CA0A8FDB-F3B4-449B-8BCA-4693989B2FF4}" sibTransId="{34045BFE-5B18-4CC6-93FE-3FDC491B2948}"/>
    <dgm:cxn modelId="{536075BE-2700-4A99-8D4A-DE7538F47574}" type="presParOf" srcId="{1014075F-5D26-41E4-99E4-69FBCCCD1BCD}" destId="{5EDB5503-59CB-4BD2-B51E-56D2C7D0B5A6}" srcOrd="0" destOrd="0" presId="urn:microsoft.com/office/officeart/2005/8/layout/pyramid1"/>
    <dgm:cxn modelId="{0BCC88EF-5EA7-440B-9F5D-508E4221EDEF}" type="presParOf" srcId="{5EDB5503-59CB-4BD2-B51E-56D2C7D0B5A6}" destId="{0B72C3D9-5771-4A90-B5E2-D48259B9EED3}" srcOrd="0" destOrd="0" presId="urn:microsoft.com/office/officeart/2005/8/layout/pyramid1"/>
    <dgm:cxn modelId="{338AC380-B774-421C-BC48-B3F59154C18B}" type="presParOf" srcId="{5EDB5503-59CB-4BD2-B51E-56D2C7D0B5A6}" destId="{DF7D64B7-F5EC-4D77-B59E-971CCBCDAC63}" srcOrd="1" destOrd="0" presId="urn:microsoft.com/office/officeart/2005/8/layout/pyramid1"/>
    <dgm:cxn modelId="{3D67C9F1-612F-40C8-B978-C7622B601747}" type="presParOf" srcId="{1014075F-5D26-41E4-99E4-69FBCCCD1BCD}" destId="{17A7355B-5F0E-4C7E-BC7F-97AC457E6B4C}" srcOrd="1" destOrd="0" presId="urn:microsoft.com/office/officeart/2005/8/layout/pyramid1"/>
    <dgm:cxn modelId="{FFF3E688-F233-40F9-8770-6E58F54B6553}" type="presParOf" srcId="{17A7355B-5F0E-4C7E-BC7F-97AC457E6B4C}" destId="{2EDC6D83-4C03-43F1-BC01-ACB307679957}" srcOrd="0" destOrd="0" presId="urn:microsoft.com/office/officeart/2005/8/layout/pyramid1"/>
    <dgm:cxn modelId="{0EEEA35D-3259-4C05-99D3-5E6DDCF43F9C}" type="presParOf" srcId="{17A7355B-5F0E-4C7E-BC7F-97AC457E6B4C}" destId="{2381424A-25C5-4761-834B-365C31332D5B}" srcOrd="1" destOrd="0" presId="urn:microsoft.com/office/officeart/2005/8/layout/pyramid1"/>
    <dgm:cxn modelId="{94435F43-5115-45C6-8247-318F4D0F69F0}" type="presParOf" srcId="{1014075F-5D26-41E4-99E4-69FBCCCD1BCD}" destId="{117BE446-7B1B-42ED-A004-00FA8A9569A9}" srcOrd="2" destOrd="0" presId="urn:microsoft.com/office/officeart/2005/8/layout/pyramid1"/>
    <dgm:cxn modelId="{B09E362F-AE84-4DEF-B322-B44577AD97B3}" type="presParOf" srcId="{117BE446-7B1B-42ED-A004-00FA8A9569A9}" destId="{1E27C7B4-A327-4315-8237-164AC7D86545}" srcOrd="0" destOrd="0" presId="urn:microsoft.com/office/officeart/2005/8/layout/pyramid1"/>
    <dgm:cxn modelId="{4B7D94C2-C1DE-447D-AD4F-43766CD6EBA7}" type="presParOf" srcId="{117BE446-7B1B-42ED-A004-00FA8A9569A9}" destId="{C0D90FB3-208F-403B-BF03-8D1338B3A25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9FDFB-88BD-4F22-A5BC-FFC76EFC2A7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1D6FBCE-DDAF-45BE-B324-5EDF9BDA1811}">
      <dgm:prSet custT="1"/>
      <dgm:spPr/>
      <dgm:t>
        <a:bodyPr/>
        <a:lstStyle/>
        <a:p>
          <a:pPr rtl="0"/>
          <a:r>
            <a:rPr lang="en-US" sz="2500" smtClean="0">
              <a:latin typeface="Times New Roman" panose="02020603050405020304" pitchFamily="18" charset="0"/>
              <a:cs typeface="Times New Roman" panose="02020603050405020304" pitchFamily="18" charset="0"/>
            </a:rPr>
            <a:t>Specific objectives </a:t>
          </a:r>
          <a:endParaRPr lang="en-US" sz="2500">
            <a:latin typeface="Times New Roman" panose="02020603050405020304" pitchFamily="18" charset="0"/>
            <a:cs typeface="Times New Roman" panose="02020603050405020304" pitchFamily="18" charset="0"/>
          </a:endParaRPr>
        </a:p>
      </dgm:t>
    </dgm:pt>
    <dgm:pt modelId="{FF01DD6B-1DB0-4902-BEAF-67FC72F94D67}" type="parTrans" cxnId="{8563FFA4-6771-45D2-A3BE-80A1EA300C61}">
      <dgm:prSet/>
      <dgm:spPr/>
      <dgm:t>
        <a:bodyPr/>
        <a:lstStyle/>
        <a:p>
          <a:endParaRPr lang="en-US" sz="2500">
            <a:latin typeface="Times New Roman" panose="02020603050405020304" pitchFamily="18" charset="0"/>
            <a:cs typeface="Times New Roman" panose="02020603050405020304" pitchFamily="18" charset="0"/>
          </a:endParaRPr>
        </a:p>
      </dgm:t>
    </dgm:pt>
    <dgm:pt modelId="{9DA2A49C-E79A-4800-A541-F1F85D249DB1}" type="sibTrans" cxnId="{8563FFA4-6771-45D2-A3BE-80A1EA300C61}">
      <dgm:prSet/>
      <dgm:spPr/>
      <dgm:t>
        <a:bodyPr/>
        <a:lstStyle/>
        <a:p>
          <a:endParaRPr lang="en-US" sz="2500">
            <a:latin typeface="Times New Roman" panose="02020603050405020304" pitchFamily="18" charset="0"/>
            <a:cs typeface="Times New Roman" panose="02020603050405020304" pitchFamily="18" charset="0"/>
          </a:endParaRPr>
        </a:p>
      </dgm:t>
    </dgm:pt>
    <dgm:pt modelId="{854E70EE-31B6-4701-925B-39D5F6DC7A8C}">
      <dgm:prSet custT="1"/>
      <dgm:spPr/>
      <dgm:t>
        <a:bodyPr/>
        <a:lstStyle/>
        <a:p>
          <a:pPr rtl="0"/>
          <a:r>
            <a:rPr lang="en-US" sz="2500" dirty="0" smtClean="0">
              <a:latin typeface="Times New Roman" panose="02020603050405020304" pitchFamily="18" charset="0"/>
              <a:cs typeface="Times New Roman" panose="02020603050405020304" pitchFamily="18" charset="0"/>
            </a:rPr>
            <a:t>Identification of problems</a:t>
          </a:r>
          <a:endParaRPr lang="en-US" sz="2500" dirty="0">
            <a:latin typeface="Times New Roman" panose="02020603050405020304" pitchFamily="18" charset="0"/>
            <a:cs typeface="Times New Roman" panose="02020603050405020304" pitchFamily="18" charset="0"/>
          </a:endParaRPr>
        </a:p>
      </dgm:t>
    </dgm:pt>
    <dgm:pt modelId="{931580A6-D25D-4487-A19E-BF8D0FBAAB4A}" type="parTrans" cxnId="{225677E0-0B66-4B65-9311-789119A7AC16}">
      <dgm:prSet/>
      <dgm:spPr/>
      <dgm:t>
        <a:bodyPr/>
        <a:lstStyle/>
        <a:p>
          <a:endParaRPr lang="en-US" sz="2500">
            <a:latin typeface="Times New Roman" panose="02020603050405020304" pitchFamily="18" charset="0"/>
            <a:cs typeface="Times New Roman" panose="02020603050405020304" pitchFamily="18" charset="0"/>
          </a:endParaRPr>
        </a:p>
      </dgm:t>
    </dgm:pt>
    <dgm:pt modelId="{647E889B-ED36-442B-938F-6672F85772C9}" type="sibTrans" cxnId="{225677E0-0B66-4B65-9311-789119A7AC16}">
      <dgm:prSet/>
      <dgm:spPr/>
      <dgm:t>
        <a:bodyPr/>
        <a:lstStyle/>
        <a:p>
          <a:endParaRPr lang="en-US" sz="2500">
            <a:latin typeface="Times New Roman" panose="02020603050405020304" pitchFamily="18" charset="0"/>
            <a:cs typeface="Times New Roman" panose="02020603050405020304" pitchFamily="18" charset="0"/>
          </a:endParaRPr>
        </a:p>
      </dgm:t>
    </dgm:pt>
    <dgm:pt modelId="{A41915F8-7953-4ABF-A603-850894810D57}">
      <dgm:prSet custT="1"/>
      <dgm:spPr/>
      <dgm:t>
        <a:bodyPr/>
        <a:lstStyle/>
        <a:p>
          <a:pPr rtl="0"/>
          <a:r>
            <a:rPr lang="en-US" sz="2500" dirty="0" smtClean="0">
              <a:latin typeface="Times New Roman" panose="02020603050405020304" pitchFamily="18" charset="0"/>
              <a:cs typeface="Times New Roman" panose="02020603050405020304" pitchFamily="18" charset="0"/>
            </a:rPr>
            <a:t>Search for alternatives </a:t>
          </a:r>
          <a:endParaRPr lang="en-US" sz="2500" dirty="0">
            <a:latin typeface="Times New Roman" panose="02020603050405020304" pitchFamily="18" charset="0"/>
            <a:cs typeface="Times New Roman" panose="02020603050405020304" pitchFamily="18" charset="0"/>
          </a:endParaRPr>
        </a:p>
      </dgm:t>
    </dgm:pt>
    <dgm:pt modelId="{BBB60B62-BCE8-4A51-8FC3-610BB81ADA09}" type="parTrans" cxnId="{46D53EF3-275C-4C71-B561-34A6126AFFE0}">
      <dgm:prSet/>
      <dgm:spPr/>
      <dgm:t>
        <a:bodyPr/>
        <a:lstStyle/>
        <a:p>
          <a:endParaRPr lang="en-US" sz="2500">
            <a:latin typeface="Times New Roman" panose="02020603050405020304" pitchFamily="18" charset="0"/>
            <a:cs typeface="Times New Roman" panose="02020603050405020304" pitchFamily="18" charset="0"/>
          </a:endParaRPr>
        </a:p>
      </dgm:t>
    </dgm:pt>
    <dgm:pt modelId="{44A59656-F1FF-4E56-A7F8-720871384E25}" type="sibTrans" cxnId="{46D53EF3-275C-4C71-B561-34A6126AFFE0}">
      <dgm:prSet/>
      <dgm:spPr/>
      <dgm:t>
        <a:bodyPr/>
        <a:lstStyle/>
        <a:p>
          <a:endParaRPr lang="en-US" sz="2500">
            <a:latin typeface="Times New Roman" panose="02020603050405020304" pitchFamily="18" charset="0"/>
            <a:cs typeface="Times New Roman" panose="02020603050405020304" pitchFamily="18" charset="0"/>
          </a:endParaRPr>
        </a:p>
      </dgm:t>
    </dgm:pt>
    <dgm:pt modelId="{5B956423-18B7-49B3-9D70-FCF74F7485D9}">
      <dgm:prSet custT="1"/>
      <dgm:spPr/>
      <dgm:t>
        <a:bodyPr/>
        <a:lstStyle/>
        <a:p>
          <a:pPr rtl="0"/>
          <a:r>
            <a:rPr lang="en-US" sz="2500" smtClean="0">
              <a:latin typeface="Times New Roman" panose="02020603050405020304" pitchFamily="18" charset="0"/>
              <a:cs typeface="Times New Roman" panose="02020603050405020304" pitchFamily="18" charset="0"/>
            </a:rPr>
            <a:t>Evaluation of alternatives </a:t>
          </a:r>
          <a:endParaRPr lang="en-US" sz="2500">
            <a:latin typeface="Times New Roman" panose="02020603050405020304" pitchFamily="18" charset="0"/>
            <a:cs typeface="Times New Roman" panose="02020603050405020304" pitchFamily="18" charset="0"/>
          </a:endParaRPr>
        </a:p>
      </dgm:t>
    </dgm:pt>
    <dgm:pt modelId="{F489E03C-A984-45EC-97A5-2AA3EC48047B}" type="parTrans" cxnId="{9C0D1621-13F7-44DE-A044-658B452514D2}">
      <dgm:prSet/>
      <dgm:spPr/>
      <dgm:t>
        <a:bodyPr/>
        <a:lstStyle/>
        <a:p>
          <a:endParaRPr lang="en-US" sz="2500">
            <a:latin typeface="Times New Roman" panose="02020603050405020304" pitchFamily="18" charset="0"/>
            <a:cs typeface="Times New Roman" panose="02020603050405020304" pitchFamily="18" charset="0"/>
          </a:endParaRPr>
        </a:p>
      </dgm:t>
    </dgm:pt>
    <dgm:pt modelId="{085189C0-F7B2-4032-8C2B-2A7B18511B2B}" type="sibTrans" cxnId="{9C0D1621-13F7-44DE-A044-658B452514D2}">
      <dgm:prSet/>
      <dgm:spPr/>
      <dgm:t>
        <a:bodyPr/>
        <a:lstStyle/>
        <a:p>
          <a:endParaRPr lang="en-US" sz="2500">
            <a:latin typeface="Times New Roman" panose="02020603050405020304" pitchFamily="18" charset="0"/>
            <a:cs typeface="Times New Roman" panose="02020603050405020304" pitchFamily="18" charset="0"/>
          </a:endParaRPr>
        </a:p>
      </dgm:t>
    </dgm:pt>
    <dgm:pt modelId="{C5F02F8F-B123-4C20-98EA-FFD7D2AEC64A}">
      <dgm:prSet custT="1"/>
      <dgm:spPr/>
      <dgm:t>
        <a:bodyPr/>
        <a:lstStyle/>
        <a:p>
          <a:pPr rtl="0"/>
          <a:r>
            <a:rPr lang="en-US" sz="2500" smtClean="0">
              <a:latin typeface="Times New Roman" panose="02020603050405020304" pitchFamily="18" charset="0"/>
              <a:cs typeface="Times New Roman" panose="02020603050405020304" pitchFamily="18" charset="0"/>
            </a:rPr>
            <a:t>Choice of alternatives</a:t>
          </a:r>
          <a:endParaRPr lang="en-US" sz="2500">
            <a:latin typeface="Times New Roman" panose="02020603050405020304" pitchFamily="18" charset="0"/>
            <a:cs typeface="Times New Roman" panose="02020603050405020304" pitchFamily="18" charset="0"/>
          </a:endParaRPr>
        </a:p>
      </dgm:t>
    </dgm:pt>
    <dgm:pt modelId="{07650AFE-CA8A-4A4B-8C09-DB33816E3210}" type="parTrans" cxnId="{4D2AFA7F-0CD1-4C87-8A7B-A193485EB7A4}">
      <dgm:prSet/>
      <dgm:spPr/>
      <dgm:t>
        <a:bodyPr/>
        <a:lstStyle/>
        <a:p>
          <a:endParaRPr lang="en-US" sz="2500">
            <a:latin typeface="Times New Roman" panose="02020603050405020304" pitchFamily="18" charset="0"/>
            <a:cs typeface="Times New Roman" panose="02020603050405020304" pitchFamily="18" charset="0"/>
          </a:endParaRPr>
        </a:p>
      </dgm:t>
    </dgm:pt>
    <dgm:pt modelId="{02F59E31-B945-4889-BB4C-B9BD75497564}" type="sibTrans" cxnId="{4D2AFA7F-0CD1-4C87-8A7B-A193485EB7A4}">
      <dgm:prSet/>
      <dgm:spPr/>
      <dgm:t>
        <a:bodyPr/>
        <a:lstStyle/>
        <a:p>
          <a:endParaRPr lang="en-US" sz="2500">
            <a:latin typeface="Times New Roman" panose="02020603050405020304" pitchFamily="18" charset="0"/>
            <a:cs typeface="Times New Roman" panose="02020603050405020304" pitchFamily="18" charset="0"/>
          </a:endParaRPr>
        </a:p>
      </dgm:t>
    </dgm:pt>
    <dgm:pt modelId="{C3B8C9DF-D1F4-42E3-BECD-2D76A1882E94}">
      <dgm:prSet custT="1"/>
      <dgm:spPr/>
      <dgm:t>
        <a:bodyPr/>
        <a:lstStyle/>
        <a:p>
          <a:pPr rtl="0"/>
          <a:r>
            <a:rPr lang="en-US" sz="2500" smtClean="0">
              <a:latin typeface="Times New Roman" panose="02020603050405020304" pitchFamily="18" charset="0"/>
              <a:cs typeface="Times New Roman" panose="02020603050405020304" pitchFamily="18" charset="0"/>
            </a:rPr>
            <a:t>Action</a:t>
          </a:r>
          <a:endParaRPr lang="en-US" sz="2500">
            <a:latin typeface="Times New Roman" panose="02020603050405020304" pitchFamily="18" charset="0"/>
            <a:cs typeface="Times New Roman" panose="02020603050405020304" pitchFamily="18" charset="0"/>
          </a:endParaRPr>
        </a:p>
      </dgm:t>
    </dgm:pt>
    <dgm:pt modelId="{76A1996E-1764-473D-B410-D16D64791954}" type="parTrans" cxnId="{8AC5DA3C-17BC-4F3A-AB85-617B79679168}">
      <dgm:prSet/>
      <dgm:spPr/>
      <dgm:t>
        <a:bodyPr/>
        <a:lstStyle/>
        <a:p>
          <a:endParaRPr lang="en-US" sz="2500">
            <a:latin typeface="Times New Roman" panose="02020603050405020304" pitchFamily="18" charset="0"/>
            <a:cs typeface="Times New Roman" panose="02020603050405020304" pitchFamily="18" charset="0"/>
          </a:endParaRPr>
        </a:p>
      </dgm:t>
    </dgm:pt>
    <dgm:pt modelId="{B53CD438-0369-46AA-8B13-E2A2531DCA62}" type="sibTrans" cxnId="{8AC5DA3C-17BC-4F3A-AB85-617B79679168}">
      <dgm:prSet/>
      <dgm:spPr/>
      <dgm:t>
        <a:bodyPr/>
        <a:lstStyle/>
        <a:p>
          <a:endParaRPr lang="en-US" sz="2500">
            <a:latin typeface="Times New Roman" panose="02020603050405020304" pitchFamily="18" charset="0"/>
            <a:cs typeface="Times New Roman" panose="02020603050405020304" pitchFamily="18" charset="0"/>
          </a:endParaRPr>
        </a:p>
      </dgm:t>
    </dgm:pt>
    <dgm:pt modelId="{3388E25A-3FE1-4801-A4DB-B9B7F6C43DBE}">
      <dgm:prSet custT="1"/>
      <dgm:spPr/>
      <dgm:t>
        <a:bodyPr/>
        <a:lstStyle/>
        <a:p>
          <a:pPr rtl="0"/>
          <a:r>
            <a:rPr lang="en-US" sz="2500" smtClean="0">
              <a:latin typeface="Times New Roman" panose="02020603050405020304" pitchFamily="18" charset="0"/>
              <a:cs typeface="Times New Roman" panose="02020603050405020304" pitchFamily="18" charset="0"/>
            </a:rPr>
            <a:t>Results</a:t>
          </a:r>
          <a:endParaRPr lang="en-US" sz="2500">
            <a:latin typeface="Times New Roman" panose="02020603050405020304" pitchFamily="18" charset="0"/>
            <a:cs typeface="Times New Roman" panose="02020603050405020304" pitchFamily="18" charset="0"/>
          </a:endParaRPr>
        </a:p>
      </dgm:t>
    </dgm:pt>
    <dgm:pt modelId="{F63502A6-8CC0-4E81-B12E-5D615450EBC4}" type="parTrans" cxnId="{BCE8655A-8E6F-4DD8-803E-66E52830326E}">
      <dgm:prSet/>
      <dgm:spPr/>
      <dgm:t>
        <a:bodyPr/>
        <a:lstStyle/>
        <a:p>
          <a:endParaRPr lang="en-US" sz="2500">
            <a:latin typeface="Times New Roman" panose="02020603050405020304" pitchFamily="18" charset="0"/>
            <a:cs typeface="Times New Roman" panose="02020603050405020304" pitchFamily="18" charset="0"/>
          </a:endParaRPr>
        </a:p>
      </dgm:t>
    </dgm:pt>
    <dgm:pt modelId="{603BA7FB-C31F-4A83-9A7A-DD56EA7D645B}" type="sibTrans" cxnId="{BCE8655A-8E6F-4DD8-803E-66E52830326E}">
      <dgm:prSet/>
      <dgm:spPr/>
      <dgm:t>
        <a:bodyPr/>
        <a:lstStyle/>
        <a:p>
          <a:endParaRPr lang="en-US" sz="2500">
            <a:latin typeface="Times New Roman" panose="02020603050405020304" pitchFamily="18" charset="0"/>
            <a:cs typeface="Times New Roman" panose="02020603050405020304" pitchFamily="18" charset="0"/>
          </a:endParaRPr>
        </a:p>
      </dgm:t>
    </dgm:pt>
    <dgm:pt modelId="{41CA331B-5752-48ED-A977-F4B259F6C9AD}" type="pres">
      <dgm:prSet presAssocID="{C489FDFB-88BD-4F22-A5BC-FFC76EFC2A7C}" presName="compositeShape" presStyleCnt="0">
        <dgm:presLayoutVars>
          <dgm:chMax val="7"/>
          <dgm:dir/>
          <dgm:resizeHandles val="exact"/>
        </dgm:presLayoutVars>
      </dgm:prSet>
      <dgm:spPr/>
      <dgm:t>
        <a:bodyPr/>
        <a:lstStyle/>
        <a:p>
          <a:endParaRPr lang="en-US"/>
        </a:p>
      </dgm:t>
    </dgm:pt>
    <dgm:pt modelId="{38F5F55D-A891-42DE-BD18-A3F4F1565E46}" type="pres">
      <dgm:prSet presAssocID="{91D6FBCE-DDAF-45BE-B324-5EDF9BDA1811}" presName="circ1" presStyleLbl="vennNode1" presStyleIdx="0" presStyleCnt="7"/>
      <dgm:spPr/>
    </dgm:pt>
    <dgm:pt modelId="{A1FA2B19-71EE-43D2-9D7D-0B108D2310A6}" type="pres">
      <dgm:prSet presAssocID="{91D6FBCE-DDAF-45BE-B324-5EDF9BDA1811}" presName="circ1Tx" presStyleLbl="revTx" presStyleIdx="0" presStyleCnt="0">
        <dgm:presLayoutVars>
          <dgm:chMax val="0"/>
          <dgm:chPref val="0"/>
          <dgm:bulletEnabled val="1"/>
        </dgm:presLayoutVars>
      </dgm:prSet>
      <dgm:spPr/>
      <dgm:t>
        <a:bodyPr/>
        <a:lstStyle/>
        <a:p>
          <a:endParaRPr lang="en-US"/>
        </a:p>
      </dgm:t>
    </dgm:pt>
    <dgm:pt modelId="{5920B5AF-BA19-4B42-AAE9-B118FE8CA012}" type="pres">
      <dgm:prSet presAssocID="{854E70EE-31B6-4701-925B-39D5F6DC7A8C}" presName="circ2" presStyleLbl="vennNode1" presStyleIdx="1" presStyleCnt="7"/>
      <dgm:spPr/>
    </dgm:pt>
    <dgm:pt modelId="{6A6B37CC-7892-4E92-BCF8-7E1946F89DFA}" type="pres">
      <dgm:prSet presAssocID="{854E70EE-31B6-4701-925B-39D5F6DC7A8C}" presName="circ2Tx" presStyleLbl="revTx" presStyleIdx="0" presStyleCnt="0" custScaleX="108427">
        <dgm:presLayoutVars>
          <dgm:chMax val="0"/>
          <dgm:chPref val="0"/>
          <dgm:bulletEnabled val="1"/>
        </dgm:presLayoutVars>
      </dgm:prSet>
      <dgm:spPr/>
      <dgm:t>
        <a:bodyPr/>
        <a:lstStyle/>
        <a:p>
          <a:endParaRPr lang="en-US"/>
        </a:p>
      </dgm:t>
    </dgm:pt>
    <dgm:pt modelId="{A23B8E71-A218-46B3-B3F0-B9F627E42A23}" type="pres">
      <dgm:prSet presAssocID="{A41915F8-7953-4ABF-A603-850894810D57}" presName="circ3" presStyleLbl="vennNode1" presStyleIdx="2" presStyleCnt="7"/>
      <dgm:spPr/>
    </dgm:pt>
    <dgm:pt modelId="{6B22B541-5AD7-4AF7-B409-6C09DB67AED0}" type="pres">
      <dgm:prSet presAssocID="{A41915F8-7953-4ABF-A603-850894810D57}" presName="circ3Tx" presStyleLbl="revTx" presStyleIdx="0" presStyleCnt="0">
        <dgm:presLayoutVars>
          <dgm:chMax val="0"/>
          <dgm:chPref val="0"/>
          <dgm:bulletEnabled val="1"/>
        </dgm:presLayoutVars>
      </dgm:prSet>
      <dgm:spPr/>
      <dgm:t>
        <a:bodyPr/>
        <a:lstStyle/>
        <a:p>
          <a:endParaRPr lang="en-US"/>
        </a:p>
      </dgm:t>
    </dgm:pt>
    <dgm:pt modelId="{3112F3D6-2127-41BE-B214-7FD5C2AF7686}" type="pres">
      <dgm:prSet presAssocID="{5B956423-18B7-49B3-9D70-FCF74F7485D9}" presName="circ4" presStyleLbl="vennNode1" presStyleIdx="3" presStyleCnt="7"/>
      <dgm:spPr/>
    </dgm:pt>
    <dgm:pt modelId="{59012E4A-AADF-4163-8DA7-B87180C4CE37}" type="pres">
      <dgm:prSet presAssocID="{5B956423-18B7-49B3-9D70-FCF74F7485D9}" presName="circ4Tx" presStyleLbl="revTx" presStyleIdx="0" presStyleCnt="0">
        <dgm:presLayoutVars>
          <dgm:chMax val="0"/>
          <dgm:chPref val="0"/>
          <dgm:bulletEnabled val="1"/>
        </dgm:presLayoutVars>
      </dgm:prSet>
      <dgm:spPr/>
      <dgm:t>
        <a:bodyPr/>
        <a:lstStyle/>
        <a:p>
          <a:endParaRPr lang="en-US"/>
        </a:p>
      </dgm:t>
    </dgm:pt>
    <dgm:pt modelId="{0CD0CEB4-BD2D-4389-9DAB-04886749FE92}" type="pres">
      <dgm:prSet presAssocID="{C5F02F8F-B123-4C20-98EA-FFD7D2AEC64A}" presName="circ5" presStyleLbl="vennNode1" presStyleIdx="4" presStyleCnt="7"/>
      <dgm:spPr/>
    </dgm:pt>
    <dgm:pt modelId="{4F555D6A-DA6C-4512-9524-0A94D3C64487}" type="pres">
      <dgm:prSet presAssocID="{C5F02F8F-B123-4C20-98EA-FFD7D2AEC64A}" presName="circ5Tx" presStyleLbl="revTx" presStyleIdx="0" presStyleCnt="0">
        <dgm:presLayoutVars>
          <dgm:chMax val="0"/>
          <dgm:chPref val="0"/>
          <dgm:bulletEnabled val="1"/>
        </dgm:presLayoutVars>
      </dgm:prSet>
      <dgm:spPr/>
      <dgm:t>
        <a:bodyPr/>
        <a:lstStyle/>
        <a:p>
          <a:endParaRPr lang="en-US"/>
        </a:p>
      </dgm:t>
    </dgm:pt>
    <dgm:pt modelId="{76D9D56F-71D7-4EFC-A20B-77ADB5204BD8}" type="pres">
      <dgm:prSet presAssocID="{C3B8C9DF-D1F4-42E3-BECD-2D76A1882E94}" presName="circ6" presStyleLbl="vennNode1" presStyleIdx="5" presStyleCnt="7"/>
      <dgm:spPr/>
    </dgm:pt>
    <dgm:pt modelId="{47E5CBCF-42AD-4A37-9AD0-C1959908E4E8}" type="pres">
      <dgm:prSet presAssocID="{C3B8C9DF-D1F4-42E3-BECD-2D76A1882E94}" presName="circ6Tx" presStyleLbl="revTx" presStyleIdx="0" presStyleCnt="0">
        <dgm:presLayoutVars>
          <dgm:chMax val="0"/>
          <dgm:chPref val="0"/>
          <dgm:bulletEnabled val="1"/>
        </dgm:presLayoutVars>
      </dgm:prSet>
      <dgm:spPr/>
      <dgm:t>
        <a:bodyPr/>
        <a:lstStyle/>
        <a:p>
          <a:endParaRPr lang="en-US"/>
        </a:p>
      </dgm:t>
    </dgm:pt>
    <dgm:pt modelId="{32995FA5-7B43-45A0-9D2D-43D366CCC690}" type="pres">
      <dgm:prSet presAssocID="{3388E25A-3FE1-4801-A4DB-B9B7F6C43DBE}" presName="circ7" presStyleLbl="vennNode1" presStyleIdx="6" presStyleCnt="7" custLinFactNeighborY="-1668"/>
      <dgm:spPr/>
    </dgm:pt>
    <dgm:pt modelId="{70CBEF52-0C7D-4F23-B7DA-80602D7101E9}" type="pres">
      <dgm:prSet presAssocID="{3388E25A-3FE1-4801-A4DB-B9B7F6C43DBE}" presName="circ7Tx" presStyleLbl="revTx" presStyleIdx="0" presStyleCnt="0">
        <dgm:presLayoutVars>
          <dgm:chMax val="0"/>
          <dgm:chPref val="0"/>
          <dgm:bulletEnabled val="1"/>
        </dgm:presLayoutVars>
      </dgm:prSet>
      <dgm:spPr/>
      <dgm:t>
        <a:bodyPr/>
        <a:lstStyle/>
        <a:p>
          <a:endParaRPr lang="en-US"/>
        </a:p>
      </dgm:t>
    </dgm:pt>
  </dgm:ptLst>
  <dgm:cxnLst>
    <dgm:cxn modelId="{BCE8655A-8E6F-4DD8-803E-66E52830326E}" srcId="{C489FDFB-88BD-4F22-A5BC-FFC76EFC2A7C}" destId="{3388E25A-3FE1-4801-A4DB-B9B7F6C43DBE}" srcOrd="6" destOrd="0" parTransId="{F63502A6-8CC0-4E81-B12E-5D615450EBC4}" sibTransId="{603BA7FB-C31F-4A83-9A7A-DD56EA7D645B}"/>
    <dgm:cxn modelId="{0B65CEBB-BE23-48DF-BAA8-FFA742DCCF3F}" type="presOf" srcId="{5B956423-18B7-49B3-9D70-FCF74F7485D9}" destId="{59012E4A-AADF-4163-8DA7-B87180C4CE37}" srcOrd="0" destOrd="0" presId="urn:microsoft.com/office/officeart/2005/8/layout/venn1"/>
    <dgm:cxn modelId="{2A672E17-6D6F-44A2-A466-0679EF14B337}" type="presOf" srcId="{A41915F8-7953-4ABF-A603-850894810D57}" destId="{6B22B541-5AD7-4AF7-B409-6C09DB67AED0}" srcOrd="0" destOrd="0" presId="urn:microsoft.com/office/officeart/2005/8/layout/venn1"/>
    <dgm:cxn modelId="{B3830DA7-9457-426E-A653-187F546631DA}" type="presOf" srcId="{3388E25A-3FE1-4801-A4DB-B9B7F6C43DBE}" destId="{70CBEF52-0C7D-4F23-B7DA-80602D7101E9}" srcOrd="0" destOrd="0" presId="urn:microsoft.com/office/officeart/2005/8/layout/venn1"/>
    <dgm:cxn modelId="{0EF8B68F-BEA7-446F-9A30-0D91D021B439}" type="presOf" srcId="{91D6FBCE-DDAF-45BE-B324-5EDF9BDA1811}" destId="{A1FA2B19-71EE-43D2-9D7D-0B108D2310A6}" srcOrd="0" destOrd="0" presId="urn:microsoft.com/office/officeart/2005/8/layout/venn1"/>
    <dgm:cxn modelId="{225677E0-0B66-4B65-9311-789119A7AC16}" srcId="{C489FDFB-88BD-4F22-A5BC-FFC76EFC2A7C}" destId="{854E70EE-31B6-4701-925B-39D5F6DC7A8C}" srcOrd="1" destOrd="0" parTransId="{931580A6-D25D-4487-A19E-BF8D0FBAAB4A}" sibTransId="{647E889B-ED36-442B-938F-6672F85772C9}"/>
    <dgm:cxn modelId="{8563FFA4-6771-45D2-A3BE-80A1EA300C61}" srcId="{C489FDFB-88BD-4F22-A5BC-FFC76EFC2A7C}" destId="{91D6FBCE-DDAF-45BE-B324-5EDF9BDA1811}" srcOrd="0" destOrd="0" parTransId="{FF01DD6B-1DB0-4902-BEAF-67FC72F94D67}" sibTransId="{9DA2A49C-E79A-4800-A541-F1F85D249DB1}"/>
    <dgm:cxn modelId="{46D53EF3-275C-4C71-B561-34A6126AFFE0}" srcId="{C489FDFB-88BD-4F22-A5BC-FFC76EFC2A7C}" destId="{A41915F8-7953-4ABF-A603-850894810D57}" srcOrd="2" destOrd="0" parTransId="{BBB60B62-BCE8-4A51-8FC3-610BB81ADA09}" sibTransId="{44A59656-F1FF-4E56-A7F8-720871384E25}"/>
    <dgm:cxn modelId="{A3BE538B-2224-4570-8FCF-7D6976705828}" type="presOf" srcId="{C5F02F8F-B123-4C20-98EA-FFD7D2AEC64A}" destId="{4F555D6A-DA6C-4512-9524-0A94D3C64487}" srcOrd="0" destOrd="0" presId="urn:microsoft.com/office/officeart/2005/8/layout/venn1"/>
    <dgm:cxn modelId="{72BB05A3-DDF7-472C-A4C5-B37F69C19397}" type="presOf" srcId="{854E70EE-31B6-4701-925B-39D5F6DC7A8C}" destId="{6A6B37CC-7892-4E92-BCF8-7E1946F89DFA}" srcOrd="0" destOrd="0" presId="urn:microsoft.com/office/officeart/2005/8/layout/venn1"/>
    <dgm:cxn modelId="{FC32FDFA-3751-4F51-A2F5-7F139AA5B8D3}" type="presOf" srcId="{C3B8C9DF-D1F4-42E3-BECD-2D76A1882E94}" destId="{47E5CBCF-42AD-4A37-9AD0-C1959908E4E8}" srcOrd="0" destOrd="0" presId="urn:microsoft.com/office/officeart/2005/8/layout/venn1"/>
    <dgm:cxn modelId="{8AC5DA3C-17BC-4F3A-AB85-617B79679168}" srcId="{C489FDFB-88BD-4F22-A5BC-FFC76EFC2A7C}" destId="{C3B8C9DF-D1F4-42E3-BECD-2D76A1882E94}" srcOrd="5" destOrd="0" parTransId="{76A1996E-1764-473D-B410-D16D64791954}" sibTransId="{B53CD438-0369-46AA-8B13-E2A2531DCA62}"/>
    <dgm:cxn modelId="{EF0A1FFD-2627-413D-BBBE-3E9DE8DE2FAA}" type="presOf" srcId="{C489FDFB-88BD-4F22-A5BC-FFC76EFC2A7C}" destId="{41CA331B-5752-48ED-A977-F4B259F6C9AD}" srcOrd="0" destOrd="0" presId="urn:microsoft.com/office/officeart/2005/8/layout/venn1"/>
    <dgm:cxn modelId="{4D2AFA7F-0CD1-4C87-8A7B-A193485EB7A4}" srcId="{C489FDFB-88BD-4F22-A5BC-FFC76EFC2A7C}" destId="{C5F02F8F-B123-4C20-98EA-FFD7D2AEC64A}" srcOrd="4" destOrd="0" parTransId="{07650AFE-CA8A-4A4B-8C09-DB33816E3210}" sibTransId="{02F59E31-B945-4889-BB4C-B9BD75497564}"/>
    <dgm:cxn modelId="{9C0D1621-13F7-44DE-A044-658B452514D2}" srcId="{C489FDFB-88BD-4F22-A5BC-FFC76EFC2A7C}" destId="{5B956423-18B7-49B3-9D70-FCF74F7485D9}" srcOrd="3" destOrd="0" parTransId="{F489E03C-A984-45EC-97A5-2AA3EC48047B}" sibTransId="{085189C0-F7B2-4032-8C2B-2A7B18511B2B}"/>
    <dgm:cxn modelId="{40A7488D-5D15-4F0A-9F79-74ED0E7C4E66}" type="presParOf" srcId="{41CA331B-5752-48ED-A977-F4B259F6C9AD}" destId="{38F5F55D-A891-42DE-BD18-A3F4F1565E46}" srcOrd="0" destOrd="0" presId="urn:microsoft.com/office/officeart/2005/8/layout/venn1"/>
    <dgm:cxn modelId="{A9F36B25-B25B-4BF3-8690-8E5E180A3950}" type="presParOf" srcId="{41CA331B-5752-48ED-A977-F4B259F6C9AD}" destId="{A1FA2B19-71EE-43D2-9D7D-0B108D2310A6}" srcOrd="1" destOrd="0" presId="urn:microsoft.com/office/officeart/2005/8/layout/venn1"/>
    <dgm:cxn modelId="{57CE791C-1844-470A-85B2-146671E5BF7D}" type="presParOf" srcId="{41CA331B-5752-48ED-A977-F4B259F6C9AD}" destId="{5920B5AF-BA19-4B42-AAE9-B118FE8CA012}" srcOrd="2" destOrd="0" presId="urn:microsoft.com/office/officeart/2005/8/layout/venn1"/>
    <dgm:cxn modelId="{19812CD2-D352-4BDC-94AB-A775E5C8931A}" type="presParOf" srcId="{41CA331B-5752-48ED-A977-F4B259F6C9AD}" destId="{6A6B37CC-7892-4E92-BCF8-7E1946F89DFA}" srcOrd="3" destOrd="0" presId="urn:microsoft.com/office/officeart/2005/8/layout/venn1"/>
    <dgm:cxn modelId="{93032783-2D4A-4A83-BFA0-146D75721E87}" type="presParOf" srcId="{41CA331B-5752-48ED-A977-F4B259F6C9AD}" destId="{A23B8E71-A218-46B3-B3F0-B9F627E42A23}" srcOrd="4" destOrd="0" presId="urn:microsoft.com/office/officeart/2005/8/layout/venn1"/>
    <dgm:cxn modelId="{272D0D2B-BCC3-4161-B6D1-54092B0A777F}" type="presParOf" srcId="{41CA331B-5752-48ED-A977-F4B259F6C9AD}" destId="{6B22B541-5AD7-4AF7-B409-6C09DB67AED0}" srcOrd="5" destOrd="0" presId="urn:microsoft.com/office/officeart/2005/8/layout/venn1"/>
    <dgm:cxn modelId="{E9C127E3-5B08-4267-89AD-B67DB3FD2359}" type="presParOf" srcId="{41CA331B-5752-48ED-A977-F4B259F6C9AD}" destId="{3112F3D6-2127-41BE-B214-7FD5C2AF7686}" srcOrd="6" destOrd="0" presId="urn:microsoft.com/office/officeart/2005/8/layout/venn1"/>
    <dgm:cxn modelId="{A9177CA1-E64F-4C16-8F93-AB61555FE695}" type="presParOf" srcId="{41CA331B-5752-48ED-A977-F4B259F6C9AD}" destId="{59012E4A-AADF-4163-8DA7-B87180C4CE37}" srcOrd="7" destOrd="0" presId="urn:microsoft.com/office/officeart/2005/8/layout/venn1"/>
    <dgm:cxn modelId="{5554DDE7-482A-4C7D-B3B3-B8BB22F3E62E}" type="presParOf" srcId="{41CA331B-5752-48ED-A977-F4B259F6C9AD}" destId="{0CD0CEB4-BD2D-4389-9DAB-04886749FE92}" srcOrd="8" destOrd="0" presId="urn:microsoft.com/office/officeart/2005/8/layout/venn1"/>
    <dgm:cxn modelId="{682BF192-6572-43E8-9E23-778C52C4100A}" type="presParOf" srcId="{41CA331B-5752-48ED-A977-F4B259F6C9AD}" destId="{4F555D6A-DA6C-4512-9524-0A94D3C64487}" srcOrd="9" destOrd="0" presId="urn:microsoft.com/office/officeart/2005/8/layout/venn1"/>
    <dgm:cxn modelId="{FFE62540-C5EE-4DB6-8A7B-25AC0F11EC5E}" type="presParOf" srcId="{41CA331B-5752-48ED-A977-F4B259F6C9AD}" destId="{76D9D56F-71D7-4EFC-A20B-77ADB5204BD8}" srcOrd="10" destOrd="0" presId="urn:microsoft.com/office/officeart/2005/8/layout/venn1"/>
    <dgm:cxn modelId="{339EDE57-E7D0-43AF-B1DC-34C1C5188AF1}" type="presParOf" srcId="{41CA331B-5752-48ED-A977-F4B259F6C9AD}" destId="{47E5CBCF-42AD-4A37-9AD0-C1959908E4E8}" srcOrd="11" destOrd="0" presId="urn:microsoft.com/office/officeart/2005/8/layout/venn1"/>
    <dgm:cxn modelId="{CA187F70-42AE-45D6-BBF6-396671291517}" type="presParOf" srcId="{41CA331B-5752-48ED-A977-F4B259F6C9AD}" destId="{32995FA5-7B43-45A0-9D2D-43D366CCC690}" srcOrd="12" destOrd="0" presId="urn:microsoft.com/office/officeart/2005/8/layout/venn1"/>
    <dgm:cxn modelId="{CDCDC9F1-C528-4D48-A62D-C104DD5CD433}" type="presParOf" srcId="{41CA331B-5752-48ED-A977-F4B259F6C9AD}" destId="{70CBEF52-0C7D-4F23-B7DA-80602D7101E9}"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B3286-74E2-497D-B372-B34E5E236AD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411B6716-5FDE-4860-AA49-6C4F514D01F0}">
      <dgm:prSet custT="1"/>
      <dgm:spPr/>
      <dgm:t>
        <a:bodyPr/>
        <a:lstStyle/>
        <a:p>
          <a:pPr algn="ctr" rtl="0"/>
          <a:r>
            <a:rPr lang="en-US" sz="2600" dirty="0" smtClean="0">
              <a:latin typeface="Times New Roman" panose="02020603050405020304" pitchFamily="18" charset="0"/>
              <a:cs typeface="Times New Roman" panose="02020603050405020304" pitchFamily="18" charset="0"/>
            </a:rPr>
            <a:t>Incomplete Information</a:t>
          </a:r>
          <a:endParaRPr lang="en-US" sz="2600" dirty="0">
            <a:latin typeface="Times New Roman" panose="02020603050405020304" pitchFamily="18" charset="0"/>
            <a:cs typeface="Times New Roman" panose="02020603050405020304" pitchFamily="18" charset="0"/>
          </a:endParaRPr>
        </a:p>
      </dgm:t>
    </dgm:pt>
    <dgm:pt modelId="{E18C8A6B-A978-4A21-9AB8-9E36A8F19F06}" type="parTrans" cxnId="{CC322EAC-D7F6-4C6F-9729-A8A8BA9BC132}">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0C56CE9F-1DA7-4E49-88B2-AFB1B7B43C79}" type="sibTrans" cxnId="{CC322EAC-D7F6-4C6F-9729-A8A8BA9BC132}">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7A7FE4EF-6822-45AD-88C1-4AA9899CED22}">
      <dgm:prSet custT="1"/>
      <dgm:spPr/>
      <dgm:t>
        <a:bodyPr/>
        <a:lstStyle/>
        <a:p>
          <a:pPr algn="ctr" rtl="0"/>
          <a:r>
            <a:rPr lang="en-US" sz="2600" smtClean="0">
              <a:latin typeface="Times New Roman" panose="02020603050405020304" pitchFamily="18" charset="0"/>
              <a:cs typeface="Times New Roman" panose="02020603050405020304" pitchFamily="18" charset="0"/>
            </a:rPr>
            <a:t>Un-supporting environment </a:t>
          </a:r>
          <a:endParaRPr lang="en-US" sz="2600">
            <a:latin typeface="Times New Roman" panose="02020603050405020304" pitchFamily="18" charset="0"/>
            <a:cs typeface="Times New Roman" panose="02020603050405020304" pitchFamily="18" charset="0"/>
          </a:endParaRPr>
        </a:p>
      </dgm:t>
    </dgm:pt>
    <dgm:pt modelId="{DBDE3554-1F92-45AB-81F6-42483573F5D4}" type="parTrans" cxnId="{7225E78D-F745-4D03-B1F7-12DCB568F71B}">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A50A81F4-FF94-4077-B5D3-FB0A9BE65C74}" type="sibTrans" cxnId="{7225E78D-F745-4D03-B1F7-12DCB568F71B}">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6D1C9F46-0FB6-4E6C-B1EF-48749F826E5B}">
      <dgm:prSet custT="1"/>
      <dgm:spPr/>
      <dgm:t>
        <a:bodyPr/>
        <a:lstStyle/>
        <a:p>
          <a:pPr algn="ctr" rtl="0"/>
          <a:r>
            <a:rPr lang="en-US" sz="2600" smtClean="0">
              <a:latin typeface="Times New Roman" panose="02020603050405020304" pitchFamily="18" charset="0"/>
              <a:cs typeface="Times New Roman" panose="02020603050405020304" pitchFamily="18" charset="0"/>
            </a:rPr>
            <a:t>Non-acceptance by subordinates </a:t>
          </a:r>
          <a:endParaRPr lang="en-US" sz="2600">
            <a:latin typeface="Times New Roman" panose="02020603050405020304" pitchFamily="18" charset="0"/>
            <a:cs typeface="Times New Roman" panose="02020603050405020304" pitchFamily="18" charset="0"/>
          </a:endParaRPr>
        </a:p>
      </dgm:t>
    </dgm:pt>
    <dgm:pt modelId="{153FDB7A-4E5B-46F9-A154-61174FCDB67A}" type="parTrans" cxnId="{2079097F-8470-40F9-B7BB-F5043532FAE6}">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A0678F13-67EB-4286-9A3F-A32794BE549E}" type="sibTrans" cxnId="{2079097F-8470-40F9-B7BB-F5043532FAE6}">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17DACF98-DEC7-4092-AC00-AA0972EC4803}">
      <dgm:prSet custT="1"/>
      <dgm:spPr/>
      <dgm:t>
        <a:bodyPr/>
        <a:lstStyle/>
        <a:p>
          <a:pPr algn="ctr" rtl="0"/>
          <a:r>
            <a:rPr lang="en-US" sz="2600" smtClean="0">
              <a:latin typeface="Times New Roman" panose="02020603050405020304" pitchFamily="18" charset="0"/>
              <a:cs typeface="Times New Roman" panose="02020603050405020304" pitchFamily="18" charset="0"/>
            </a:rPr>
            <a:t>Ineffective Communication </a:t>
          </a:r>
          <a:endParaRPr lang="en-US" sz="2600">
            <a:latin typeface="Times New Roman" panose="02020603050405020304" pitchFamily="18" charset="0"/>
            <a:cs typeface="Times New Roman" panose="02020603050405020304" pitchFamily="18" charset="0"/>
          </a:endParaRPr>
        </a:p>
      </dgm:t>
    </dgm:pt>
    <dgm:pt modelId="{1EF8D0ED-AA36-45F6-ADF6-C77B8E8F206F}" type="parTrans" cxnId="{7CDA8265-E2CB-4988-8EDC-337BD68F30CB}">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FE2F575F-1597-4869-A7EF-0B89C3B8D1EB}" type="sibTrans" cxnId="{7CDA8265-E2CB-4988-8EDC-337BD68F30CB}">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07275585-3FC2-4231-A6F5-08F2A1F1FA65}">
      <dgm:prSet custT="1"/>
      <dgm:spPr/>
      <dgm:t>
        <a:bodyPr/>
        <a:lstStyle/>
        <a:p>
          <a:pPr algn="ctr" rtl="0"/>
          <a:r>
            <a:rPr lang="en-US" sz="2600" smtClean="0">
              <a:latin typeface="Times New Roman" panose="02020603050405020304" pitchFamily="18" charset="0"/>
              <a:cs typeface="Times New Roman" panose="02020603050405020304" pitchFamily="18" charset="0"/>
            </a:rPr>
            <a:t>Incorrect timing</a:t>
          </a:r>
          <a:endParaRPr lang="en-US" sz="2600">
            <a:latin typeface="Times New Roman" panose="02020603050405020304" pitchFamily="18" charset="0"/>
            <a:cs typeface="Times New Roman" panose="02020603050405020304" pitchFamily="18" charset="0"/>
          </a:endParaRPr>
        </a:p>
      </dgm:t>
    </dgm:pt>
    <dgm:pt modelId="{4FD3F379-F8B6-446F-8E5E-7485C315042C}" type="parTrans" cxnId="{791D5FF5-36D9-4010-82D3-0A06B14FC833}">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A36A6FFA-1638-4A15-AA4E-FD6E6693ED44}" type="sibTrans" cxnId="{791D5FF5-36D9-4010-82D3-0A06B14FC833}">
      <dgm:prSet/>
      <dgm:spPr/>
      <dgm:t>
        <a:bodyPr/>
        <a:lstStyle/>
        <a:p>
          <a:pPr algn="ctr"/>
          <a:endParaRPr lang="en-US" sz="2600">
            <a:latin typeface="Times New Roman" panose="02020603050405020304" pitchFamily="18" charset="0"/>
            <a:cs typeface="Times New Roman" panose="02020603050405020304" pitchFamily="18" charset="0"/>
          </a:endParaRPr>
        </a:p>
      </dgm:t>
    </dgm:pt>
    <dgm:pt modelId="{FDD9C765-1FD0-40CC-B1AE-DFF1EF86EAD1}" type="pres">
      <dgm:prSet presAssocID="{B33B3286-74E2-497D-B372-B34E5E236AD5}" presName="linear" presStyleCnt="0">
        <dgm:presLayoutVars>
          <dgm:animLvl val="lvl"/>
          <dgm:resizeHandles val="exact"/>
        </dgm:presLayoutVars>
      </dgm:prSet>
      <dgm:spPr/>
      <dgm:t>
        <a:bodyPr/>
        <a:lstStyle/>
        <a:p>
          <a:endParaRPr lang="en-US"/>
        </a:p>
      </dgm:t>
    </dgm:pt>
    <dgm:pt modelId="{BEE5EB4E-DF9E-411C-AB28-962A76A47D81}" type="pres">
      <dgm:prSet presAssocID="{411B6716-5FDE-4860-AA49-6C4F514D01F0}" presName="parentText" presStyleLbl="node1" presStyleIdx="0" presStyleCnt="5">
        <dgm:presLayoutVars>
          <dgm:chMax val="0"/>
          <dgm:bulletEnabled val="1"/>
        </dgm:presLayoutVars>
      </dgm:prSet>
      <dgm:spPr/>
      <dgm:t>
        <a:bodyPr/>
        <a:lstStyle/>
        <a:p>
          <a:endParaRPr lang="en-US"/>
        </a:p>
      </dgm:t>
    </dgm:pt>
    <dgm:pt modelId="{EB8CD24D-CB00-42E7-9E66-71E7638B11DF}" type="pres">
      <dgm:prSet presAssocID="{0C56CE9F-1DA7-4E49-88B2-AFB1B7B43C79}" presName="spacer" presStyleCnt="0"/>
      <dgm:spPr/>
    </dgm:pt>
    <dgm:pt modelId="{1B24B6A4-DA2D-4A29-862C-B49BB0E2C0CA}" type="pres">
      <dgm:prSet presAssocID="{7A7FE4EF-6822-45AD-88C1-4AA9899CED22}" presName="parentText" presStyleLbl="node1" presStyleIdx="1" presStyleCnt="5">
        <dgm:presLayoutVars>
          <dgm:chMax val="0"/>
          <dgm:bulletEnabled val="1"/>
        </dgm:presLayoutVars>
      </dgm:prSet>
      <dgm:spPr/>
      <dgm:t>
        <a:bodyPr/>
        <a:lstStyle/>
        <a:p>
          <a:endParaRPr lang="en-US"/>
        </a:p>
      </dgm:t>
    </dgm:pt>
    <dgm:pt modelId="{171D236C-C0A4-4757-9FDE-B2FFF12BE160}" type="pres">
      <dgm:prSet presAssocID="{A50A81F4-FF94-4077-B5D3-FB0A9BE65C74}" presName="spacer" presStyleCnt="0"/>
      <dgm:spPr/>
    </dgm:pt>
    <dgm:pt modelId="{8C3B7D35-8C7E-43B7-A6E5-32DF3DB89941}" type="pres">
      <dgm:prSet presAssocID="{6D1C9F46-0FB6-4E6C-B1EF-48749F826E5B}" presName="parentText" presStyleLbl="node1" presStyleIdx="2" presStyleCnt="5">
        <dgm:presLayoutVars>
          <dgm:chMax val="0"/>
          <dgm:bulletEnabled val="1"/>
        </dgm:presLayoutVars>
      </dgm:prSet>
      <dgm:spPr/>
      <dgm:t>
        <a:bodyPr/>
        <a:lstStyle/>
        <a:p>
          <a:endParaRPr lang="en-US"/>
        </a:p>
      </dgm:t>
    </dgm:pt>
    <dgm:pt modelId="{ED89CAF8-69A2-4939-AF7B-3A195DF313A2}" type="pres">
      <dgm:prSet presAssocID="{A0678F13-67EB-4286-9A3F-A32794BE549E}" presName="spacer" presStyleCnt="0"/>
      <dgm:spPr/>
    </dgm:pt>
    <dgm:pt modelId="{3017B27C-4D6B-4F5B-B059-615B319B8A9A}" type="pres">
      <dgm:prSet presAssocID="{17DACF98-DEC7-4092-AC00-AA0972EC4803}" presName="parentText" presStyleLbl="node1" presStyleIdx="3" presStyleCnt="5">
        <dgm:presLayoutVars>
          <dgm:chMax val="0"/>
          <dgm:bulletEnabled val="1"/>
        </dgm:presLayoutVars>
      </dgm:prSet>
      <dgm:spPr/>
      <dgm:t>
        <a:bodyPr/>
        <a:lstStyle/>
        <a:p>
          <a:endParaRPr lang="en-US"/>
        </a:p>
      </dgm:t>
    </dgm:pt>
    <dgm:pt modelId="{EADFB7C8-C6A4-4690-8240-FEE61BD5CB3B}" type="pres">
      <dgm:prSet presAssocID="{FE2F575F-1597-4869-A7EF-0B89C3B8D1EB}" presName="spacer" presStyleCnt="0"/>
      <dgm:spPr/>
    </dgm:pt>
    <dgm:pt modelId="{C40F68E8-1670-4F51-BB1C-38039EE6B747}" type="pres">
      <dgm:prSet presAssocID="{07275585-3FC2-4231-A6F5-08F2A1F1FA65}" presName="parentText" presStyleLbl="node1" presStyleIdx="4" presStyleCnt="5">
        <dgm:presLayoutVars>
          <dgm:chMax val="0"/>
          <dgm:bulletEnabled val="1"/>
        </dgm:presLayoutVars>
      </dgm:prSet>
      <dgm:spPr/>
      <dgm:t>
        <a:bodyPr/>
        <a:lstStyle/>
        <a:p>
          <a:endParaRPr lang="en-US"/>
        </a:p>
      </dgm:t>
    </dgm:pt>
  </dgm:ptLst>
  <dgm:cxnLst>
    <dgm:cxn modelId="{2079097F-8470-40F9-B7BB-F5043532FAE6}" srcId="{B33B3286-74E2-497D-B372-B34E5E236AD5}" destId="{6D1C9F46-0FB6-4E6C-B1EF-48749F826E5B}" srcOrd="2" destOrd="0" parTransId="{153FDB7A-4E5B-46F9-A154-61174FCDB67A}" sibTransId="{A0678F13-67EB-4286-9A3F-A32794BE549E}"/>
    <dgm:cxn modelId="{D18153B5-4E7B-47F1-9841-774B17C47064}" type="presOf" srcId="{17DACF98-DEC7-4092-AC00-AA0972EC4803}" destId="{3017B27C-4D6B-4F5B-B059-615B319B8A9A}" srcOrd="0" destOrd="0" presId="urn:microsoft.com/office/officeart/2005/8/layout/vList2"/>
    <dgm:cxn modelId="{DD604C7F-86B9-4DA9-9949-D702FA5943DD}" type="presOf" srcId="{B33B3286-74E2-497D-B372-B34E5E236AD5}" destId="{FDD9C765-1FD0-40CC-B1AE-DFF1EF86EAD1}" srcOrd="0" destOrd="0" presId="urn:microsoft.com/office/officeart/2005/8/layout/vList2"/>
    <dgm:cxn modelId="{45ABA4A8-18E5-4AD5-807E-9EF7AFEFC36A}" type="presOf" srcId="{7A7FE4EF-6822-45AD-88C1-4AA9899CED22}" destId="{1B24B6A4-DA2D-4A29-862C-B49BB0E2C0CA}" srcOrd="0" destOrd="0" presId="urn:microsoft.com/office/officeart/2005/8/layout/vList2"/>
    <dgm:cxn modelId="{791D5FF5-36D9-4010-82D3-0A06B14FC833}" srcId="{B33B3286-74E2-497D-B372-B34E5E236AD5}" destId="{07275585-3FC2-4231-A6F5-08F2A1F1FA65}" srcOrd="4" destOrd="0" parTransId="{4FD3F379-F8B6-446F-8E5E-7485C315042C}" sibTransId="{A36A6FFA-1638-4A15-AA4E-FD6E6693ED44}"/>
    <dgm:cxn modelId="{7CDA8265-E2CB-4988-8EDC-337BD68F30CB}" srcId="{B33B3286-74E2-497D-B372-B34E5E236AD5}" destId="{17DACF98-DEC7-4092-AC00-AA0972EC4803}" srcOrd="3" destOrd="0" parTransId="{1EF8D0ED-AA36-45F6-ADF6-C77B8E8F206F}" sibTransId="{FE2F575F-1597-4869-A7EF-0B89C3B8D1EB}"/>
    <dgm:cxn modelId="{7225E78D-F745-4D03-B1F7-12DCB568F71B}" srcId="{B33B3286-74E2-497D-B372-B34E5E236AD5}" destId="{7A7FE4EF-6822-45AD-88C1-4AA9899CED22}" srcOrd="1" destOrd="0" parTransId="{DBDE3554-1F92-45AB-81F6-42483573F5D4}" sibTransId="{A50A81F4-FF94-4077-B5D3-FB0A9BE65C74}"/>
    <dgm:cxn modelId="{FCBED5AB-A54B-4530-AE2D-3C8B85028338}" type="presOf" srcId="{6D1C9F46-0FB6-4E6C-B1EF-48749F826E5B}" destId="{8C3B7D35-8C7E-43B7-A6E5-32DF3DB89941}" srcOrd="0" destOrd="0" presId="urn:microsoft.com/office/officeart/2005/8/layout/vList2"/>
    <dgm:cxn modelId="{CC322EAC-D7F6-4C6F-9729-A8A8BA9BC132}" srcId="{B33B3286-74E2-497D-B372-B34E5E236AD5}" destId="{411B6716-5FDE-4860-AA49-6C4F514D01F0}" srcOrd="0" destOrd="0" parTransId="{E18C8A6B-A978-4A21-9AB8-9E36A8F19F06}" sibTransId="{0C56CE9F-1DA7-4E49-88B2-AFB1B7B43C79}"/>
    <dgm:cxn modelId="{0D7D2BF6-124F-4D1B-9824-B0042A65FC69}" type="presOf" srcId="{411B6716-5FDE-4860-AA49-6C4F514D01F0}" destId="{BEE5EB4E-DF9E-411C-AB28-962A76A47D81}" srcOrd="0" destOrd="0" presId="urn:microsoft.com/office/officeart/2005/8/layout/vList2"/>
    <dgm:cxn modelId="{7713627F-20AC-4995-A081-DCC0DE947076}" type="presOf" srcId="{07275585-3FC2-4231-A6F5-08F2A1F1FA65}" destId="{C40F68E8-1670-4F51-BB1C-38039EE6B747}" srcOrd="0" destOrd="0" presId="urn:microsoft.com/office/officeart/2005/8/layout/vList2"/>
    <dgm:cxn modelId="{3B64C92B-7860-4A2A-B7B4-BC21824580E0}" type="presParOf" srcId="{FDD9C765-1FD0-40CC-B1AE-DFF1EF86EAD1}" destId="{BEE5EB4E-DF9E-411C-AB28-962A76A47D81}" srcOrd="0" destOrd="0" presId="urn:microsoft.com/office/officeart/2005/8/layout/vList2"/>
    <dgm:cxn modelId="{DCE6A133-5324-4F8D-AD3D-FDA68859BD9F}" type="presParOf" srcId="{FDD9C765-1FD0-40CC-B1AE-DFF1EF86EAD1}" destId="{EB8CD24D-CB00-42E7-9E66-71E7638B11DF}" srcOrd="1" destOrd="0" presId="urn:microsoft.com/office/officeart/2005/8/layout/vList2"/>
    <dgm:cxn modelId="{0A3ED201-A042-4B1C-A8D4-B7E982B075FF}" type="presParOf" srcId="{FDD9C765-1FD0-40CC-B1AE-DFF1EF86EAD1}" destId="{1B24B6A4-DA2D-4A29-862C-B49BB0E2C0CA}" srcOrd="2" destOrd="0" presId="urn:microsoft.com/office/officeart/2005/8/layout/vList2"/>
    <dgm:cxn modelId="{1BBED108-F567-4229-9496-F920FDC97A38}" type="presParOf" srcId="{FDD9C765-1FD0-40CC-B1AE-DFF1EF86EAD1}" destId="{171D236C-C0A4-4757-9FDE-B2FFF12BE160}" srcOrd="3" destOrd="0" presId="urn:microsoft.com/office/officeart/2005/8/layout/vList2"/>
    <dgm:cxn modelId="{89175AB3-056B-42C5-8C6B-C9CA6096E472}" type="presParOf" srcId="{FDD9C765-1FD0-40CC-B1AE-DFF1EF86EAD1}" destId="{8C3B7D35-8C7E-43B7-A6E5-32DF3DB89941}" srcOrd="4" destOrd="0" presId="urn:microsoft.com/office/officeart/2005/8/layout/vList2"/>
    <dgm:cxn modelId="{0A6E70E3-5D8A-4563-ADB5-ED6A9DDD6D32}" type="presParOf" srcId="{FDD9C765-1FD0-40CC-B1AE-DFF1EF86EAD1}" destId="{ED89CAF8-69A2-4939-AF7B-3A195DF313A2}" srcOrd="5" destOrd="0" presId="urn:microsoft.com/office/officeart/2005/8/layout/vList2"/>
    <dgm:cxn modelId="{CF23BB10-9BF0-40B2-AD19-916516FE60A5}" type="presParOf" srcId="{FDD9C765-1FD0-40CC-B1AE-DFF1EF86EAD1}" destId="{3017B27C-4D6B-4F5B-B059-615B319B8A9A}" srcOrd="6" destOrd="0" presId="urn:microsoft.com/office/officeart/2005/8/layout/vList2"/>
    <dgm:cxn modelId="{4EAD4794-8A4E-415E-BDDF-EAB2AB5C3DBA}" type="presParOf" srcId="{FDD9C765-1FD0-40CC-B1AE-DFF1EF86EAD1}" destId="{EADFB7C8-C6A4-4690-8240-FEE61BD5CB3B}" srcOrd="7" destOrd="0" presId="urn:microsoft.com/office/officeart/2005/8/layout/vList2"/>
    <dgm:cxn modelId="{32D17CA7-6655-42C7-9AD4-EF3A3E4A4042}" type="presParOf" srcId="{FDD9C765-1FD0-40CC-B1AE-DFF1EF86EAD1}" destId="{C40F68E8-1670-4F51-BB1C-38039EE6B74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2C3D9-5771-4A90-B5E2-D48259B9EED3}">
      <dsp:nvSpPr>
        <dsp:cNvPr id="0" name=""/>
        <dsp:cNvSpPr/>
      </dsp:nvSpPr>
      <dsp:spPr>
        <a:xfrm>
          <a:off x="790811" y="30742"/>
          <a:ext cx="1542172" cy="1406098"/>
        </a:xfrm>
        <a:prstGeom prst="trapezoid">
          <a:avLst>
            <a:gd name="adj" fmla="val 5483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smtClean="0">
            <a:latin typeface="Times New Roman" panose="02020603050405020304" pitchFamily="18" charset="0"/>
            <a:cs typeface="Times New Roman" panose="02020603050405020304" pitchFamily="18" charset="0"/>
          </a:endParaRPr>
        </a:p>
        <a:p>
          <a:pPr lvl="0" algn="ctr" defTabSz="1333500">
            <a:lnSpc>
              <a:spcPct val="90000"/>
            </a:lnSpc>
            <a:spcBef>
              <a:spcPct val="0"/>
            </a:spcBef>
            <a:spcAft>
              <a:spcPct val="35000"/>
            </a:spcAft>
          </a:pPr>
          <a:r>
            <a:rPr lang="en-US" sz="3000" kern="1200" dirty="0" smtClean="0">
              <a:latin typeface="Times New Roman" panose="02020603050405020304" pitchFamily="18" charset="0"/>
              <a:cs typeface="Times New Roman" panose="02020603050405020304" pitchFamily="18" charset="0"/>
            </a:rPr>
            <a:t>Strategic</a:t>
          </a:r>
          <a:endParaRPr lang="en-US" sz="3000" kern="1200" dirty="0">
            <a:latin typeface="Times New Roman" panose="02020603050405020304" pitchFamily="18" charset="0"/>
            <a:cs typeface="Times New Roman" panose="02020603050405020304" pitchFamily="18" charset="0"/>
          </a:endParaRPr>
        </a:p>
      </dsp:txBody>
      <dsp:txXfrm>
        <a:off x="790811" y="30742"/>
        <a:ext cx="1542172" cy="1406098"/>
      </dsp:txXfrm>
    </dsp:sp>
    <dsp:sp modelId="{2EDC6D83-4C03-43F1-BC01-ACB307679957}">
      <dsp:nvSpPr>
        <dsp:cNvPr id="0" name=""/>
        <dsp:cNvSpPr/>
      </dsp:nvSpPr>
      <dsp:spPr>
        <a:xfrm>
          <a:off x="391696" y="1406098"/>
          <a:ext cx="2325566" cy="714270"/>
        </a:xfrm>
        <a:prstGeom prst="trapezoid">
          <a:avLst>
            <a:gd name="adj" fmla="val 54839"/>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Times New Roman" panose="02020603050405020304" pitchFamily="18" charset="0"/>
              <a:cs typeface="Times New Roman" panose="02020603050405020304" pitchFamily="18" charset="0"/>
            </a:rPr>
            <a:t>Managerial</a:t>
          </a:r>
          <a:endParaRPr lang="en-US" sz="3000" kern="1200" dirty="0">
            <a:latin typeface="Times New Roman" panose="02020603050405020304" pitchFamily="18" charset="0"/>
            <a:cs typeface="Times New Roman" panose="02020603050405020304" pitchFamily="18" charset="0"/>
          </a:endParaRPr>
        </a:p>
      </dsp:txBody>
      <dsp:txXfrm>
        <a:off x="798670" y="1406098"/>
        <a:ext cx="1511618" cy="714270"/>
      </dsp:txXfrm>
    </dsp:sp>
    <dsp:sp modelId="{1E27C7B4-A327-4315-8237-164AC7D86545}">
      <dsp:nvSpPr>
        <dsp:cNvPr id="0" name=""/>
        <dsp:cNvSpPr/>
      </dsp:nvSpPr>
      <dsp:spPr>
        <a:xfrm>
          <a:off x="0" y="2120369"/>
          <a:ext cx="3108959" cy="714270"/>
        </a:xfrm>
        <a:prstGeom prst="trapezoid">
          <a:avLst>
            <a:gd name="adj" fmla="val 54839"/>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Times New Roman" panose="02020603050405020304" pitchFamily="18" charset="0"/>
              <a:cs typeface="Times New Roman" panose="02020603050405020304" pitchFamily="18" charset="0"/>
            </a:rPr>
            <a:t>Operational</a:t>
          </a:r>
          <a:endParaRPr lang="en-US" sz="3000" kern="1200" dirty="0">
            <a:latin typeface="Times New Roman" panose="02020603050405020304" pitchFamily="18" charset="0"/>
            <a:cs typeface="Times New Roman" panose="02020603050405020304" pitchFamily="18" charset="0"/>
          </a:endParaRPr>
        </a:p>
      </dsp:txBody>
      <dsp:txXfrm>
        <a:off x="544068" y="2120369"/>
        <a:ext cx="2020824" cy="714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5F55D-A891-42DE-BD18-A3F4F1565E46}">
      <dsp:nvSpPr>
        <dsp:cNvPr id="0" name=""/>
        <dsp:cNvSpPr/>
      </dsp:nvSpPr>
      <dsp:spPr>
        <a:xfrm>
          <a:off x="2337082" y="1536978"/>
          <a:ext cx="1476052" cy="14762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1FA2B19-71EE-43D2-9D7D-0B108D2310A6}">
      <dsp:nvSpPr>
        <dsp:cNvPr id="0" name=""/>
        <dsp:cNvSpPr/>
      </dsp:nvSpPr>
      <dsp:spPr>
        <a:xfrm>
          <a:off x="2229454" y="384774"/>
          <a:ext cx="1691309" cy="9051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2500" kern="1200" smtClean="0">
              <a:latin typeface="Times New Roman" panose="02020603050405020304" pitchFamily="18" charset="0"/>
              <a:cs typeface="Times New Roman" panose="02020603050405020304" pitchFamily="18" charset="0"/>
            </a:rPr>
            <a:t>Specific objectives </a:t>
          </a:r>
          <a:endParaRPr lang="en-US" sz="2500" kern="1200">
            <a:latin typeface="Times New Roman" panose="02020603050405020304" pitchFamily="18" charset="0"/>
            <a:cs typeface="Times New Roman" panose="02020603050405020304" pitchFamily="18" charset="0"/>
          </a:endParaRPr>
        </a:p>
      </dsp:txBody>
      <dsp:txXfrm>
        <a:off x="2229454" y="384774"/>
        <a:ext cx="1691309" cy="905109"/>
      </dsp:txXfrm>
    </dsp:sp>
    <dsp:sp modelId="{5920B5AF-BA19-4B42-AAE9-B118FE8CA012}">
      <dsp:nvSpPr>
        <dsp:cNvPr id="0" name=""/>
        <dsp:cNvSpPr/>
      </dsp:nvSpPr>
      <dsp:spPr>
        <a:xfrm>
          <a:off x="2770058" y="1745153"/>
          <a:ext cx="1476052" cy="14762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A6B37CC-7892-4E92-BCF8-7E1946F89DFA}">
      <dsp:nvSpPr>
        <dsp:cNvPr id="0" name=""/>
        <dsp:cNvSpPr/>
      </dsp:nvSpPr>
      <dsp:spPr>
        <a:xfrm>
          <a:off x="4360780" y="1244628"/>
          <a:ext cx="1733809" cy="9956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Identification of problems</a:t>
          </a:r>
          <a:endParaRPr lang="en-US" sz="2500" kern="1200" dirty="0">
            <a:latin typeface="Times New Roman" panose="02020603050405020304" pitchFamily="18" charset="0"/>
            <a:cs typeface="Times New Roman" panose="02020603050405020304" pitchFamily="18" charset="0"/>
          </a:endParaRPr>
        </a:p>
      </dsp:txBody>
      <dsp:txXfrm>
        <a:off x="4360780" y="1244628"/>
        <a:ext cx="1733809" cy="995620"/>
      </dsp:txXfrm>
    </dsp:sp>
    <dsp:sp modelId="{A23B8E71-A218-46B3-B3F0-B9F627E42A23}">
      <dsp:nvSpPr>
        <dsp:cNvPr id="0" name=""/>
        <dsp:cNvSpPr/>
      </dsp:nvSpPr>
      <dsp:spPr>
        <a:xfrm>
          <a:off x="2876456" y="2213548"/>
          <a:ext cx="1476052" cy="14762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22B541-5AD7-4AF7-B409-6C09DB67AED0}">
      <dsp:nvSpPr>
        <dsp:cNvPr id="0" name=""/>
        <dsp:cNvSpPr/>
      </dsp:nvSpPr>
      <dsp:spPr>
        <a:xfrm>
          <a:off x="4581912" y="2511781"/>
          <a:ext cx="1568305" cy="1063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Search for alternatives </a:t>
          </a:r>
          <a:endParaRPr lang="en-US" sz="2500" kern="1200" dirty="0">
            <a:latin typeface="Times New Roman" panose="02020603050405020304" pitchFamily="18" charset="0"/>
            <a:cs typeface="Times New Roman" panose="02020603050405020304" pitchFamily="18" charset="0"/>
          </a:endParaRPr>
        </a:p>
      </dsp:txBody>
      <dsp:txXfrm>
        <a:off x="4581912" y="2511781"/>
        <a:ext cx="1568305" cy="1063503"/>
      </dsp:txXfrm>
    </dsp:sp>
    <dsp:sp modelId="{3112F3D6-2127-41BE-B214-7FD5C2AF7686}">
      <dsp:nvSpPr>
        <dsp:cNvPr id="0" name=""/>
        <dsp:cNvSpPr/>
      </dsp:nvSpPr>
      <dsp:spPr>
        <a:xfrm>
          <a:off x="2576941" y="2589168"/>
          <a:ext cx="1476052" cy="14762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9012E4A-AADF-4163-8DA7-B87180C4CE37}">
      <dsp:nvSpPr>
        <dsp:cNvPr id="0" name=""/>
        <dsp:cNvSpPr/>
      </dsp:nvSpPr>
      <dsp:spPr>
        <a:xfrm>
          <a:off x="3905388" y="3937328"/>
          <a:ext cx="1691309" cy="9729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2500" kern="1200" smtClean="0">
              <a:latin typeface="Times New Roman" panose="02020603050405020304" pitchFamily="18" charset="0"/>
              <a:cs typeface="Times New Roman" panose="02020603050405020304" pitchFamily="18" charset="0"/>
            </a:rPr>
            <a:t>Evaluation of alternatives </a:t>
          </a:r>
          <a:endParaRPr lang="en-US" sz="2500" kern="1200">
            <a:latin typeface="Times New Roman" panose="02020603050405020304" pitchFamily="18" charset="0"/>
            <a:cs typeface="Times New Roman" panose="02020603050405020304" pitchFamily="18" charset="0"/>
          </a:endParaRPr>
        </a:p>
      </dsp:txBody>
      <dsp:txXfrm>
        <a:off x="3905388" y="3937328"/>
        <a:ext cx="1691309" cy="972992"/>
      </dsp:txXfrm>
    </dsp:sp>
    <dsp:sp modelId="{0CD0CEB4-BD2D-4389-9DAB-04886749FE92}">
      <dsp:nvSpPr>
        <dsp:cNvPr id="0" name=""/>
        <dsp:cNvSpPr/>
      </dsp:nvSpPr>
      <dsp:spPr>
        <a:xfrm>
          <a:off x="2097224" y="2589168"/>
          <a:ext cx="1476052" cy="14762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F555D6A-DA6C-4512-9524-0A94D3C64487}">
      <dsp:nvSpPr>
        <dsp:cNvPr id="0" name=""/>
        <dsp:cNvSpPr/>
      </dsp:nvSpPr>
      <dsp:spPr>
        <a:xfrm>
          <a:off x="553519" y="3937328"/>
          <a:ext cx="1691309" cy="9729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2500" kern="1200" smtClean="0">
              <a:latin typeface="Times New Roman" panose="02020603050405020304" pitchFamily="18" charset="0"/>
              <a:cs typeface="Times New Roman" panose="02020603050405020304" pitchFamily="18" charset="0"/>
            </a:rPr>
            <a:t>Choice of alternatives</a:t>
          </a:r>
          <a:endParaRPr lang="en-US" sz="2500" kern="1200">
            <a:latin typeface="Times New Roman" panose="02020603050405020304" pitchFamily="18" charset="0"/>
            <a:cs typeface="Times New Roman" panose="02020603050405020304" pitchFamily="18" charset="0"/>
          </a:endParaRPr>
        </a:p>
      </dsp:txBody>
      <dsp:txXfrm>
        <a:off x="553519" y="3937328"/>
        <a:ext cx="1691309" cy="972992"/>
      </dsp:txXfrm>
    </dsp:sp>
    <dsp:sp modelId="{76D9D56F-71D7-4EFC-A20B-77ADB5204BD8}">
      <dsp:nvSpPr>
        <dsp:cNvPr id="0" name=""/>
        <dsp:cNvSpPr/>
      </dsp:nvSpPr>
      <dsp:spPr>
        <a:xfrm>
          <a:off x="1797708" y="2213548"/>
          <a:ext cx="1476052" cy="14762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7E5CBCF-42AD-4A37-9AD0-C1959908E4E8}">
      <dsp:nvSpPr>
        <dsp:cNvPr id="0" name=""/>
        <dsp:cNvSpPr/>
      </dsp:nvSpPr>
      <dsp:spPr>
        <a:xfrm>
          <a:off x="0" y="2511781"/>
          <a:ext cx="1568305" cy="1063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2500" kern="1200" smtClean="0">
              <a:latin typeface="Times New Roman" panose="02020603050405020304" pitchFamily="18" charset="0"/>
              <a:cs typeface="Times New Roman" panose="02020603050405020304" pitchFamily="18" charset="0"/>
            </a:rPr>
            <a:t>Action</a:t>
          </a:r>
          <a:endParaRPr lang="en-US" sz="2500" kern="1200">
            <a:latin typeface="Times New Roman" panose="02020603050405020304" pitchFamily="18" charset="0"/>
            <a:cs typeface="Times New Roman" panose="02020603050405020304" pitchFamily="18" charset="0"/>
          </a:endParaRPr>
        </a:p>
      </dsp:txBody>
      <dsp:txXfrm>
        <a:off x="0" y="2511781"/>
        <a:ext cx="1568305" cy="1063503"/>
      </dsp:txXfrm>
    </dsp:sp>
    <dsp:sp modelId="{32995FA5-7B43-45A0-9D2D-43D366CCC690}">
      <dsp:nvSpPr>
        <dsp:cNvPr id="0" name=""/>
        <dsp:cNvSpPr/>
      </dsp:nvSpPr>
      <dsp:spPr>
        <a:xfrm>
          <a:off x="1904107" y="1720530"/>
          <a:ext cx="1476052" cy="14762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0CBEF52-0C7D-4F23-B7DA-80602D7101E9}">
      <dsp:nvSpPr>
        <dsp:cNvPr id="0" name=""/>
        <dsp:cNvSpPr/>
      </dsp:nvSpPr>
      <dsp:spPr>
        <a:xfrm>
          <a:off x="123004" y="1244628"/>
          <a:ext cx="1599056" cy="9956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n-US" sz="2500" kern="1200" smtClean="0">
              <a:latin typeface="Times New Roman" panose="02020603050405020304" pitchFamily="18" charset="0"/>
              <a:cs typeface="Times New Roman" panose="02020603050405020304" pitchFamily="18" charset="0"/>
            </a:rPr>
            <a:t>Results</a:t>
          </a:r>
          <a:endParaRPr lang="en-US" sz="2500" kern="1200">
            <a:latin typeface="Times New Roman" panose="02020603050405020304" pitchFamily="18" charset="0"/>
            <a:cs typeface="Times New Roman" panose="02020603050405020304" pitchFamily="18" charset="0"/>
          </a:endParaRPr>
        </a:p>
      </dsp:txBody>
      <dsp:txXfrm>
        <a:off x="123004" y="1244628"/>
        <a:ext cx="1599056" cy="995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5EB4E-DF9E-411C-AB28-962A76A47D81}">
      <dsp:nvSpPr>
        <dsp:cNvPr id="0" name=""/>
        <dsp:cNvSpPr/>
      </dsp:nvSpPr>
      <dsp:spPr>
        <a:xfrm>
          <a:off x="0" y="45847"/>
          <a:ext cx="6441059" cy="8236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Incomplete Information</a:t>
          </a:r>
          <a:endParaRPr lang="en-US" sz="2600" kern="1200" dirty="0">
            <a:latin typeface="Times New Roman" panose="02020603050405020304" pitchFamily="18" charset="0"/>
            <a:cs typeface="Times New Roman" panose="02020603050405020304" pitchFamily="18" charset="0"/>
          </a:endParaRPr>
        </a:p>
      </dsp:txBody>
      <dsp:txXfrm>
        <a:off x="40209" y="86056"/>
        <a:ext cx="6360641" cy="743262"/>
      </dsp:txXfrm>
    </dsp:sp>
    <dsp:sp modelId="{1B24B6A4-DA2D-4A29-862C-B49BB0E2C0CA}">
      <dsp:nvSpPr>
        <dsp:cNvPr id="0" name=""/>
        <dsp:cNvSpPr/>
      </dsp:nvSpPr>
      <dsp:spPr>
        <a:xfrm>
          <a:off x="0" y="996247"/>
          <a:ext cx="6441059" cy="8236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latin typeface="Times New Roman" panose="02020603050405020304" pitchFamily="18" charset="0"/>
              <a:cs typeface="Times New Roman" panose="02020603050405020304" pitchFamily="18" charset="0"/>
            </a:rPr>
            <a:t>Un-supporting environment </a:t>
          </a:r>
          <a:endParaRPr lang="en-US" sz="2600" kern="1200">
            <a:latin typeface="Times New Roman" panose="02020603050405020304" pitchFamily="18" charset="0"/>
            <a:cs typeface="Times New Roman" panose="02020603050405020304" pitchFamily="18" charset="0"/>
          </a:endParaRPr>
        </a:p>
      </dsp:txBody>
      <dsp:txXfrm>
        <a:off x="40209" y="1036456"/>
        <a:ext cx="6360641" cy="743262"/>
      </dsp:txXfrm>
    </dsp:sp>
    <dsp:sp modelId="{8C3B7D35-8C7E-43B7-A6E5-32DF3DB89941}">
      <dsp:nvSpPr>
        <dsp:cNvPr id="0" name=""/>
        <dsp:cNvSpPr/>
      </dsp:nvSpPr>
      <dsp:spPr>
        <a:xfrm>
          <a:off x="0" y="1946647"/>
          <a:ext cx="6441059" cy="8236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latin typeface="Times New Roman" panose="02020603050405020304" pitchFamily="18" charset="0"/>
              <a:cs typeface="Times New Roman" panose="02020603050405020304" pitchFamily="18" charset="0"/>
            </a:rPr>
            <a:t>Non-acceptance by subordinates </a:t>
          </a:r>
          <a:endParaRPr lang="en-US" sz="2600" kern="1200">
            <a:latin typeface="Times New Roman" panose="02020603050405020304" pitchFamily="18" charset="0"/>
            <a:cs typeface="Times New Roman" panose="02020603050405020304" pitchFamily="18" charset="0"/>
          </a:endParaRPr>
        </a:p>
      </dsp:txBody>
      <dsp:txXfrm>
        <a:off x="40209" y="1986856"/>
        <a:ext cx="6360641" cy="743262"/>
      </dsp:txXfrm>
    </dsp:sp>
    <dsp:sp modelId="{3017B27C-4D6B-4F5B-B059-615B319B8A9A}">
      <dsp:nvSpPr>
        <dsp:cNvPr id="0" name=""/>
        <dsp:cNvSpPr/>
      </dsp:nvSpPr>
      <dsp:spPr>
        <a:xfrm>
          <a:off x="0" y="2897047"/>
          <a:ext cx="6441059" cy="8236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latin typeface="Times New Roman" panose="02020603050405020304" pitchFamily="18" charset="0"/>
              <a:cs typeface="Times New Roman" panose="02020603050405020304" pitchFamily="18" charset="0"/>
            </a:rPr>
            <a:t>Ineffective Communication </a:t>
          </a:r>
          <a:endParaRPr lang="en-US" sz="2600" kern="1200">
            <a:latin typeface="Times New Roman" panose="02020603050405020304" pitchFamily="18" charset="0"/>
            <a:cs typeface="Times New Roman" panose="02020603050405020304" pitchFamily="18" charset="0"/>
          </a:endParaRPr>
        </a:p>
      </dsp:txBody>
      <dsp:txXfrm>
        <a:off x="40209" y="2937256"/>
        <a:ext cx="6360641" cy="743262"/>
      </dsp:txXfrm>
    </dsp:sp>
    <dsp:sp modelId="{C40F68E8-1670-4F51-BB1C-38039EE6B747}">
      <dsp:nvSpPr>
        <dsp:cNvPr id="0" name=""/>
        <dsp:cNvSpPr/>
      </dsp:nvSpPr>
      <dsp:spPr>
        <a:xfrm>
          <a:off x="0" y="3847447"/>
          <a:ext cx="6441059" cy="8236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latin typeface="Times New Roman" panose="02020603050405020304" pitchFamily="18" charset="0"/>
              <a:cs typeface="Times New Roman" panose="02020603050405020304" pitchFamily="18" charset="0"/>
            </a:rPr>
            <a:t>Incorrect timing</a:t>
          </a:r>
          <a:endParaRPr lang="en-US" sz="2600" kern="1200">
            <a:latin typeface="Times New Roman" panose="02020603050405020304" pitchFamily="18" charset="0"/>
            <a:cs typeface="Times New Roman" panose="02020603050405020304" pitchFamily="18" charset="0"/>
          </a:endParaRPr>
        </a:p>
      </dsp:txBody>
      <dsp:txXfrm>
        <a:off x="40209" y="3887656"/>
        <a:ext cx="6360641" cy="7432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285" y="2344483"/>
            <a:ext cx="857123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12570" y="4235196"/>
            <a:ext cx="705866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7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MT"/>
                <a:cs typeface="Arial MT"/>
              </a:defRPr>
            </a:lvl1pPr>
          </a:lstStyle>
          <a:p>
            <a:endParaRPr/>
          </a:p>
        </p:txBody>
      </p:sp>
      <p:sp>
        <p:nvSpPr>
          <p:cNvPr id="3" name="Holder 3"/>
          <p:cNvSpPr>
            <a:spLocks noGrp="1"/>
          </p:cNvSpPr>
          <p:nvPr>
            <p:ph sz="half" idx="2"/>
          </p:nvPr>
        </p:nvSpPr>
        <p:spPr>
          <a:xfrm>
            <a:off x="504190" y="1739455"/>
            <a:ext cx="4386453"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739455"/>
            <a:ext cx="4386453"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95071" y="30477"/>
            <a:ext cx="9805416" cy="7528559"/>
          </a:xfrm>
          <a:prstGeom prst="rect">
            <a:avLst/>
          </a:prstGeom>
        </p:spPr>
      </p:pic>
      <p:sp>
        <p:nvSpPr>
          <p:cNvPr id="2" name="Holder 2"/>
          <p:cNvSpPr>
            <a:spLocks noGrp="1"/>
          </p:cNvSpPr>
          <p:nvPr>
            <p:ph type="title"/>
          </p:nvPr>
        </p:nvSpPr>
        <p:spPr>
          <a:xfrm>
            <a:off x="2336038" y="855040"/>
            <a:ext cx="5398770" cy="695325"/>
          </a:xfrm>
          <a:prstGeom prst="rect">
            <a:avLst/>
          </a:prstGeom>
        </p:spPr>
        <p:txBody>
          <a:bodyPr wrap="square" lIns="0" tIns="0" rIns="0" bIns="0">
            <a:spAutoFit/>
          </a:bodyPr>
          <a:lstStyle>
            <a:lvl1pPr>
              <a:defRPr sz="4400" b="0" i="0">
                <a:solidFill>
                  <a:schemeClr val="tx1"/>
                </a:solidFill>
                <a:latin typeface="Arial MT"/>
                <a:cs typeface="Arial MT"/>
              </a:defRPr>
            </a:lvl1pPr>
          </a:lstStyle>
          <a:p>
            <a:endParaRPr/>
          </a:p>
        </p:txBody>
      </p:sp>
      <p:sp>
        <p:nvSpPr>
          <p:cNvPr id="3" name="Holder 3"/>
          <p:cNvSpPr>
            <a:spLocks noGrp="1"/>
          </p:cNvSpPr>
          <p:nvPr>
            <p:ph type="body" idx="1"/>
          </p:nvPr>
        </p:nvSpPr>
        <p:spPr>
          <a:xfrm>
            <a:off x="487070" y="1720418"/>
            <a:ext cx="9109659" cy="4844415"/>
          </a:xfrm>
          <a:prstGeom prst="rect">
            <a:avLst/>
          </a:prstGeom>
        </p:spPr>
        <p:txBody>
          <a:bodyPr wrap="square" lIns="0" tIns="0" rIns="0" bIns="0">
            <a:spAutoFit/>
          </a:bodyPr>
          <a:lstStyle>
            <a:lvl1pPr>
              <a:defRPr sz="27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3428492" y="7033450"/>
            <a:ext cx="3226816"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4190" y="7033450"/>
            <a:ext cx="2319274"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7/6/2023</a:t>
            </a:fld>
            <a:endParaRPr lang="en-US"/>
          </a:p>
        </p:txBody>
      </p:sp>
      <p:sp>
        <p:nvSpPr>
          <p:cNvPr id="6" name="Holder 6"/>
          <p:cNvSpPr>
            <a:spLocks noGrp="1"/>
          </p:cNvSpPr>
          <p:nvPr>
            <p:ph type="sldNum" sz="quarter" idx="7"/>
          </p:nvPr>
        </p:nvSpPr>
        <p:spPr>
          <a:xfrm>
            <a:off x="7260336" y="7033450"/>
            <a:ext cx="2319274"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6300" y="1647825"/>
            <a:ext cx="7360412" cy="994696"/>
          </a:xfrm>
          <a:prstGeom prst="rect">
            <a:avLst/>
          </a:prstGeom>
        </p:spPr>
        <p:txBody>
          <a:bodyPr vert="horz" wrap="square" lIns="0" tIns="53975" rIns="0" bIns="0" rtlCol="0">
            <a:spAutoFit/>
          </a:bodyPr>
          <a:lstStyle/>
          <a:p>
            <a:pPr marL="1911350" marR="5080" indent="-1899285" algn="ctr">
              <a:lnSpc>
                <a:spcPts val="3579"/>
              </a:lnSpc>
              <a:spcBef>
                <a:spcPts val="425"/>
              </a:spcBef>
            </a:pPr>
            <a:r>
              <a:rPr lang="en-US" b="1" dirty="0">
                <a:latin typeface="Times New Roman" panose="02020603050405020304" pitchFamily="18" charset="0"/>
                <a:cs typeface="Times New Roman" panose="02020603050405020304" pitchFamily="18" charset="0"/>
              </a:rPr>
              <a:t>Decision Making</a:t>
            </a: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endParaRPr b="1" dirty="0">
              <a:latin typeface="Times New Roman" pitchFamily="18" charset="0"/>
              <a:cs typeface="Times New Roman" pitchFamily="18" charset="0"/>
            </a:endParaRPr>
          </a:p>
        </p:txBody>
      </p:sp>
      <p:sp>
        <p:nvSpPr>
          <p:cNvPr id="3" name="object 3"/>
          <p:cNvSpPr txBox="1"/>
          <p:nvPr/>
        </p:nvSpPr>
        <p:spPr>
          <a:xfrm>
            <a:off x="2908300" y="3095625"/>
            <a:ext cx="5683250" cy="2108782"/>
          </a:xfrm>
          <a:prstGeom prst="rect">
            <a:avLst/>
          </a:prstGeom>
        </p:spPr>
        <p:txBody>
          <a:bodyPr vert="horz" wrap="square" lIns="0" tIns="165735" rIns="0" bIns="0" rtlCol="0">
            <a:spAutoFit/>
          </a:bodyPr>
          <a:lstStyle/>
          <a:p>
            <a:pPr algn="ctr">
              <a:lnSpc>
                <a:spcPct val="100000"/>
              </a:lnSpc>
              <a:spcBef>
                <a:spcPts val="1305"/>
              </a:spcBef>
            </a:pPr>
            <a:r>
              <a:rPr sz="2400" b="1" dirty="0">
                <a:latin typeface="Arial"/>
                <a:cs typeface="Arial"/>
              </a:rPr>
              <a:t>SESSION</a:t>
            </a:r>
            <a:r>
              <a:rPr sz="2400" b="1" spc="-90" dirty="0">
                <a:latin typeface="Arial"/>
                <a:cs typeface="Arial"/>
              </a:rPr>
              <a:t> </a:t>
            </a:r>
            <a:r>
              <a:rPr lang="en-US" sz="2400" b="1" dirty="0" smtClean="0">
                <a:latin typeface="Arial"/>
                <a:cs typeface="Arial"/>
              </a:rPr>
              <a:t>23</a:t>
            </a:r>
            <a:endParaRPr lang="en-US" sz="2400" b="1" dirty="0" smtClean="0">
              <a:latin typeface="Arial"/>
              <a:cs typeface="Arial"/>
            </a:endParaRPr>
          </a:p>
          <a:p>
            <a:pPr marL="12700" marR="5080" algn="ctr">
              <a:lnSpc>
                <a:spcPct val="141700"/>
              </a:lnSpc>
            </a:pPr>
            <a:r>
              <a:rPr lang="en-US" sz="2400" dirty="0" smtClean="0"/>
              <a:t>Dr. </a:t>
            </a:r>
            <a:r>
              <a:rPr lang="en-US" sz="2400" dirty="0" err="1" smtClean="0"/>
              <a:t>Chitrasena</a:t>
            </a:r>
            <a:r>
              <a:rPr lang="en-US" sz="2400" dirty="0" smtClean="0"/>
              <a:t> </a:t>
            </a:r>
            <a:r>
              <a:rPr lang="en-US" sz="2400" dirty="0" err="1" smtClean="0"/>
              <a:t>Padhy</a:t>
            </a:r>
            <a:endParaRPr lang="en-US" sz="2400" dirty="0" smtClean="0"/>
          </a:p>
          <a:p>
            <a:pPr marL="12700" marR="5080" algn="ctr">
              <a:lnSpc>
                <a:spcPct val="141700"/>
              </a:lnSpc>
            </a:pPr>
            <a:r>
              <a:rPr sz="2400" b="1" dirty="0" smtClean="0">
                <a:latin typeface="Arial"/>
                <a:cs typeface="Arial"/>
              </a:rPr>
              <a:t>  </a:t>
            </a:r>
            <a:r>
              <a:rPr sz="2400" b="1" spc="-40" dirty="0" smtClean="0">
                <a:latin typeface="Arial"/>
                <a:cs typeface="Arial"/>
              </a:rPr>
              <a:t>A</a:t>
            </a:r>
            <a:r>
              <a:rPr lang="en-US" sz="2400" b="1" spc="-40" dirty="0" smtClean="0">
                <a:latin typeface="Arial"/>
                <a:cs typeface="Arial"/>
              </a:rPr>
              <a:t>ssociate</a:t>
            </a:r>
            <a:r>
              <a:rPr sz="2400" b="1" spc="90" dirty="0" smtClean="0">
                <a:latin typeface="Arial"/>
                <a:cs typeface="Arial"/>
              </a:rPr>
              <a:t> </a:t>
            </a:r>
            <a:r>
              <a:rPr sz="2400" b="1" dirty="0" smtClean="0">
                <a:latin typeface="Arial"/>
                <a:cs typeface="Arial"/>
              </a:rPr>
              <a:t>P</a:t>
            </a:r>
            <a:r>
              <a:rPr lang="en-US" sz="2400" b="1" dirty="0" smtClean="0">
                <a:latin typeface="Arial"/>
                <a:cs typeface="Arial"/>
              </a:rPr>
              <a:t>rofessor</a:t>
            </a:r>
            <a:endParaRPr sz="2400" dirty="0" smtClean="0">
              <a:latin typeface="Arial"/>
              <a:cs typeface="Arial"/>
            </a:endParaRPr>
          </a:p>
          <a:p>
            <a:pPr algn="ctr">
              <a:lnSpc>
                <a:spcPct val="100000"/>
              </a:lnSpc>
              <a:spcBef>
                <a:spcPts val="1205"/>
              </a:spcBef>
            </a:pPr>
            <a:r>
              <a:rPr sz="2400" b="1" spc="-25" dirty="0" smtClean="0">
                <a:latin typeface="Arial"/>
                <a:cs typeface="Arial"/>
              </a:rPr>
              <a:t>A</a:t>
            </a:r>
            <a:r>
              <a:rPr lang="en-US" sz="2400" b="1" spc="-25" dirty="0" smtClean="0">
                <a:latin typeface="Arial"/>
                <a:cs typeface="Arial"/>
              </a:rPr>
              <a:t>gricultural</a:t>
            </a:r>
            <a:r>
              <a:rPr sz="2400" b="1" spc="10" dirty="0" smtClean="0">
                <a:latin typeface="Arial"/>
                <a:cs typeface="Arial"/>
              </a:rPr>
              <a:t> </a:t>
            </a:r>
            <a:r>
              <a:rPr sz="2400" b="1" dirty="0" smtClean="0">
                <a:latin typeface="Arial"/>
                <a:cs typeface="Arial"/>
              </a:rPr>
              <a:t>E</a:t>
            </a:r>
            <a:r>
              <a:rPr lang="en-US" sz="2400" b="1" dirty="0" smtClean="0">
                <a:latin typeface="Arial"/>
                <a:cs typeface="Arial"/>
              </a:rPr>
              <a:t>xtension</a:t>
            </a:r>
            <a:endParaRPr sz="2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300" y="504825"/>
            <a:ext cx="7218458" cy="3379123"/>
          </a:xfrm>
        </p:spPr>
        <p:txBody>
          <a:bodyPr>
            <a:normAutofit lnSpcReduction="10000"/>
          </a:bodyPr>
          <a:lstStyle/>
          <a:p>
            <a:pPr marL="342900" indent="-342900" algn="just">
              <a:buFont typeface="Arial" pitchFamily="34" charset="0"/>
              <a:buChar char="•"/>
            </a:pPr>
            <a:r>
              <a:rPr lang="en-US" sz="2500" b="1" dirty="0">
                <a:latin typeface="Times New Roman" panose="02020603050405020304" pitchFamily="18" charset="0"/>
                <a:cs typeface="Times New Roman" panose="02020603050405020304" pitchFamily="18" charset="0"/>
              </a:rPr>
              <a:t>Specific objectives</a:t>
            </a:r>
            <a:endParaRPr lang="en-US" sz="2500" dirty="0" smtClean="0">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en-US" sz="2500" dirty="0" smtClean="0">
                <a:latin typeface="Times New Roman" panose="02020603050405020304" pitchFamily="18" charset="0"/>
                <a:cs typeface="Times New Roman" panose="02020603050405020304" pitchFamily="18" charset="0"/>
              </a:rPr>
              <a:t>The need for decision-making arises in order to achieve certain specific objectives.</a:t>
            </a:r>
          </a:p>
          <a:p>
            <a:pPr marL="342900" indent="-342900" algn="just">
              <a:buFont typeface="Arial" pitchFamily="34" charset="0"/>
              <a:buChar char="•"/>
            </a:pPr>
            <a:r>
              <a:rPr lang="en-US" sz="2500" dirty="0">
                <a:latin typeface="Times New Roman" panose="02020603050405020304" pitchFamily="18" charset="0"/>
                <a:cs typeface="Times New Roman" panose="02020603050405020304" pitchFamily="18" charset="0"/>
              </a:rPr>
              <a:t>The starting point in any analysis of </a:t>
            </a:r>
            <a:r>
              <a:rPr lang="en-US" sz="2500" dirty="0" smtClean="0">
                <a:latin typeface="Times New Roman" panose="02020603050405020304" pitchFamily="18" charset="0"/>
                <a:cs typeface="Times New Roman" panose="02020603050405020304" pitchFamily="18" charset="0"/>
              </a:rPr>
              <a:t>decision-making </a:t>
            </a:r>
            <a:r>
              <a:rPr lang="en-US" sz="2500" dirty="0">
                <a:latin typeface="Times New Roman" panose="02020603050405020304" pitchFamily="18" charset="0"/>
                <a:cs typeface="Times New Roman" panose="02020603050405020304" pitchFamily="18" charset="0"/>
              </a:rPr>
              <a:t>involves the determination of whether a decision needs to be </a:t>
            </a:r>
            <a:r>
              <a:rPr lang="en-US" sz="2500" dirty="0" smtClean="0">
                <a:latin typeface="Times New Roman" panose="02020603050405020304" pitchFamily="18" charset="0"/>
                <a:cs typeface="Times New Roman" panose="02020603050405020304" pitchFamily="18" charset="0"/>
              </a:rPr>
              <a:t>made.</a:t>
            </a:r>
          </a:p>
          <a:p>
            <a:pPr marL="342900" indent="-342900" algn="just">
              <a:buFont typeface="Arial" pitchFamily="34" charset="0"/>
              <a:buChar char="•"/>
            </a:pPr>
            <a:r>
              <a:rPr lang="en-US" sz="2500" dirty="0">
                <a:latin typeface="Times New Roman" panose="02020603050405020304" pitchFamily="18" charset="0"/>
                <a:cs typeface="Times New Roman" panose="02020603050405020304" pitchFamily="18" charset="0"/>
              </a:rPr>
              <a:t>This may not be considered truly </a:t>
            </a:r>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first step of </a:t>
            </a:r>
            <a:r>
              <a:rPr lang="en-US" sz="2500" dirty="0" smtClean="0">
                <a:latin typeface="Times New Roman" panose="02020603050405020304" pitchFamily="18" charset="0"/>
                <a:cs typeface="Times New Roman" panose="02020603050405020304" pitchFamily="18" charset="0"/>
              </a:rPr>
              <a:t>the decision </a:t>
            </a:r>
            <a:r>
              <a:rPr lang="en-US" sz="2500" dirty="0">
                <a:latin typeface="Times New Roman" panose="02020603050405020304" pitchFamily="18" charset="0"/>
                <a:cs typeface="Times New Roman" panose="02020603050405020304" pitchFamily="18" charset="0"/>
              </a:rPr>
              <a:t>process but provides </a:t>
            </a:r>
            <a:r>
              <a:rPr lang="en-US" sz="2500" dirty="0" smtClean="0">
                <a:latin typeface="Times New Roman" panose="02020603050405020304" pitchFamily="18" charset="0"/>
                <a:cs typeface="Times New Roman" panose="02020603050405020304" pitchFamily="18" charset="0"/>
              </a:rPr>
              <a:t>a framework </a:t>
            </a:r>
            <a:r>
              <a:rPr lang="en-US" sz="2500" dirty="0">
                <a:latin typeface="Times New Roman" panose="02020603050405020304" pitchFamily="18" charset="0"/>
                <a:cs typeface="Times New Roman" panose="02020603050405020304" pitchFamily="18" charset="0"/>
              </a:rPr>
              <a:t>for further </a:t>
            </a:r>
            <a:r>
              <a:rPr lang="en-US" sz="2500" dirty="0" smtClean="0">
                <a:latin typeface="Times New Roman" panose="02020603050405020304" pitchFamily="18" charset="0"/>
                <a:cs typeface="Times New Roman" panose="02020603050405020304" pitchFamily="18" charset="0"/>
              </a:rPr>
              <a:t>decisions.</a:t>
            </a:r>
          </a:p>
          <a:p>
            <a:pPr marL="342900" indent="-342900" algn="just">
              <a:buFont typeface="Arial" pitchFamily="34" charset="0"/>
              <a:buChar char="•"/>
            </a:pPr>
            <a:endParaRPr lang="en-US" sz="2500" dirty="0">
              <a:latin typeface="Times New Roman" panose="02020603050405020304" pitchFamily="18" charset="0"/>
              <a:cs typeface="Times New Roman" panose="02020603050405020304" pitchFamily="18" charset="0"/>
            </a:endParaRPr>
          </a:p>
        </p:txBody>
      </p:sp>
      <p:sp>
        <p:nvSpPr>
          <p:cNvPr id="5" name="Rectangle 4"/>
          <p:cNvSpPr/>
          <p:nvPr/>
        </p:nvSpPr>
        <p:spPr>
          <a:xfrm>
            <a:off x="1458926" y="4113003"/>
            <a:ext cx="6034074" cy="3170099"/>
          </a:xfrm>
          <a:prstGeom prst="rect">
            <a:avLst/>
          </a:prstGeom>
        </p:spPr>
        <p:txBody>
          <a:bodyPr wrap="square">
            <a:spAutoFit/>
          </a:bodyPr>
          <a:lstStyle/>
          <a:p>
            <a:pPr marL="342900" indent="-342900" algn="just">
              <a:buFont typeface="Arial" panose="020B0604020202020204" pitchFamily="34" charset="0"/>
              <a:buChar char="•"/>
            </a:pPr>
            <a:r>
              <a:rPr lang="en-US" sz="2500" b="1" dirty="0">
                <a:latin typeface="Times New Roman" panose="02020603050405020304" pitchFamily="18" charset="0"/>
                <a:cs typeface="Times New Roman" panose="02020603050405020304" pitchFamily="18" charset="0"/>
              </a:rPr>
              <a:t>Identification of </a:t>
            </a:r>
            <a:r>
              <a:rPr lang="en-US" sz="2500" b="1" dirty="0" smtClean="0">
                <a:latin typeface="Times New Roman" panose="02020603050405020304" pitchFamily="18" charset="0"/>
                <a:cs typeface="Times New Roman" panose="02020603050405020304" pitchFamily="18" charset="0"/>
              </a:rPr>
              <a:t>problem</a:t>
            </a:r>
          </a:p>
          <a:p>
            <a:pPr marL="342900" indent="-3429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 problem is a gap between the present and desired state of affairs on the subject matter of the decision.</a:t>
            </a:r>
          </a:p>
          <a:p>
            <a:pPr marL="342900" indent="-3429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In management, a problem exists whenever one faces a question whose answers involve doubt and uncertainty.</a:t>
            </a:r>
          </a:p>
          <a:p>
            <a:pPr marL="342900" indent="-342900" algn="jus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p:txBody>
      </p:sp>
      <p:pic>
        <p:nvPicPr>
          <p:cNvPr id="6146" name="Picture 2" descr="PPT - Problem Identification PowerPoint Presentation, free download -  ID:737469"/>
          <p:cNvPicPr>
            <a:picLocks noChangeAspect="1" noChangeArrowheads="1"/>
          </p:cNvPicPr>
          <p:nvPr/>
        </p:nvPicPr>
        <p:blipFill rotWithShape="1">
          <a:blip r:embed="rId2">
            <a:extLst>
              <a:ext uri="{28A0092B-C50C-407E-A947-70E740481C1C}">
                <a14:useLocalDpi xmlns:a14="http://schemas.microsoft.com/office/drawing/2010/main" val="0"/>
              </a:ext>
            </a:extLst>
          </a:blip>
          <a:srcRect l="22772" t="28095" r="22851" b="865"/>
          <a:stretch/>
        </p:blipFill>
        <p:spPr bwMode="auto">
          <a:xfrm>
            <a:off x="7480300" y="4187178"/>
            <a:ext cx="2312972" cy="302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115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4900" y="641843"/>
            <a:ext cx="6700520" cy="2785378"/>
          </a:xfrm>
          <a:prstGeom prst="rect">
            <a:avLst/>
          </a:prstGeom>
        </p:spPr>
        <p:txBody>
          <a:bodyPr wrap="square">
            <a:spAutoFit/>
          </a:bodyPr>
          <a:lstStyle/>
          <a:p>
            <a:pPr algn="just"/>
            <a:r>
              <a:rPr lang="en-US" sz="2500" b="1" dirty="0">
                <a:latin typeface="Times New Roman" panose="02020603050405020304" pitchFamily="18" charset="0"/>
                <a:cs typeface="Times New Roman" panose="02020603050405020304" pitchFamily="18" charset="0"/>
              </a:rPr>
              <a:t>Search for alternatives</a:t>
            </a:r>
            <a:endParaRPr lang="en-US" sz="25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problem can be solved in several ways, however, all the ways are not equally satisfying. Therefore, that is the decision maker must try to find out the various alternatives available in order to get the most satisfactory result of a decision.</a:t>
            </a:r>
          </a:p>
        </p:txBody>
      </p:sp>
      <p:pic>
        <p:nvPicPr>
          <p:cNvPr id="7170" name="Picture 2" descr="5+ Top Search Engine Alternatives to Google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3400425"/>
            <a:ext cx="4703372" cy="396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31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1880" y="1114425"/>
            <a:ext cx="7255128" cy="5401479"/>
          </a:xfrm>
          <a:prstGeom prst="rect">
            <a:avLst/>
          </a:prstGeom>
        </p:spPr>
        <p:txBody>
          <a:bodyPr wrap="square">
            <a:spAutoFit/>
          </a:bodyPr>
          <a:lstStyle/>
          <a:p>
            <a:pPr marL="342900" indent="-342900" algn="just">
              <a:buFont typeface="Arial" pitchFamily="34" charset="0"/>
              <a:buChar char="•"/>
            </a:pPr>
            <a:r>
              <a:rPr lang="en-US" sz="2300" b="1" dirty="0">
                <a:latin typeface="Times New Roman" panose="02020603050405020304" pitchFamily="18" charset="0"/>
                <a:cs typeface="Times New Roman" panose="02020603050405020304" pitchFamily="18" charset="0"/>
              </a:rPr>
              <a:t>Evaluation of </a:t>
            </a:r>
            <a:r>
              <a:rPr lang="en-US" sz="2300" b="1" dirty="0" smtClean="0">
                <a:latin typeface="Times New Roman" panose="02020603050405020304" pitchFamily="18" charset="0"/>
                <a:cs typeface="Times New Roman" panose="02020603050405020304" pitchFamily="18" charset="0"/>
              </a:rPr>
              <a:t>alternatives</a:t>
            </a:r>
          </a:p>
          <a:p>
            <a:pPr marL="342900" indent="-342900" algn="just">
              <a:buFont typeface="Arial" pitchFamily="34" charset="0"/>
              <a:buChar char="•"/>
            </a:pPr>
            <a:r>
              <a:rPr lang="en-US" sz="2300" dirty="0">
                <a:latin typeface="Times New Roman" panose="02020603050405020304" pitchFamily="18" charset="0"/>
                <a:cs typeface="Times New Roman" panose="02020603050405020304" pitchFamily="18" charset="0"/>
              </a:rPr>
              <a:t>For evolution 2 approaches can be followed:</a:t>
            </a:r>
          </a:p>
          <a:p>
            <a:pPr marL="342900" indent="-342900" algn="just">
              <a:buFont typeface="Arial" pitchFamily="34" charset="0"/>
              <a:buChar char="•"/>
            </a:pPr>
            <a:r>
              <a:rPr lang="en-US" sz="2300" dirty="0" smtClean="0">
                <a:latin typeface="Times New Roman" panose="02020603050405020304" pitchFamily="18" charset="0"/>
                <a:cs typeface="Times New Roman" panose="02020603050405020304" pitchFamily="18" charset="0"/>
              </a:rPr>
              <a:t>Constraint </a:t>
            </a:r>
            <a:r>
              <a:rPr lang="en-US" sz="2300" dirty="0">
                <a:latin typeface="Times New Roman" panose="02020603050405020304" pitchFamily="18" charset="0"/>
                <a:cs typeface="Times New Roman" panose="02020603050405020304" pitchFamily="18" charset="0"/>
              </a:rPr>
              <a:t>on </a:t>
            </a:r>
            <a:r>
              <a:rPr lang="en-US" sz="2300" dirty="0" smtClean="0">
                <a:latin typeface="Times New Roman" panose="02020603050405020304" pitchFamily="18" charset="0"/>
                <a:cs typeface="Times New Roman" panose="02020603050405020304" pitchFamily="18" charset="0"/>
              </a:rPr>
              <a:t>alternatives</a:t>
            </a:r>
          </a:p>
          <a:p>
            <a:pPr marL="285750" indent="-28575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That the decision </a:t>
            </a:r>
            <a:r>
              <a:rPr lang="en-US" sz="2300" dirty="0">
                <a:latin typeface="Times New Roman" panose="02020603050405020304" pitchFamily="18" charset="0"/>
                <a:cs typeface="Times New Roman" panose="02020603050405020304" pitchFamily="18" charset="0"/>
              </a:rPr>
              <a:t>maker develops a list of limits that must be met by a satisfactory solution. </a:t>
            </a:r>
            <a:endParaRPr lang="en-US" sz="23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He </a:t>
            </a:r>
            <a:r>
              <a:rPr lang="en-US" sz="2300" dirty="0">
                <a:latin typeface="Times New Roman" panose="02020603050405020304" pitchFamily="18" charset="0"/>
                <a:cs typeface="Times New Roman" panose="02020603050405020304" pitchFamily="18" charset="0"/>
              </a:rPr>
              <a:t>may treat these limits as constant, that is, he may check proposed alternatives against limits, and if an alternative does not meet them, he can discard it.</a:t>
            </a:r>
          </a:p>
          <a:p>
            <a:pPr marL="342900" indent="-342900" algn="just">
              <a:buFont typeface="Arial" pitchFamily="34" charset="0"/>
              <a:buChar char="•"/>
            </a:pPr>
            <a:r>
              <a:rPr lang="en-US" sz="2300" dirty="0" smtClean="0">
                <a:latin typeface="Times New Roman" panose="02020603050405020304" pitchFamily="18" charset="0"/>
                <a:cs typeface="Times New Roman" panose="02020603050405020304" pitchFamily="18" charset="0"/>
              </a:rPr>
              <a:t>2. Grouping </a:t>
            </a:r>
            <a:r>
              <a:rPr lang="en-US" sz="2300" dirty="0">
                <a:latin typeface="Times New Roman" panose="02020603050405020304" pitchFamily="18" charset="0"/>
                <a:cs typeface="Times New Roman" panose="02020603050405020304" pitchFamily="18" charset="0"/>
              </a:rPr>
              <a:t>of alternatives of similar </a:t>
            </a:r>
            <a:r>
              <a:rPr lang="en-US" sz="2300" dirty="0" smtClean="0">
                <a:latin typeface="Times New Roman" panose="02020603050405020304" pitchFamily="18" charset="0"/>
                <a:cs typeface="Times New Roman" panose="02020603050405020304" pitchFamily="18" charset="0"/>
              </a:rPr>
              <a:t>nature</a:t>
            </a:r>
          </a:p>
          <a:p>
            <a:pPr marL="285750" indent="-28575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In </a:t>
            </a:r>
            <a:r>
              <a:rPr lang="en-US" sz="2300" dirty="0">
                <a:latin typeface="Times New Roman" panose="02020603050405020304" pitchFamily="18" charset="0"/>
                <a:cs typeface="Times New Roman" panose="02020603050405020304" pitchFamily="18" charset="0"/>
              </a:rPr>
              <a:t>this approach, the various alternatives can be grouped into classes on some specific criteria important to </a:t>
            </a:r>
            <a:r>
              <a:rPr lang="en-US" sz="2300" dirty="0" smtClean="0">
                <a:latin typeface="Times New Roman" panose="02020603050405020304" pitchFamily="18" charset="0"/>
                <a:cs typeface="Times New Roman" panose="02020603050405020304" pitchFamily="18" charset="0"/>
              </a:rPr>
              <a:t>decision-making.</a:t>
            </a:r>
            <a:endParaRPr lang="en-US" sz="23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3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3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07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2500" y="582320"/>
            <a:ext cx="6860123" cy="4798559"/>
          </a:xfrm>
        </p:spPr>
        <p:txBody>
          <a:bodyPr>
            <a:normAutofit/>
          </a:bodyPr>
          <a:lstStyle/>
          <a:p>
            <a:pPr marL="0" indent="0" algn="just">
              <a:buNone/>
            </a:pPr>
            <a:r>
              <a:rPr lang="en-US" sz="2500" b="1" dirty="0">
                <a:latin typeface="Times New Roman" panose="02020603050405020304" pitchFamily="18" charset="0"/>
                <a:cs typeface="Times New Roman" panose="02020603050405020304" pitchFamily="18" charset="0"/>
              </a:rPr>
              <a:t>Choice of alternative</a:t>
            </a:r>
          </a:p>
          <a:p>
            <a:pPr algn="just"/>
            <a:r>
              <a:rPr lang="en-US" sz="2500" dirty="0" smtClean="0">
                <a:latin typeface="Times New Roman" panose="02020603050405020304" pitchFamily="18" charset="0"/>
                <a:cs typeface="Times New Roman" panose="02020603050405020304" pitchFamily="18" charset="0"/>
              </a:rPr>
              <a:t>The choice aspect of decision-making is related to deciding the most acceptable alternative which fits with the organizational objectives.</a:t>
            </a:r>
          </a:p>
          <a:p>
            <a:pPr algn="just"/>
            <a:r>
              <a:rPr lang="en-US" sz="2500" dirty="0">
                <a:latin typeface="Times New Roman" panose="02020603050405020304" pitchFamily="18" charset="0"/>
                <a:cs typeface="Times New Roman" panose="02020603050405020304" pitchFamily="18" charset="0"/>
              </a:rPr>
              <a:t>In choosing an alternative</a:t>
            </a:r>
            <a:r>
              <a:rPr lang="en-US" sz="2500" dirty="0" smtClean="0">
                <a:latin typeface="Times New Roman" panose="02020603050405020304" pitchFamily="18" charset="0"/>
                <a:cs typeface="Times New Roman" panose="02020603050405020304" pitchFamily="18" charset="0"/>
              </a:rPr>
              <a:t>, we can follow 3 approaches: </a:t>
            </a:r>
          </a:p>
          <a:p>
            <a:pPr marL="457200" indent="-457200" algn="just">
              <a:buFont typeface="+mj-lt"/>
              <a:buAutoNum type="alphaLcParenR"/>
            </a:pPr>
            <a:r>
              <a:rPr lang="en-US" sz="2500" dirty="0" smtClean="0">
                <a:latin typeface="Times New Roman" panose="02020603050405020304" pitchFamily="18" charset="0"/>
                <a:cs typeface="Times New Roman" panose="02020603050405020304" pitchFamily="18" charset="0"/>
              </a:rPr>
              <a:t>Experience</a:t>
            </a:r>
          </a:p>
          <a:p>
            <a:pPr marL="457200" indent="-457200" algn="just">
              <a:buFont typeface="+mj-lt"/>
              <a:buAutoNum type="alphaLcParenR"/>
            </a:pPr>
            <a:r>
              <a:rPr lang="en-US" sz="2500" dirty="0" smtClean="0">
                <a:latin typeface="Times New Roman" panose="02020603050405020304" pitchFamily="18" charset="0"/>
                <a:cs typeface="Times New Roman" panose="02020603050405020304" pitchFamily="18" charset="0"/>
              </a:rPr>
              <a:t>Experimentation</a:t>
            </a:r>
          </a:p>
          <a:p>
            <a:pPr marL="457200" indent="-457200" algn="just">
              <a:buFont typeface="+mj-lt"/>
              <a:buAutoNum type="alphaLcParenR"/>
            </a:pPr>
            <a:r>
              <a:rPr lang="en-US" sz="2500" dirty="0" smtClean="0">
                <a:latin typeface="Times New Roman" panose="02020603050405020304" pitchFamily="18" charset="0"/>
                <a:cs typeface="Times New Roman" panose="02020603050405020304" pitchFamily="18" charset="0"/>
              </a:rPr>
              <a:t>Research </a:t>
            </a:r>
            <a:r>
              <a:rPr lang="en-US" sz="2500" dirty="0">
                <a:latin typeface="Times New Roman" panose="02020603050405020304" pitchFamily="18" charset="0"/>
                <a:cs typeface="Times New Roman" panose="02020603050405020304" pitchFamily="18" charset="0"/>
              </a:rPr>
              <a:t>and </a:t>
            </a:r>
            <a:r>
              <a:rPr lang="en-US" sz="2500" dirty="0" smtClean="0">
                <a:latin typeface="Times New Roman" panose="02020603050405020304" pitchFamily="18" charset="0"/>
                <a:cs typeface="Times New Roman" panose="02020603050405020304" pitchFamily="18" charset="0"/>
              </a:rPr>
              <a:t>analysis.</a:t>
            </a:r>
          </a:p>
          <a:p>
            <a:pPr marL="457200" indent="-457200" algn="just">
              <a:buFont typeface="+mj-lt"/>
              <a:buAutoNum type="alphaLcParenR"/>
            </a:pPr>
            <a:endParaRPr lang="en-US" sz="2500" dirty="0">
              <a:latin typeface="Times New Roman" panose="02020603050405020304" pitchFamily="18" charset="0"/>
              <a:cs typeface="Times New Roman" panose="02020603050405020304" pitchFamily="18" charset="0"/>
            </a:endParaRPr>
          </a:p>
        </p:txBody>
      </p:sp>
      <p:pic>
        <p:nvPicPr>
          <p:cNvPr id="9218" name="Picture 2" descr="Cómo seleccionar la mejor Altern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292" y="4619625"/>
            <a:ext cx="3494292" cy="263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7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700" y="4392162"/>
            <a:ext cx="5041900" cy="2215991"/>
          </a:xfrm>
          <a:prstGeom prst="rect">
            <a:avLst/>
          </a:prstGeom>
        </p:spPr>
        <p:txBody>
          <a:bodyPr>
            <a:spAutoFit/>
          </a:bodyPr>
          <a:lstStyle/>
          <a:p>
            <a:pPr algn="just"/>
            <a:r>
              <a:rPr lang="en-US" sz="2300" b="1" dirty="0">
                <a:latin typeface="Times New Roman" panose="02020603050405020304" pitchFamily="18" charset="0"/>
                <a:cs typeface="Times New Roman" panose="02020603050405020304" pitchFamily="18" charset="0"/>
              </a:rPr>
              <a:t>Results</a:t>
            </a:r>
          </a:p>
          <a:p>
            <a:pPr marL="342900" indent="-342900" algn="just">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When the decision is put into action, it brings certain results. </a:t>
            </a:r>
          </a:p>
          <a:p>
            <a:pPr marL="342900" indent="-342900" algn="just">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Results provide an indication of </a:t>
            </a:r>
            <a:r>
              <a:rPr lang="en-US" sz="2300" dirty="0" smtClean="0">
                <a:latin typeface="Times New Roman" panose="02020603050405020304" pitchFamily="18" charset="0"/>
                <a:cs typeface="Times New Roman" panose="02020603050405020304" pitchFamily="18" charset="0"/>
              </a:rPr>
              <a:t>whether </a:t>
            </a:r>
            <a:r>
              <a:rPr lang="en-US" sz="2300" dirty="0">
                <a:latin typeface="Times New Roman" panose="02020603050405020304" pitchFamily="18" charset="0"/>
                <a:cs typeface="Times New Roman" panose="02020603050405020304" pitchFamily="18" charset="0"/>
              </a:rPr>
              <a:t>decision-making and its implementation are proper.</a:t>
            </a:r>
          </a:p>
        </p:txBody>
      </p:sp>
      <p:sp>
        <p:nvSpPr>
          <p:cNvPr id="5" name="Rectangle 4"/>
          <p:cNvSpPr/>
          <p:nvPr/>
        </p:nvSpPr>
        <p:spPr>
          <a:xfrm>
            <a:off x="2082340" y="1459429"/>
            <a:ext cx="5041900" cy="1508105"/>
          </a:xfrm>
          <a:prstGeom prst="rect">
            <a:avLst/>
          </a:prstGeom>
        </p:spPr>
        <p:txBody>
          <a:bodyPr>
            <a:spAutoFit/>
          </a:bodyPr>
          <a:lstStyle/>
          <a:p>
            <a:pPr algn="just"/>
            <a:r>
              <a:rPr lang="en-US" sz="2300" b="1" dirty="0">
                <a:latin typeface="Times New Roman" panose="02020603050405020304" pitchFamily="18" charset="0"/>
                <a:cs typeface="Times New Roman" panose="02020603050405020304" pitchFamily="18" charset="0"/>
              </a:rPr>
              <a:t>Action</a:t>
            </a:r>
            <a:endParaRPr lang="en-US" sz="23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Once </a:t>
            </a:r>
            <a:r>
              <a:rPr lang="en-US" sz="2300" dirty="0">
                <a:latin typeface="Times New Roman" panose="02020603050405020304" pitchFamily="18" charset="0"/>
                <a:cs typeface="Times New Roman" panose="02020603050405020304" pitchFamily="18" charset="0"/>
              </a:rPr>
              <a:t>the alternative is selected, it is put into </a:t>
            </a:r>
            <a:r>
              <a:rPr lang="en-US" sz="2300" dirty="0" smtClean="0">
                <a:latin typeface="Times New Roman" panose="02020603050405020304" pitchFamily="18" charset="0"/>
                <a:cs typeface="Times New Roman" panose="02020603050405020304" pitchFamily="18" charset="0"/>
              </a:rPr>
              <a:t>action and implementation </a:t>
            </a:r>
            <a:r>
              <a:rPr lang="en-US" sz="2300" dirty="0">
                <a:latin typeface="Times New Roman" panose="02020603050405020304" pitchFamily="18" charset="0"/>
                <a:cs typeface="Times New Roman" panose="02020603050405020304" pitchFamily="18" charset="0"/>
              </a:rPr>
              <a:t>of </a:t>
            </a:r>
            <a:r>
              <a:rPr lang="en-US" sz="2300" dirty="0" smtClean="0">
                <a:latin typeface="Times New Roman" panose="02020603050405020304" pitchFamily="18" charset="0"/>
                <a:cs typeface="Times New Roman" panose="02020603050405020304" pitchFamily="18" charset="0"/>
              </a:rPr>
              <a:t>a decision.</a:t>
            </a:r>
            <a:endParaRPr lang="en-US" sz="2300" dirty="0">
              <a:latin typeface="Times New Roman" panose="02020603050405020304" pitchFamily="18" charset="0"/>
              <a:cs typeface="Times New Roman" panose="02020603050405020304" pitchFamily="18" charset="0"/>
            </a:endParaRPr>
          </a:p>
        </p:txBody>
      </p:sp>
      <p:pic>
        <p:nvPicPr>
          <p:cNvPr id="10242" name="Picture 2" descr="Time for Action Stock Phot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460" y="935534"/>
            <a:ext cx="2286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aharashtra Board Declares Class 12 Supplementary Exam Results - Career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240" y="4463357"/>
            <a:ext cx="2377440" cy="194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05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500" b="1" u="sng" dirty="0">
                <a:latin typeface="Times New Roman" panose="02020603050405020304" pitchFamily="18" charset="0"/>
                <a:cs typeface="Times New Roman" panose="02020603050405020304" pitchFamily="18" charset="0"/>
              </a:rPr>
              <a:t>T</a:t>
            </a:r>
            <a:r>
              <a:rPr lang="en-US" sz="3500" b="1" u="sng" dirty="0" smtClean="0">
                <a:latin typeface="Times New Roman" panose="02020603050405020304" pitchFamily="18" charset="0"/>
                <a:cs typeface="Times New Roman" panose="02020603050405020304" pitchFamily="18" charset="0"/>
              </a:rPr>
              <a:t>echniques of decision making</a:t>
            </a:r>
            <a:endParaRPr lang="en-US" sz="35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22500" y="1800225"/>
            <a:ext cx="9109659" cy="4844415"/>
          </a:xfrm>
        </p:spPr>
        <p:txBody>
          <a:bodyPr>
            <a:normAutofit/>
          </a:bodyPr>
          <a:lstStyle/>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Brainstorming</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Nominal group</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technique</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Delphi technique</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Multi -</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voting</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Electronic meeting</a:t>
            </a:r>
          </a:p>
          <a:p>
            <a:pPr marL="342900" indent="-342900">
              <a:buFont typeface="Arial" pitchFamily="34" charset="0"/>
              <a:buChar char="•"/>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973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3900" y="1137270"/>
            <a:ext cx="5041900" cy="2015936"/>
          </a:xfrm>
          <a:prstGeom prst="rect">
            <a:avLst/>
          </a:prstGeom>
        </p:spPr>
        <p:txBody>
          <a:bodyPr>
            <a:spAutoFit/>
          </a:bodyPr>
          <a:lstStyle/>
          <a:p>
            <a:r>
              <a:rPr lang="en-US" sz="2500" b="1" dirty="0">
                <a:latin typeface="Times New Roman" panose="02020603050405020304" pitchFamily="18" charset="0"/>
                <a:cs typeface="Times New Roman" panose="02020603050405020304" pitchFamily="18" charset="0"/>
              </a:rPr>
              <a:t>Brainstorming</a:t>
            </a:r>
            <a:endParaRPr lang="en-US" sz="25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A group </a:t>
            </a:r>
            <a:r>
              <a:rPr lang="en-US" sz="2500" dirty="0">
                <a:latin typeface="Times New Roman" panose="02020603050405020304" pitchFamily="18" charset="0"/>
                <a:cs typeface="Times New Roman" panose="02020603050405020304" pitchFamily="18" charset="0"/>
              </a:rPr>
              <a:t>problem-solving technique that involves the spontaneous contribution of ideas from all members of the group</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pic>
        <p:nvPicPr>
          <p:cNvPr id="1026" name="Picture 2" descr="How the Definition of 'Brainstorming' Changed | Merriam-Webs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500" y="1129731"/>
            <a:ext cx="2377440" cy="21041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76120" y="3635167"/>
            <a:ext cx="5041900" cy="3554819"/>
          </a:xfrm>
          <a:prstGeom prst="rect">
            <a:avLst/>
          </a:prstGeom>
        </p:spPr>
        <p:txBody>
          <a:bodyPr>
            <a:spAutoFit/>
          </a:bodyPr>
          <a:lstStyle/>
          <a:p>
            <a:r>
              <a:rPr lang="en-US" sz="2500" b="1" dirty="0">
                <a:latin typeface="Times New Roman" panose="02020603050405020304" pitchFamily="18" charset="0"/>
                <a:cs typeface="Times New Roman" panose="02020603050405020304" pitchFamily="18" charset="0"/>
              </a:rPr>
              <a:t>Nominal group technique</a:t>
            </a:r>
            <a:endParaRPr lang="en-US" sz="25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In </a:t>
            </a:r>
            <a:r>
              <a:rPr lang="en-US" sz="2500" dirty="0">
                <a:latin typeface="Times New Roman" panose="02020603050405020304" pitchFamily="18" charset="0"/>
                <a:cs typeface="Times New Roman" panose="02020603050405020304" pitchFamily="18" charset="0"/>
              </a:rPr>
              <a:t>a nominal group technique, the team divides itself into smaller groups and generates ideas.</a:t>
            </a:r>
          </a:p>
          <a:p>
            <a:pPr marL="342900" indent="-3429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Team members then discuss and vote on the best possible choice.</a:t>
            </a:r>
          </a:p>
          <a:p>
            <a:pPr marL="342900" indent="-3429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The choice that receives the maximum votes is accepted as the group decision.</a:t>
            </a:r>
          </a:p>
        </p:txBody>
      </p:sp>
      <p:pic>
        <p:nvPicPr>
          <p:cNvPr id="1028" name="Picture 4" descr="Nominal Group Technique - KAMA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00" y="4436873"/>
            <a:ext cx="2377440" cy="195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80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The Delphi Method? The Delphi Method In A Nutshell - FourWeekMB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16" t="26558" r="8278" b="13491"/>
          <a:stretch/>
        </p:blipFill>
        <p:spPr bwMode="auto">
          <a:xfrm>
            <a:off x="2552755" y="4695824"/>
            <a:ext cx="5142738" cy="27735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98700" y="272565"/>
            <a:ext cx="6913572" cy="4339650"/>
          </a:xfrm>
          <a:prstGeom prst="rect">
            <a:avLst/>
          </a:prstGeom>
        </p:spPr>
        <p:txBody>
          <a:bodyPr wrap="square">
            <a:spAutoFit/>
          </a:bodyPr>
          <a:lstStyle/>
          <a:p>
            <a:r>
              <a:rPr lang="en-US" sz="2300" b="1" dirty="0">
                <a:latin typeface="Times New Roman" panose="02020603050405020304" pitchFamily="18" charset="0"/>
                <a:cs typeface="Times New Roman" panose="02020603050405020304" pitchFamily="18" charset="0"/>
              </a:rPr>
              <a:t>Delphi method</a:t>
            </a:r>
            <a:endParaRPr lang="en-US" sz="23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In </a:t>
            </a:r>
            <a:r>
              <a:rPr lang="en-US" sz="2300" dirty="0">
                <a:latin typeface="Times New Roman" panose="02020603050405020304" pitchFamily="18" charset="0"/>
                <a:cs typeface="Times New Roman" panose="02020603050405020304" pitchFamily="18" charset="0"/>
              </a:rPr>
              <a:t>the Delphi technique of decision-making, members do not have face-to-face interaction for group decisions</a:t>
            </a:r>
            <a:r>
              <a:rPr lang="en-US" sz="23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The </a:t>
            </a:r>
            <a:r>
              <a:rPr lang="en-US" sz="2300" dirty="0">
                <a:latin typeface="Times New Roman" panose="02020603050405020304" pitchFamily="18" charset="0"/>
                <a:cs typeface="Times New Roman" panose="02020603050405020304" pitchFamily="18" charset="0"/>
              </a:rPr>
              <a:t>decision was arrived at through written communication in the form of filling up questionnaires often through the mail and submitting their ideas</a:t>
            </a:r>
            <a:r>
              <a:rPr lang="en-US" sz="23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The </a:t>
            </a:r>
            <a:r>
              <a:rPr lang="en-US" sz="2300" dirty="0">
                <a:latin typeface="Times New Roman" panose="02020603050405020304" pitchFamily="18" charset="0"/>
                <a:cs typeface="Times New Roman" panose="02020603050405020304" pitchFamily="18" charset="0"/>
              </a:rPr>
              <a:t>facilitator then collects all the information from others for modifying or improving them</a:t>
            </a:r>
            <a:r>
              <a:rPr lang="en-US" sz="23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This </a:t>
            </a:r>
            <a:r>
              <a:rPr lang="en-US" sz="2300" dirty="0">
                <a:latin typeface="Times New Roman" panose="02020603050405020304" pitchFamily="18" charset="0"/>
                <a:cs typeface="Times New Roman" panose="02020603050405020304" pitchFamily="18" charset="0"/>
              </a:rPr>
              <a:t>process continues until a final decision is made.</a:t>
            </a:r>
            <a:br>
              <a:rPr lang="en-US" sz="2300" dirty="0">
                <a:latin typeface="Times New Roman" panose="02020603050405020304" pitchFamily="18" charset="0"/>
                <a:cs typeface="Times New Roman" panose="02020603050405020304" pitchFamily="18" charset="0"/>
              </a:rPr>
            </a:br>
            <a:endParaRPr lang="en-US" sz="2300" dirty="0"/>
          </a:p>
        </p:txBody>
      </p:sp>
    </p:spTree>
    <p:extLst>
      <p:ext uri="{BB962C8B-B14F-4D97-AF65-F5344CB8AC3E}">
        <p14:creationId xmlns:p14="http://schemas.microsoft.com/office/powerpoint/2010/main" val="1958592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2500" y="505245"/>
            <a:ext cx="6705599" cy="3631763"/>
          </a:xfrm>
          <a:prstGeom prst="rect">
            <a:avLst/>
          </a:prstGeom>
        </p:spPr>
        <p:txBody>
          <a:bodyPr wrap="square">
            <a:spAutoFit/>
          </a:bodyPr>
          <a:lstStyle/>
          <a:p>
            <a:r>
              <a:rPr lang="en-US" sz="2300" b="1" dirty="0">
                <a:latin typeface="Times New Roman" panose="02020603050405020304" pitchFamily="18" charset="0"/>
                <a:cs typeface="Times New Roman" panose="02020603050405020304" pitchFamily="18" charset="0"/>
              </a:rPr>
              <a:t>Multi - voting</a:t>
            </a:r>
            <a:endParaRPr lang="en-US" sz="23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It </a:t>
            </a:r>
            <a:r>
              <a:rPr lang="en-US" sz="2300" dirty="0">
                <a:latin typeface="Times New Roman" panose="02020603050405020304" pitchFamily="18" charset="0"/>
                <a:cs typeface="Times New Roman" panose="02020603050405020304" pitchFamily="18" charset="0"/>
              </a:rPr>
              <a:t>starts with a round of voting where an individual casts his vote for the shortlisted options. </a:t>
            </a:r>
          </a:p>
          <a:p>
            <a:pPr marL="342900" indent="-342900" algn="just">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Each individual can cast one vote at a time. </a:t>
            </a:r>
          </a:p>
          <a:p>
            <a:pPr marL="342900" indent="-342900" algn="just">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The persons with the maximum number of votes are carried to the next round.</a:t>
            </a:r>
          </a:p>
          <a:p>
            <a:pPr marL="342900" indent="-342900" algn="just">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This process is repeated until a clear winning is obtained. </a:t>
            </a:r>
          </a:p>
          <a:p>
            <a:pPr marL="342900" indent="-342900" algn="just">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The strategy that receives the maximum number of votes is considered final.</a:t>
            </a:r>
          </a:p>
        </p:txBody>
      </p:sp>
      <p:sp>
        <p:nvSpPr>
          <p:cNvPr id="7" name="Rectangle 6"/>
          <p:cNvSpPr/>
          <p:nvPr/>
        </p:nvSpPr>
        <p:spPr>
          <a:xfrm>
            <a:off x="2222500" y="4619625"/>
            <a:ext cx="5394835" cy="1785104"/>
          </a:xfrm>
          <a:prstGeom prst="rect">
            <a:avLst/>
          </a:prstGeom>
        </p:spPr>
        <p:txBody>
          <a:bodyPr wrap="square">
            <a:spAutoFit/>
          </a:bodyPr>
          <a:lstStyle/>
          <a:p>
            <a:r>
              <a:rPr lang="en-US" sz="2300" b="1" dirty="0">
                <a:latin typeface="Times New Roman" panose="02020603050405020304" pitchFamily="18" charset="0"/>
                <a:cs typeface="Times New Roman" panose="02020603050405020304" pitchFamily="18" charset="0"/>
              </a:rPr>
              <a:t>Electronic meeting</a:t>
            </a:r>
            <a:endParaRPr lang="en-US" sz="23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Here</a:t>
            </a:r>
            <a:r>
              <a:rPr lang="en-US" sz="2300" dirty="0">
                <a:latin typeface="Times New Roman" panose="02020603050405020304" pitchFamily="18" charset="0"/>
                <a:cs typeface="Times New Roman" panose="02020603050405020304" pitchFamily="18" charset="0"/>
              </a:rPr>
              <a:t>, the decision-making process takes place virtually with the help of technology.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43084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61" y="710668"/>
            <a:ext cx="8697278" cy="1066702"/>
          </a:xfrm>
        </p:spPr>
        <p:txBody>
          <a:bodyPr>
            <a:normAutofit/>
          </a:bodyPr>
          <a:lstStyle/>
          <a:p>
            <a:pPr algn="ctr"/>
            <a:r>
              <a:rPr lang="en-US" sz="3500" b="1" u="sng" dirty="0">
                <a:latin typeface="Times New Roman" panose="02020603050405020304" pitchFamily="18" charset="0"/>
                <a:cs typeface="Times New Roman" panose="02020603050405020304" pitchFamily="18" charset="0"/>
              </a:rPr>
              <a:t>P</a:t>
            </a:r>
            <a:r>
              <a:rPr lang="en-US" sz="3500" b="1" u="sng" dirty="0" smtClean="0">
                <a:latin typeface="Times New Roman" panose="02020603050405020304" pitchFamily="18" charset="0"/>
                <a:cs typeface="Times New Roman" panose="02020603050405020304" pitchFamily="18" charset="0"/>
              </a:rPr>
              <a:t>rinciples of decision making</a:t>
            </a:r>
            <a:endParaRPr lang="en-US" sz="35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98699" y="2104543"/>
            <a:ext cx="7091839" cy="4798559"/>
          </a:xfrm>
        </p:spPr>
        <p:txBody>
          <a:bodyPr>
            <a:normAutofit/>
          </a:bodyPr>
          <a:lstStyle/>
          <a:p>
            <a:pPr marL="342900" indent="-342900">
              <a:buFont typeface="Arial" pitchFamily="34" charset="0"/>
              <a:buChar char="•"/>
            </a:pPr>
            <a:r>
              <a:rPr lang="en-US" sz="2500" dirty="0">
                <a:latin typeface="Times New Roman" panose="02020603050405020304" pitchFamily="18" charset="0"/>
                <a:cs typeface="Times New Roman" panose="02020603050405020304" pitchFamily="18" charset="0"/>
              </a:rPr>
              <a:t>P</a:t>
            </a:r>
            <a:r>
              <a:rPr lang="en-US" sz="2500" dirty="0" smtClean="0">
                <a:latin typeface="Times New Roman" panose="02020603050405020304" pitchFamily="18" charset="0"/>
                <a:cs typeface="Times New Roman" panose="02020603050405020304" pitchFamily="18" charset="0"/>
              </a:rPr>
              <a:t>rinciple of alternatives</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Distinguish </a:t>
            </a:r>
            <a:r>
              <a:rPr lang="en-US" sz="2500" dirty="0">
                <a:latin typeface="Times New Roman" panose="02020603050405020304" pitchFamily="18" charset="0"/>
                <a:cs typeface="Times New Roman" panose="02020603050405020304" pitchFamily="18" charset="0"/>
              </a:rPr>
              <a:t>between </a:t>
            </a:r>
            <a:r>
              <a:rPr lang="en-US" sz="2500" dirty="0" smtClean="0">
                <a:latin typeface="Times New Roman" panose="02020603050405020304" pitchFamily="18" charset="0"/>
                <a:cs typeface="Times New Roman" panose="02020603050405020304" pitchFamily="18" charset="0"/>
              </a:rPr>
              <a:t>real options and false options.</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Differentiate </a:t>
            </a:r>
            <a:r>
              <a:rPr lang="en-US" sz="2500" dirty="0">
                <a:latin typeface="Times New Roman" panose="02020603050405020304" pitchFamily="18" charset="0"/>
                <a:cs typeface="Times New Roman" panose="02020603050405020304" pitchFamily="18" charset="0"/>
              </a:rPr>
              <a:t>between risk and </a:t>
            </a:r>
            <a:r>
              <a:rPr lang="en-US" sz="2500" dirty="0" smtClean="0">
                <a:latin typeface="Times New Roman" panose="02020603050405020304" pitchFamily="18" charset="0"/>
                <a:cs typeface="Times New Roman" panose="02020603050405020304" pitchFamily="18" charset="0"/>
              </a:rPr>
              <a:t>uncertainty.</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Draw </a:t>
            </a:r>
            <a:r>
              <a:rPr lang="en-US" sz="2500" dirty="0">
                <a:latin typeface="Times New Roman" panose="02020603050405020304" pitchFamily="18" charset="0"/>
                <a:cs typeface="Times New Roman" panose="02020603050405020304" pitchFamily="18" charset="0"/>
              </a:rPr>
              <a:t>up your ideal criteria before looking at available </a:t>
            </a:r>
            <a:r>
              <a:rPr lang="en-US" sz="2500" dirty="0" smtClean="0">
                <a:latin typeface="Times New Roman" panose="02020603050405020304" pitchFamily="18" charset="0"/>
                <a:cs typeface="Times New Roman" panose="02020603050405020304" pitchFamily="18" charset="0"/>
              </a:rPr>
              <a:t>options.</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Participation of employees.</a:t>
            </a:r>
          </a:p>
          <a:p>
            <a:pPr marL="342900" indent="-342900">
              <a:buFont typeface="Arial" pitchFamily="34" charset="0"/>
              <a:buChar char="•"/>
            </a:pPr>
            <a:endParaRPr lang="en-US" sz="2500" dirty="0" smtClean="0">
              <a:latin typeface="Times New Roman" panose="02020603050405020304" pitchFamily="18" charset="0"/>
              <a:cs typeface="Times New Roman" panose="02020603050405020304" pitchFamily="18" charset="0"/>
            </a:endParaRPr>
          </a:p>
          <a:p>
            <a:pPr marL="342900" indent="-342900">
              <a:buFont typeface="Arial" pitchFamily="34" charset="0"/>
              <a:buChar char="•"/>
            </a:pPr>
            <a:endParaRPr lang="en-US" sz="2500" dirty="0" smtClean="0">
              <a:latin typeface="Times New Roman" panose="02020603050405020304" pitchFamily="18" charset="0"/>
              <a:cs typeface="Times New Roman" panose="02020603050405020304" pitchFamily="18" charset="0"/>
            </a:endParaRPr>
          </a:p>
          <a:p>
            <a:pPr marL="342900" indent="-342900">
              <a:buFont typeface="Arial" pitchFamily="34" charset="0"/>
              <a:buChar char="•"/>
            </a:pPr>
            <a:endParaRPr lang="en-US" sz="2500" dirty="0">
              <a:latin typeface="Times New Roman" panose="02020603050405020304" pitchFamily="18" charset="0"/>
              <a:cs typeface="Times New Roman" panose="02020603050405020304" pitchFamily="18" charset="0"/>
            </a:endParaRPr>
          </a:p>
          <a:p>
            <a:pPr marL="342900" indent="-342900">
              <a:buFont typeface="Arial" pitchFamily="34" charset="0"/>
              <a:buChar char="•"/>
            </a:pPr>
            <a:endParaRPr lang="en-US" sz="2500" dirty="0" smtClean="0">
              <a:latin typeface="Times New Roman" panose="02020603050405020304" pitchFamily="18" charset="0"/>
              <a:cs typeface="Times New Roman" panose="02020603050405020304" pitchFamily="18" charset="0"/>
            </a:endParaRPr>
          </a:p>
          <a:p>
            <a:pPr marL="342900" indent="-342900">
              <a:buFont typeface="Arial" pitchFamily="34" charset="0"/>
              <a:buChar char="•"/>
            </a:pPr>
            <a:endParaRPr lang="en-US" sz="2500" dirty="0">
              <a:latin typeface="Times New Roman" panose="02020603050405020304" pitchFamily="18" charset="0"/>
              <a:cs typeface="Times New Roman" panose="02020603050405020304" pitchFamily="18" charset="0"/>
            </a:endParaRPr>
          </a:p>
          <a:p>
            <a:pPr marL="342900" indent="-342900">
              <a:buFont typeface="Arial" pitchFamily="34" charset="0"/>
              <a:buChar char="•"/>
            </a:pPr>
            <a:endParaRPr lang="en-US" sz="2500" dirty="0" smtClean="0">
              <a:latin typeface="Times New Roman" panose="02020603050405020304" pitchFamily="18" charset="0"/>
              <a:cs typeface="Times New Roman" panose="02020603050405020304" pitchFamily="18" charset="0"/>
            </a:endParaRPr>
          </a:p>
          <a:p>
            <a:pPr marL="342900" indent="-342900">
              <a:buFont typeface="Arial" pitchFamily="34" charset="0"/>
              <a:buChar char="•"/>
            </a:pPr>
            <a:endParaRPr lang="en-US" sz="2500" dirty="0">
              <a:latin typeface="Times New Roman" panose="02020603050405020304" pitchFamily="18" charset="0"/>
              <a:cs typeface="Times New Roman" panose="02020603050405020304" pitchFamily="18" charset="0"/>
            </a:endParaRPr>
          </a:p>
          <a:p>
            <a:pPr marL="342900" indent="-342900">
              <a:buFont typeface="Arial" pitchFamily="34" charset="0"/>
              <a:buChar char="•"/>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90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699" y="1624360"/>
            <a:ext cx="5333999" cy="5093702"/>
          </a:xfrm>
          <a:prstGeom prst="rect">
            <a:avLst/>
          </a:prstGeom>
        </p:spPr>
        <p:txBody>
          <a:bodyPr wrap="square">
            <a:spAutoFit/>
          </a:bodyPr>
          <a:lstStyle/>
          <a:p>
            <a:pPr marL="342900" indent="-342900" algn="just">
              <a:buFont typeface="Arial" panose="020B0604020202020204" pitchFamily="34" charset="0"/>
              <a:buChar char="•"/>
            </a:pPr>
            <a:r>
              <a:rPr lang="en-US" sz="2500" i="0" dirty="0" smtClean="0">
                <a:effectLst/>
                <a:latin typeface="Times New Roman" panose="02020603050405020304" pitchFamily="18" charset="0"/>
                <a:cs typeface="Times New Roman" panose="02020603050405020304" pitchFamily="18" charset="0"/>
              </a:rPr>
              <a:t>A decision is </a:t>
            </a:r>
            <a:r>
              <a:rPr lang="en-US" sz="2500" dirty="0">
                <a:latin typeface="Times New Roman" panose="02020603050405020304" pitchFamily="18" charset="0"/>
                <a:cs typeface="Times New Roman" panose="02020603050405020304" pitchFamily="18" charset="0"/>
              </a:rPr>
              <a:t>a</a:t>
            </a:r>
            <a:r>
              <a:rPr lang="en-US" sz="2500" i="0" dirty="0" smtClean="0">
                <a:effectLst/>
                <a:latin typeface="Times New Roman" panose="02020603050405020304" pitchFamily="18" charset="0"/>
                <a:cs typeface="Times New Roman" panose="02020603050405020304" pitchFamily="18" charset="0"/>
              </a:rPr>
              <a:t> choice made between two or more available alternatives. </a:t>
            </a:r>
          </a:p>
          <a:p>
            <a:pPr marL="342900" indent="-342900" algn="just">
              <a:buFont typeface="Arial" panose="020B0604020202020204" pitchFamily="34" charset="0"/>
              <a:buChar char="•"/>
            </a:pPr>
            <a:r>
              <a:rPr lang="en-US" sz="2500" i="0" dirty="0" smtClean="0">
                <a:effectLst/>
                <a:latin typeface="Times New Roman" panose="02020603050405020304" pitchFamily="18" charset="0"/>
                <a:cs typeface="Times New Roman" panose="02020603050405020304" pitchFamily="18" charset="0"/>
              </a:rPr>
              <a:t>Decision-making is the process of choosing the best alternative for reaching objectives. </a:t>
            </a:r>
          </a:p>
          <a:p>
            <a:pPr marL="342900" indent="-342900" algn="just">
              <a:buFont typeface="Arial" panose="020B0604020202020204" pitchFamily="34" charset="0"/>
              <a:buChar char="•"/>
            </a:pPr>
            <a:r>
              <a:rPr lang="en-US" sz="2500" i="0" dirty="0" smtClean="0">
                <a:effectLst/>
                <a:latin typeface="Times New Roman" panose="02020603050405020304" pitchFamily="18" charset="0"/>
                <a:cs typeface="Times New Roman" panose="02020603050405020304" pitchFamily="18" charset="0"/>
              </a:rPr>
              <a:t>Decision-making is the process of making choices by identifying a decision, gathering information, and assessing alternative resolutions. </a:t>
            </a:r>
          </a:p>
          <a:p>
            <a:pPr marL="342900" indent="-3429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Common examples include deciding for whom to vote, what to eat or buy, and which college to attend.</a:t>
            </a:r>
          </a:p>
          <a:p>
            <a:pPr marL="342900" indent="-342900" algn="jus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p:txBody>
      </p:sp>
      <p:pic>
        <p:nvPicPr>
          <p:cNvPr id="1026" name="Picture 2" descr="Decision Making in Project Management: Techniques, Examples &amp; More"/>
          <p:cNvPicPr>
            <a:picLocks noChangeAspect="1" noChangeArrowheads="1"/>
          </p:cNvPicPr>
          <p:nvPr/>
        </p:nvPicPr>
        <p:blipFill rotWithShape="1">
          <a:blip r:embed="rId2">
            <a:extLst>
              <a:ext uri="{28A0092B-C50C-407E-A947-70E740481C1C}">
                <a14:useLocalDpi xmlns:a14="http://schemas.microsoft.com/office/drawing/2010/main" val="0"/>
              </a:ext>
            </a:extLst>
          </a:blip>
          <a:srcRect l="9600" t="15120" r="9388" b="11619"/>
          <a:stretch/>
        </p:blipFill>
        <p:spPr bwMode="auto">
          <a:xfrm>
            <a:off x="7251699" y="2035966"/>
            <a:ext cx="2507979" cy="3937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212411" y="453254"/>
            <a:ext cx="4711546" cy="630942"/>
          </a:xfrm>
          <a:prstGeom prst="rect">
            <a:avLst/>
          </a:prstGeom>
        </p:spPr>
        <p:txBody>
          <a:bodyPr wrap="none">
            <a:spAutoFit/>
          </a:bodyPr>
          <a:lstStyle/>
          <a:p>
            <a:r>
              <a:rPr lang="en-US" sz="3500" b="1" u="sng" dirty="0" smtClean="0">
                <a:latin typeface="Times New Roman" panose="02020603050405020304" pitchFamily="18" charset="0"/>
                <a:cs typeface="Times New Roman" panose="02020603050405020304" pitchFamily="18" charset="0"/>
              </a:rPr>
              <a:t>About Decision-making</a:t>
            </a:r>
            <a:endParaRPr lang="en-US" sz="35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930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972" y="181673"/>
            <a:ext cx="8697278" cy="1190849"/>
          </a:xfrm>
        </p:spPr>
        <p:txBody>
          <a:bodyPr>
            <a:normAutofit/>
          </a:bodyPr>
          <a:lstStyle/>
          <a:p>
            <a:pPr algn="ctr"/>
            <a:r>
              <a:rPr lang="en-US" sz="3500" b="1" u="sng" dirty="0" smtClean="0">
                <a:latin typeface="Times New Roman" panose="02020603050405020304" pitchFamily="18" charset="0"/>
                <a:cs typeface="Times New Roman" panose="02020603050405020304" pitchFamily="18" charset="0"/>
              </a:rPr>
              <a:t>Models of decisions making</a:t>
            </a:r>
            <a:endParaRPr lang="en-US" sz="3500" b="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2374899" y="1492772"/>
            <a:ext cx="6873385" cy="1246495"/>
          </a:xfrm>
          <a:prstGeom prst="rect">
            <a:avLst/>
          </a:prstGeom>
        </p:spPr>
        <p:txBody>
          <a:bodyPr wrap="square">
            <a:spAutoFit/>
          </a:bodyPr>
          <a:lstStyle/>
          <a:p>
            <a:pPr algn="just"/>
            <a:r>
              <a:rPr lang="en-US" sz="2500" dirty="0">
                <a:latin typeface="Times New Roman" panose="02020603050405020304" pitchFamily="18" charset="0"/>
                <a:cs typeface="Times New Roman" panose="02020603050405020304" pitchFamily="18" charset="0"/>
              </a:rPr>
              <a:t>There are many different models of </a:t>
            </a:r>
            <a:r>
              <a:rPr lang="en-US" sz="2500" dirty="0" smtClean="0">
                <a:latin typeface="Times New Roman" panose="02020603050405020304" pitchFamily="18" charset="0"/>
                <a:cs typeface="Times New Roman" panose="02020603050405020304" pitchFamily="18" charset="0"/>
              </a:rPr>
              <a:t>decision-making </a:t>
            </a:r>
            <a:r>
              <a:rPr lang="en-US" sz="2500" dirty="0">
                <a:latin typeface="Times New Roman" panose="02020603050405020304" pitchFamily="18" charset="0"/>
                <a:cs typeface="Times New Roman" panose="02020603050405020304" pitchFamily="18" charset="0"/>
              </a:rPr>
              <a:t>that have been proposed in the fields of psychology, economics, and </a:t>
            </a:r>
            <a:r>
              <a:rPr lang="en-US" sz="2500" dirty="0" smtClean="0">
                <a:latin typeface="Times New Roman" panose="02020603050405020304" pitchFamily="18" charset="0"/>
                <a:cs typeface="Times New Roman" panose="02020603050405020304" pitchFamily="18" charset="0"/>
              </a:rPr>
              <a:t>management.</a:t>
            </a:r>
            <a:endParaRPr lang="en-US" sz="2500" dirty="0">
              <a:latin typeface="Times New Roman" panose="02020603050405020304" pitchFamily="18" charset="0"/>
              <a:cs typeface="Times New Roman" panose="02020603050405020304" pitchFamily="18" charset="0"/>
            </a:endParaRPr>
          </a:p>
        </p:txBody>
      </p:sp>
      <p:sp>
        <p:nvSpPr>
          <p:cNvPr id="5" name="Rectangle 4"/>
          <p:cNvSpPr/>
          <p:nvPr/>
        </p:nvSpPr>
        <p:spPr>
          <a:xfrm>
            <a:off x="2374899" y="2911606"/>
            <a:ext cx="6873386" cy="1631216"/>
          </a:xfrm>
          <a:prstGeom prst="rect">
            <a:avLst/>
          </a:prstGeom>
        </p:spPr>
        <p:txBody>
          <a:bodyPr wrap="square">
            <a:spAutoFit/>
          </a:bodyPr>
          <a:lstStyle/>
          <a:p>
            <a:pPr algn="just">
              <a:buFont typeface="+mj-lt"/>
              <a:buAutoNum type="arabicPeriod"/>
            </a:pPr>
            <a:r>
              <a:rPr lang="en-US" sz="2500" b="1" dirty="0" smtClean="0">
                <a:latin typeface="Times New Roman" panose="02020603050405020304" pitchFamily="18" charset="0"/>
                <a:cs typeface="Times New Roman" panose="02020603050405020304" pitchFamily="18" charset="0"/>
              </a:rPr>
              <a:t> Rational </a:t>
            </a:r>
            <a:r>
              <a:rPr lang="en-US" sz="2500" b="1" dirty="0">
                <a:latin typeface="Times New Roman" panose="02020603050405020304" pitchFamily="18" charset="0"/>
                <a:cs typeface="Times New Roman" panose="02020603050405020304" pitchFamily="18" charset="0"/>
              </a:rPr>
              <a:t>choice </a:t>
            </a:r>
            <a:r>
              <a:rPr lang="en-US" sz="2500" b="1" dirty="0" smtClean="0">
                <a:latin typeface="Times New Roman" panose="02020603050405020304" pitchFamily="18" charset="0"/>
                <a:cs typeface="Times New Roman" panose="02020603050405020304" pitchFamily="18" charset="0"/>
              </a:rPr>
              <a:t>theory</a:t>
            </a:r>
            <a:endParaRPr lang="en-US" sz="25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This </a:t>
            </a:r>
            <a:r>
              <a:rPr lang="en-US" sz="2500" dirty="0">
                <a:latin typeface="Times New Roman" panose="02020603050405020304" pitchFamily="18" charset="0"/>
                <a:cs typeface="Times New Roman" panose="02020603050405020304" pitchFamily="18" charset="0"/>
              </a:rPr>
              <a:t>model assumes that people make decisions based on a cost-benefit analysis, choosing the option that maximizes their expected utility.</a:t>
            </a:r>
            <a:endParaRPr lang="en-US" sz="2500" b="0" i="0" dirty="0">
              <a:effectLst/>
              <a:latin typeface="Times New Roman" panose="02020603050405020304" pitchFamily="18" charset="0"/>
              <a:cs typeface="Times New Roman" panose="02020603050405020304" pitchFamily="18" charset="0"/>
            </a:endParaRPr>
          </a:p>
        </p:txBody>
      </p:sp>
      <p:sp>
        <p:nvSpPr>
          <p:cNvPr id="6" name="Rectangle 5"/>
          <p:cNvSpPr/>
          <p:nvPr/>
        </p:nvSpPr>
        <p:spPr>
          <a:xfrm>
            <a:off x="2374899" y="5001887"/>
            <a:ext cx="6873386" cy="2015936"/>
          </a:xfrm>
          <a:prstGeom prst="rect">
            <a:avLst/>
          </a:prstGeom>
        </p:spPr>
        <p:txBody>
          <a:bodyPr wrap="square">
            <a:spAutoFit/>
          </a:bodyPr>
          <a:lstStyle/>
          <a:p>
            <a:pPr algn="just"/>
            <a:r>
              <a:rPr lang="en-US" sz="2500" b="1" dirty="0" smtClean="0">
                <a:latin typeface="Times New Roman" panose="02020603050405020304" pitchFamily="18" charset="0"/>
                <a:cs typeface="Times New Roman" panose="02020603050405020304" pitchFamily="18" charset="0"/>
              </a:rPr>
              <a:t>2. Prospect theory</a:t>
            </a:r>
          </a:p>
          <a:p>
            <a:pPr marL="342900" indent="-3429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This </a:t>
            </a:r>
            <a:r>
              <a:rPr lang="en-US" sz="2500" dirty="0">
                <a:latin typeface="Times New Roman" panose="02020603050405020304" pitchFamily="18" charset="0"/>
                <a:cs typeface="Times New Roman" panose="02020603050405020304" pitchFamily="18" charset="0"/>
              </a:rPr>
              <a:t>model proposes that people make decisions based on the potential gains and losses they expect to incur, rather than the final outcomes of their choices.</a:t>
            </a:r>
            <a:endParaRPr lang="en-US" sz="25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181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4900" y="909997"/>
            <a:ext cx="6858980" cy="2015936"/>
          </a:xfrm>
          <a:prstGeom prst="rect">
            <a:avLst/>
          </a:prstGeom>
        </p:spPr>
        <p:txBody>
          <a:bodyPr wrap="square">
            <a:spAutoFit/>
          </a:bodyPr>
          <a:lstStyle/>
          <a:p>
            <a:r>
              <a:rPr lang="en-US" sz="2500" b="1" dirty="0" smtClean="0">
                <a:latin typeface="Times New Roman" panose="02020603050405020304" pitchFamily="18" charset="0"/>
                <a:cs typeface="Times New Roman" panose="02020603050405020304" pitchFamily="18" charset="0"/>
              </a:rPr>
              <a:t>3. Heuristics </a:t>
            </a:r>
            <a:r>
              <a:rPr lang="en-US" sz="2500" b="1" dirty="0">
                <a:latin typeface="Times New Roman" panose="02020603050405020304" pitchFamily="18" charset="0"/>
                <a:cs typeface="Times New Roman" panose="02020603050405020304" pitchFamily="18" charset="0"/>
              </a:rPr>
              <a:t>and </a:t>
            </a:r>
            <a:r>
              <a:rPr lang="en-US" sz="2500" b="1" dirty="0" smtClean="0">
                <a:latin typeface="Times New Roman" panose="02020603050405020304" pitchFamily="18" charset="0"/>
                <a:cs typeface="Times New Roman" panose="02020603050405020304" pitchFamily="18" charset="0"/>
              </a:rPr>
              <a:t>biases</a:t>
            </a:r>
          </a:p>
          <a:p>
            <a:pPr marL="342900" indent="-3429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This </a:t>
            </a:r>
            <a:r>
              <a:rPr lang="en-US" sz="2500" dirty="0">
                <a:latin typeface="Times New Roman" panose="02020603050405020304" pitchFamily="18" charset="0"/>
                <a:cs typeface="Times New Roman" panose="02020603050405020304" pitchFamily="18" charset="0"/>
              </a:rPr>
              <a:t>model suggests that people often rely on mental shortcuts or rules of thumb (heuristics) when making decisions, which can lead to systematic biases in their judgment.</a:t>
            </a:r>
            <a:endParaRPr lang="en-US" sz="2500" b="0" i="0" dirty="0">
              <a:effectLst/>
              <a:latin typeface="Times New Roman" panose="02020603050405020304" pitchFamily="18" charset="0"/>
              <a:cs typeface="Times New Roman" panose="02020603050405020304" pitchFamily="18" charset="0"/>
            </a:endParaRPr>
          </a:p>
        </p:txBody>
      </p:sp>
      <p:sp>
        <p:nvSpPr>
          <p:cNvPr id="5" name="Rectangle 4"/>
          <p:cNvSpPr/>
          <p:nvPr/>
        </p:nvSpPr>
        <p:spPr>
          <a:xfrm>
            <a:off x="2418080" y="5292766"/>
            <a:ext cx="6815798" cy="2015936"/>
          </a:xfrm>
          <a:prstGeom prst="rect">
            <a:avLst/>
          </a:prstGeom>
        </p:spPr>
        <p:txBody>
          <a:bodyPr wrap="square">
            <a:spAutoFit/>
          </a:bodyPr>
          <a:lstStyle/>
          <a:p>
            <a:pPr algn="just"/>
            <a:r>
              <a:rPr lang="en-US" sz="2500" b="1" dirty="0" smtClean="0">
                <a:latin typeface="Times New Roman" panose="02020603050405020304" pitchFamily="18" charset="0"/>
                <a:cs typeface="Times New Roman" panose="02020603050405020304" pitchFamily="18" charset="0"/>
              </a:rPr>
              <a:t>5. Descriptive models</a:t>
            </a:r>
          </a:p>
          <a:p>
            <a:pPr marL="342900" indent="-3429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These </a:t>
            </a:r>
            <a:r>
              <a:rPr lang="en-US" sz="2500" dirty="0">
                <a:latin typeface="Times New Roman" panose="02020603050405020304" pitchFamily="18" charset="0"/>
                <a:cs typeface="Times New Roman" panose="02020603050405020304" pitchFamily="18" charset="0"/>
              </a:rPr>
              <a:t>models describe how people actually make decisions, based on observations of real-world </a:t>
            </a:r>
            <a:r>
              <a:rPr lang="en-US" sz="2500" dirty="0" smtClean="0">
                <a:latin typeface="Times New Roman" panose="02020603050405020304" pitchFamily="18" charset="0"/>
                <a:cs typeface="Times New Roman" panose="02020603050405020304" pitchFamily="18" charset="0"/>
              </a:rPr>
              <a:t>behaviour.</a:t>
            </a:r>
            <a:endParaRPr lang="en-US" sz="2500" dirty="0">
              <a:latin typeface="Times New Roman" panose="02020603050405020304" pitchFamily="18" charset="0"/>
              <a:cs typeface="Times New Roman" panose="02020603050405020304" pitchFamily="18" charset="0"/>
            </a:endParaRPr>
          </a:p>
          <a:p>
            <a:pPr algn="just"/>
            <a:endParaRPr lang="en-US" sz="2500" dirty="0">
              <a:latin typeface="Times New Roman" panose="02020603050405020304" pitchFamily="18" charset="0"/>
              <a:cs typeface="Times New Roman" panose="02020603050405020304" pitchFamily="18" charset="0"/>
            </a:endParaRPr>
          </a:p>
        </p:txBody>
      </p:sp>
      <p:sp>
        <p:nvSpPr>
          <p:cNvPr id="7" name="Rectangle 6"/>
          <p:cNvSpPr/>
          <p:nvPr/>
        </p:nvSpPr>
        <p:spPr>
          <a:xfrm>
            <a:off x="2418080" y="3292857"/>
            <a:ext cx="6706578" cy="1631216"/>
          </a:xfrm>
          <a:prstGeom prst="rect">
            <a:avLst/>
          </a:prstGeom>
        </p:spPr>
        <p:txBody>
          <a:bodyPr wrap="square">
            <a:spAutoFit/>
          </a:bodyPr>
          <a:lstStyle/>
          <a:p>
            <a:pPr algn="just"/>
            <a:r>
              <a:rPr lang="en-US" sz="2500" b="1" dirty="0" smtClean="0">
                <a:latin typeface="Times New Roman" panose="02020603050405020304" pitchFamily="18" charset="0"/>
                <a:cs typeface="Times New Roman" panose="02020603050405020304" pitchFamily="18" charset="0"/>
              </a:rPr>
              <a:t>4. Normative models</a:t>
            </a:r>
          </a:p>
          <a:p>
            <a:pPr marL="342900" indent="-342900" algn="just">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These </a:t>
            </a:r>
            <a:r>
              <a:rPr lang="en-US" sz="2500" dirty="0">
                <a:latin typeface="Times New Roman" panose="02020603050405020304" pitchFamily="18" charset="0"/>
                <a:cs typeface="Times New Roman" panose="02020603050405020304" pitchFamily="18" charset="0"/>
              </a:rPr>
              <a:t>models describe how people ought to make </a:t>
            </a:r>
            <a:r>
              <a:rPr lang="en-US" sz="2500" dirty="0" smtClean="0">
                <a:latin typeface="Times New Roman" panose="02020603050405020304" pitchFamily="18" charset="0"/>
                <a:cs typeface="Times New Roman" panose="02020603050405020304" pitchFamily="18" charset="0"/>
              </a:rPr>
              <a:t>decisions, based </a:t>
            </a:r>
            <a:r>
              <a:rPr lang="en-US" sz="2500" dirty="0">
                <a:latin typeface="Times New Roman" panose="02020603050405020304" pitchFamily="18" charset="0"/>
                <a:cs typeface="Times New Roman" panose="02020603050405020304" pitchFamily="18" charset="0"/>
              </a:rPr>
              <a:t>on principles of rationality or utility maximization.</a:t>
            </a:r>
          </a:p>
        </p:txBody>
      </p:sp>
    </p:spTree>
    <p:extLst>
      <p:ext uri="{BB962C8B-B14F-4D97-AF65-F5344CB8AC3E}">
        <p14:creationId xmlns:p14="http://schemas.microsoft.com/office/powerpoint/2010/main" val="2855380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88315587"/>
              </p:ext>
            </p:extLst>
          </p:nvPr>
        </p:nvGraphicFramePr>
        <p:xfrm>
          <a:off x="1863671" y="1842296"/>
          <a:ext cx="6441059" cy="4716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32716" y="427793"/>
            <a:ext cx="6207148" cy="630942"/>
          </a:xfrm>
          <a:prstGeom prst="rect">
            <a:avLst/>
          </a:prstGeom>
        </p:spPr>
        <p:txBody>
          <a:bodyPr wrap="none">
            <a:spAutoFit/>
          </a:bodyPr>
          <a:lstStyle/>
          <a:p>
            <a:r>
              <a:rPr lang="en-US" sz="3500" b="1" dirty="0">
                <a:solidFill>
                  <a:srgbClr val="3B3835"/>
                </a:solidFill>
                <a:latin typeface="Times New Roman" panose="02020603050405020304" pitchFamily="18" charset="0"/>
                <a:cs typeface="Times New Roman" panose="02020603050405020304" pitchFamily="18" charset="0"/>
              </a:rPr>
              <a:t>Difficulties in Decision-making </a:t>
            </a: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798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5500" y="3171825"/>
            <a:ext cx="4391025" cy="752129"/>
          </a:xfrm>
          <a:prstGeom prst="rect">
            <a:avLst/>
          </a:prstGeom>
        </p:spPr>
        <p:txBody>
          <a:bodyPr vert="horz" wrap="square" lIns="0" tIns="13335" rIns="0" bIns="0" rtlCol="0">
            <a:spAutoFit/>
          </a:bodyPr>
          <a:lstStyle/>
          <a:p>
            <a:pPr marL="12700">
              <a:lnSpc>
                <a:spcPct val="100000"/>
              </a:lnSpc>
              <a:spcBef>
                <a:spcPts val="105"/>
              </a:spcBef>
            </a:pPr>
            <a:r>
              <a:rPr sz="4800" spc="5" dirty="0">
                <a:latin typeface="Algerian" pitchFamily="82" charset="0"/>
              </a:rPr>
              <a:t>THANK</a:t>
            </a:r>
            <a:r>
              <a:rPr sz="4800" spc="-220" dirty="0">
                <a:latin typeface="Algerian" pitchFamily="82" charset="0"/>
              </a:rPr>
              <a:t> </a:t>
            </a:r>
            <a:r>
              <a:rPr sz="4800" spc="5" dirty="0">
                <a:latin typeface="Algerian" pitchFamily="82" charset="0"/>
              </a:rPr>
              <a:t>YOU</a:t>
            </a:r>
            <a:endParaRPr sz="4800" dirty="0">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61" y="1"/>
            <a:ext cx="8697278" cy="1461801"/>
          </a:xfrm>
        </p:spPr>
        <p:txBody>
          <a:bodyPr>
            <a:normAutofit/>
          </a:bodyPr>
          <a:lstStyle/>
          <a:p>
            <a:pPr algn="ctr"/>
            <a:r>
              <a:rPr lang="en-US" sz="3500" b="1" u="sng" dirty="0" smtClean="0">
                <a:latin typeface="Times New Roman" panose="02020603050405020304" pitchFamily="18" charset="0"/>
                <a:cs typeface="Times New Roman" panose="02020603050405020304" pitchFamily="18" charset="0"/>
              </a:rPr>
              <a:t>Types of decision</a:t>
            </a:r>
            <a:endParaRPr lang="en-US" sz="35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46300" y="1952625"/>
            <a:ext cx="3957007" cy="5042700"/>
          </a:xfrm>
        </p:spPr>
        <p:txBody>
          <a:bodyPr>
            <a:normAutofit/>
          </a:bodyPr>
          <a:lstStyle/>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The basic decision or strategic decision</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Administrative decision</a:t>
            </a:r>
          </a:p>
          <a:p>
            <a:pPr marL="342900" indent="-342900">
              <a:buFont typeface="Arial" pitchFamily="34" charset="0"/>
              <a:buChar char="•"/>
            </a:pPr>
            <a:r>
              <a:rPr lang="en-US" sz="2500" dirty="0">
                <a:latin typeface="Times New Roman" panose="02020603050405020304" pitchFamily="18" charset="0"/>
                <a:cs typeface="Times New Roman" panose="02020603050405020304" pitchFamily="18" charset="0"/>
              </a:rPr>
              <a:t>O</a:t>
            </a:r>
            <a:r>
              <a:rPr lang="en-US" sz="2500" dirty="0" smtClean="0">
                <a:latin typeface="Times New Roman" panose="02020603050405020304" pitchFamily="18" charset="0"/>
                <a:cs typeface="Times New Roman" panose="02020603050405020304" pitchFamily="18" charset="0"/>
              </a:rPr>
              <a:t>rganizational or Personal decision</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Policy </a:t>
            </a:r>
            <a:r>
              <a:rPr lang="en-US" sz="2500" dirty="0">
                <a:latin typeface="Times New Roman" panose="02020603050405020304" pitchFamily="18" charset="0"/>
                <a:cs typeface="Times New Roman" panose="02020603050405020304" pitchFamily="18" charset="0"/>
              </a:rPr>
              <a:t>of </a:t>
            </a:r>
            <a:r>
              <a:rPr lang="en-US" sz="2500" dirty="0" smtClean="0">
                <a:latin typeface="Times New Roman" panose="02020603050405020304" pitchFamily="18" charset="0"/>
                <a:cs typeface="Times New Roman" panose="02020603050405020304" pitchFamily="18" charset="0"/>
              </a:rPr>
              <a:t>decision</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Individual and group decision </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Routine decision</a:t>
            </a:r>
          </a:p>
          <a:p>
            <a:pPr marL="342900" indent="-342900">
              <a:buFont typeface="Arial" pitchFamily="34" charset="0"/>
              <a:buChar char="•"/>
            </a:pPr>
            <a:r>
              <a:rPr lang="en-US" sz="2500" dirty="0" smtClean="0">
                <a:latin typeface="Times New Roman" panose="02020603050405020304" pitchFamily="18" charset="0"/>
                <a:cs typeface="Times New Roman" panose="02020603050405020304" pitchFamily="18" charset="0"/>
              </a:rPr>
              <a:t>Adaptive </a:t>
            </a:r>
            <a:r>
              <a:rPr lang="en-US" sz="2500" dirty="0">
                <a:latin typeface="Times New Roman" panose="02020603050405020304" pitchFamily="18" charset="0"/>
                <a:cs typeface="Times New Roman" panose="02020603050405020304" pitchFamily="18" charset="0"/>
              </a:rPr>
              <a:t>decision</a:t>
            </a:r>
          </a:p>
        </p:txBody>
      </p:sp>
      <p:pic>
        <p:nvPicPr>
          <p:cNvPr id="1026" name="Picture 2" descr="How to Identify When You're Experiencing Decision Fati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967" y="1578951"/>
            <a:ext cx="3200400" cy="2746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ven Basis for Good Decision Making : Sacred Structures by Jim Bak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194"/>
          <a:stretch/>
        </p:blipFill>
        <p:spPr bwMode="auto">
          <a:xfrm>
            <a:off x="6783887" y="4888244"/>
            <a:ext cx="2783622" cy="257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719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155213"/>
            <a:ext cx="8697278" cy="1028288"/>
          </a:xfrm>
        </p:spPr>
        <p:txBody>
          <a:bodyPr>
            <a:normAutofit/>
          </a:bodyPr>
          <a:lstStyle/>
          <a:p>
            <a:pPr algn="ctr"/>
            <a:r>
              <a:rPr lang="en-US" sz="3300" b="1" u="sng" dirty="0" smtClean="0">
                <a:latin typeface="Times New Roman" panose="02020603050405020304" pitchFamily="18" charset="0"/>
                <a:cs typeface="Times New Roman" panose="02020603050405020304" pitchFamily="18" charset="0"/>
              </a:rPr>
              <a:t>Basic decision or strategic decision</a:t>
            </a:r>
            <a:endParaRPr lang="en-US" sz="3300" b="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2451100" y="1707916"/>
            <a:ext cx="6261859" cy="2215991"/>
          </a:xfrm>
          <a:prstGeom prst="rect">
            <a:avLst/>
          </a:prstGeom>
        </p:spPr>
        <p:txBody>
          <a:bodyPr wrap="square">
            <a:spAutoFit/>
          </a:bodyPr>
          <a:lstStyle/>
          <a:p>
            <a:pPr marL="342900" indent="-342900" algn="just">
              <a:buFont typeface="Arial" pitchFamily="34" charset="0"/>
              <a:buChar char="•"/>
            </a:pPr>
            <a:r>
              <a:rPr lang="en-US" sz="2300" dirty="0">
                <a:latin typeface="Times New Roman" panose="02020603050405020304" pitchFamily="18" charset="0"/>
                <a:cs typeface="Times New Roman" panose="02020603050405020304" pitchFamily="18" charset="0"/>
              </a:rPr>
              <a:t>A basic decision is a choice that is made between two or more options. </a:t>
            </a:r>
          </a:p>
          <a:p>
            <a:pPr marL="342900" indent="-342900" algn="just">
              <a:buFont typeface="Arial" pitchFamily="34" charset="0"/>
              <a:buChar char="•"/>
            </a:pPr>
            <a:r>
              <a:rPr lang="en-US" sz="2300" b="1" dirty="0" smtClean="0">
                <a:latin typeface="Times New Roman" panose="02020603050405020304" pitchFamily="18" charset="0"/>
                <a:cs typeface="Times New Roman" panose="02020603050405020304" pitchFamily="18" charset="0"/>
              </a:rPr>
              <a:t>Example:- </a:t>
            </a:r>
            <a:r>
              <a:rPr lang="en-US" sz="2300" dirty="0" smtClean="0">
                <a:latin typeface="Times New Roman" panose="02020603050405020304" pitchFamily="18" charset="0"/>
                <a:cs typeface="Times New Roman" panose="02020603050405020304" pitchFamily="18" charset="0"/>
              </a:rPr>
              <a:t>It </a:t>
            </a:r>
            <a:r>
              <a:rPr lang="en-US" sz="2300" dirty="0">
                <a:latin typeface="Times New Roman" panose="02020603050405020304" pitchFamily="18" charset="0"/>
                <a:cs typeface="Times New Roman" panose="02020603050405020304" pitchFamily="18" charset="0"/>
              </a:rPr>
              <a:t>can be a simple decision, such as deciding what to eat for breakfast, or a more complex decision, such as deciding which college to attend or which job to take. </a:t>
            </a:r>
            <a:endParaRPr lang="en-US" sz="23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2586600" y="4192912"/>
            <a:ext cx="5990857" cy="3277820"/>
          </a:xfrm>
          <a:prstGeom prst="rect">
            <a:avLst/>
          </a:prstGeom>
        </p:spPr>
        <p:txBody>
          <a:bodyPr wrap="square">
            <a:spAutoFit/>
          </a:bodyPr>
          <a:lstStyle/>
          <a:p>
            <a:pPr marL="342900" indent="-342900" algn="just">
              <a:buFont typeface="Arial" pitchFamily="34" charset="0"/>
              <a:buChar char="•"/>
            </a:pPr>
            <a:r>
              <a:rPr lang="en-US" sz="2300" dirty="0" smtClean="0">
                <a:latin typeface="Times New Roman" panose="02020603050405020304" pitchFamily="18" charset="0"/>
                <a:cs typeface="Times New Roman" panose="02020603050405020304" pitchFamily="18" charset="0"/>
              </a:rPr>
              <a:t>Strategic </a:t>
            </a:r>
            <a:r>
              <a:rPr lang="en-US" sz="2300" dirty="0">
                <a:latin typeface="Times New Roman" panose="02020603050405020304" pitchFamily="18" charset="0"/>
                <a:cs typeface="Times New Roman" panose="02020603050405020304" pitchFamily="18" charset="0"/>
              </a:rPr>
              <a:t>decisions are those that have a long-term impact on an organization or a situation. They involve making choices that will shape the direction of the organization and help it achieve its </a:t>
            </a:r>
            <a:r>
              <a:rPr lang="en-US" sz="2300" dirty="0" smtClean="0">
                <a:latin typeface="Times New Roman" panose="02020603050405020304" pitchFamily="18" charset="0"/>
                <a:cs typeface="Times New Roman" panose="02020603050405020304" pitchFamily="18" charset="0"/>
              </a:rPr>
              <a:t>goals.</a:t>
            </a:r>
          </a:p>
          <a:p>
            <a:pPr marL="342900" indent="-342900" algn="just">
              <a:buFont typeface="Arial" pitchFamily="34" charset="0"/>
              <a:buChar char="•"/>
            </a:pPr>
            <a:r>
              <a:rPr lang="en-US" sz="2300" b="1" dirty="0" smtClean="0">
                <a:latin typeface="Times New Roman" panose="02020603050405020304" pitchFamily="18" charset="0"/>
                <a:cs typeface="Times New Roman" panose="02020603050405020304" pitchFamily="18" charset="0"/>
              </a:rPr>
              <a:t>Examples:- </a:t>
            </a:r>
            <a:r>
              <a:rPr lang="en-US" sz="2300" dirty="0" smtClean="0">
                <a:latin typeface="Times New Roman" panose="02020603050405020304" pitchFamily="18" charset="0"/>
                <a:cs typeface="Times New Roman" panose="02020603050405020304" pitchFamily="18" charset="0"/>
              </a:rPr>
              <a:t>How to decide </a:t>
            </a:r>
            <a:r>
              <a:rPr lang="en-US" sz="2300" dirty="0">
                <a:latin typeface="Times New Roman" panose="02020603050405020304" pitchFamily="18" charset="0"/>
                <a:cs typeface="Times New Roman" panose="02020603050405020304" pitchFamily="18" charset="0"/>
              </a:rPr>
              <a:t>to enter a new market, </a:t>
            </a:r>
            <a:r>
              <a:rPr lang="en-US" sz="2300" dirty="0" smtClean="0">
                <a:latin typeface="Times New Roman" panose="02020603050405020304" pitchFamily="18" charset="0"/>
                <a:cs typeface="Times New Roman" panose="02020603050405020304" pitchFamily="18" charset="0"/>
              </a:rPr>
              <a:t>acquire </a:t>
            </a:r>
            <a:r>
              <a:rPr lang="en-US" sz="2300" dirty="0">
                <a:latin typeface="Times New Roman" panose="02020603050405020304" pitchFamily="18" charset="0"/>
                <a:cs typeface="Times New Roman" panose="02020603050405020304" pitchFamily="18" charset="0"/>
              </a:rPr>
              <a:t>a company, </a:t>
            </a:r>
            <a:r>
              <a:rPr lang="en-US" sz="2300" dirty="0" smtClean="0">
                <a:latin typeface="Times New Roman" panose="02020603050405020304" pitchFamily="18" charset="0"/>
                <a:cs typeface="Times New Roman" panose="02020603050405020304" pitchFamily="18" charset="0"/>
              </a:rPr>
              <a:t>launch </a:t>
            </a:r>
            <a:r>
              <a:rPr lang="en-US" sz="2300" dirty="0">
                <a:latin typeface="Times New Roman" panose="02020603050405020304" pitchFamily="18" charset="0"/>
                <a:cs typeface="Times New Roman" panose="02020603050405020304" pitchFamily="18" charset="0"/>
              </a:rPr>
              <a:t>a new product, or </a:t>
            </a:r>
            <a:r>
              <a:rPr lang="en-US" sz="2300" dirty="0" smtClean="0">
                <a:latin typeface="Times New Roman" panose="02020603050405020304" pitchFamily="18" charset="0"/>
                <a:cs typeface="Times New Roman" panose="02020603050405020304" pitchFamily="18" charset="0"/>
              </a:rPr>
              <a:t>change </a:t>
            </a:r>
            <a:r>
              <a:rPr lang="en-US" sz="2300" dirty="0">
                <a:latin typeface="Times New Roman" panose="02020603050405020304" pitchFamily="18" charset="0"/>
                <a:cs typeface="Times New Roman" panose="02020603050405020304" pitchFamily="18" charset="0"/>
              </a:rPr>
              <a:t>the organization's business model</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
        <p:nvSpPr>
          <p:cNvPr id="3" name="Rectangle 2"/>
          <p:cNvSpPr/>
          <p:nvPr/>
        </p:nvSpPr>
        <p:spPr>
          <a:xfrm>
            <a:off x="2679700" y="1183501"/>
            <a:ext cx="2316660" cy="446276"/>
          </a:xfrm>
          <a:prstGeom prst="rect">
            <a:avLst/>
          </a:prstGeom>
        </p:spPr>
        <p:txBody>
          <a:bodyPr wrap="none">
            <a:spAutoFit/>
          </a:bodyPr>
          <a:lstStyle/>
          <a:p>
            <a:r>
              <a:rPr lang="en-US" sz="2300" b="1" dirty="0" smtClean="0">
                <a:latin typeface="Times New Roman" panose="02020603050405020304" pitchFamily="18" charset="0"/>
                <a:cs typeface="Times New Roman" panose="02020603050405020304" pitchFamily="18" charset="0"/>
              </a:rPr>
              <a:t>1. Basic </a:t>
            </a:r>
            <a:r>
              <a:rPr lang="en-US" sz="2300" b="1" dirty="0">
                <a:latin typeface="Times New Roman" panose="02020603050405020304" pitchFamily="18" charset="0"/>
                <a:cs typeface="Times New Roman" panose="02020603050405020304" pitchFamily="18" charset="0"/>
              </a:rPr>
              <a:t>decision </a:t>
            </a:r>
            <a:endParaRPr lang="en-US" sz="2300" dirty="0"/>
          </a:p>
        </p:txBody>
      </p:sp>
      <p:sp>
        <p:nvSpPr>
          <p:cNvPr id="7" name="Rectangle 6"/>
          <p:cNvSpPr/>
          <p:nvPr/>
        </p:nvSpPr>
        <p:spPr>
          <a:xfrm>
            <a:off x="2586600" y="3746636"/>
            <a:ext cx="2699778" cy="446276"/>
          </a:xfrm>
          <a:prstGeom prst="rect">
            <a:avLst/>
          </a:prstGeom>
        </p:spPr>
        <p:txBody>
          <a:bodyPr wrap="none">
            <a:spAutoFit/>
          </a:bodyPr>
          <a:lstStyle/>
          <a:p>
            <a:r>
              <a:rPr lang="en-US" sz="2300" b="1" dirty="0" smtClean="0">
                <a:latin typeface="Times New Roman" panose="02020603050405020304" pitchFamily="18" charset="0"/>
                <a:cs typeface="Times New Roman" panose="02020603050405020304" pitchFamily="18" charset="0"/>
              </a:rPr>
              <a:t>2. Strategic </a:t>
            </a:r>
            <a:r>
              <a:rPr lang="en-US" sz="2300" b="1" dirty="0">
                <a:latin typeface="Times New Roman" panose="02020603050405020304" pitchFamily="18" charset="0"/>
                <a:cs typeface="Times New Roman" panose="02020603050405020304" pitchFamily="18" charset="0"/>
              </a:rPr>
              <a:t>decision</a:t>
            </a:r>
            <a:endParaRPr lang="en-US" sz="2300" dirty="0"/>
          </a:p>
        </p:txBody>
      </p:sp>
    </p:spTree>
    <p:extLst>
      <p:ext uri="{BB962C8B-B14F-4D97-AF65-F5344CB8AC3E}">
        <p14:creationId xmlns:p14="http://schemas.microsoft.com/office/powerpoint/2010/main" val="3926648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40" y="1"/>
            <a:ext cx="8697278" cy="1017984"/>
          </a:xfrm>
        </p:spPr>
        <p:txBody>
          <a:bodyPr>
            <a:normAutofit/>
          </a:bodyPr>
          <a:lstStyle/>
          <a:p>
            <a:pPr algn="ctr"/>
            <a:r>
              <a:rPr lang="en-US" sz="3500" b="1" u="sng" dirty="0" smtClean="0">
                <a:latin typeface="Times New Roman" panose="02020603050405020304" pitchFamily="18" charset="0"/>
                <a:cs typeface="Times New Roman" panose="02020603050405020304" pitchFamily="18" charset="0"/>
              </a:rPr>
              <a:t>Administrative decision</a:t>
            </a:r>
            <a:endParaRPr lang="en-US" sz="3500" b="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1841500" y="4062160"/>
            <a:ext cx="7543800" cy="3985706"/>
          </a:xfrm>
          <a:prstGeom prst="rect">
            <a:avLst/>
          </a:prstGeom>
        </p:spPr>
        <p:txBody>
          <a:bodyPr wrap="square">
            <a:spAutoFit/>
          </a:bodyPr>
          <a:lstStyle/>
          <a:p>
            <a:pPr algn="just"/>
            <a:r>
              <a:rPr lang="en-US" sz="2300" dirty="0" smtClean="0">
                <a:latin typeface="Times New Roman" panose="02020603050405020304" pitchFamily="18" charset="0"/>
                <a:cs typeface="Times New Roman" panose="02020603050405020304" pitchFamily="18" charset="0"/>
              </a:rPr>
              <a:t>They </a:t>
            </a:r>
            <a:r>
              <a:rPr lang="en-US" sz="2300" dirty="0">
                <a:latin typeface="Times New Roman" panose="02020603050405020304" pitchFamily="18" charset="0"/>
                <a:cs typeface="Times New Roman" panose="02020603050405020304" pitchFamily="18" charset="0"/>
              </a:rPr>
              <a:t>relate to </a:t>
            </a:r>
            <a:r>
              <a:rPr lang="en-US" sz="2300" dirty="0" smtClean="0">
                <a:latin typeface="Times New Roman" panose="02020603050405020304" pitchFamily="18" charset="0"/>
                <a:cs typeface="Times New Roman" panose="02020603050405020304" pitchFamily="18" charset="0"/>
              </a:rPr>
              <a:t>the general </a:t>
            </a:r>
            <a:r>
              <a:rPr lang="en-US" sz="2300" dirty="0">
                <a:latin typeface="Times New Roman" panose="02020603050405020304" pitchFamily="18" charset="0"/>
                <a:cs typeface="Times New Roman" panose="02020603050405020304" pitchFamily="18" charset="0"/>
              </a:rPr>
              <a:t>problem-solving process. They involve judgment intuition and </a:t>
            </a:r>
            <a:r>
              <a:rPr lang="en-US" sz="2300" dirty="0" smtClean="0">
                <a:latin typeface="Times New Roman" panose="02020603050405020304" pitchFamily="18" charset="0"/>
                <a:cs typeface="Times New Roman" panose="02020603050405020304" pitchFamily="18" charset="0"/>
              </a:rPr>
              <a:t>creativity.</a:t>
            </a:r>
          </a:p>
          <a:p>
            <a:pPr algn="just"/>
            <a:r>
              <a:rPr lang="en-US" sz="2300" dirty="0" smtClean="0">
                <a:latin typeface="Times New Roman" panose="02020603050405020304" pitchFamily="18" charset="0"/>
                <a:cs typeface="Times New Roman" panose="02020603050405020304" pitchFamily="18" charset="0"/>
              </a:rPr>
              <a:t>This type of decision </a:t>
            </a:r>
            <a:r>
              <a:rPr lang="en-US" sz="2300" dirty="0">
                <a:latin typeface="Times New Roman" panose="02020603050405020304" pitchFamily="18" charset="0"/>
                <a:cs typeface="Times New Roman" panose="02020603050405020304" pitchFamily="18" charset="0"/>
              </a:rPr>
              <a:t>are taken mostly by high-level </a:t>
            </a:r>
            <a:r>
              <a:rPr lang="en-US" sz="2300" dirty="0" smtClean="0">
                <a:latin typeface="Times New Roman" panose="02020603050405020304" pitchFamily="18" charset="0"/>
                <a:cs typeface="Times New Roman" panose="02020603050405020304" pitchFamily="18" charset="0"/>
              </a:rPr>
              <a:t>management.</a:t>
            </a:r>
          </a:p>
          <a:p>
            <a:pPr algn="just" fontAlgn="base"/>
            <a:r>
              <a:rPr lang="en-US" sz="2300" b="1" dirty="0" smtClean="0">
                <a:latin typeface="Times New Roman" panose="02020603050405020304" pitchFamily="18" charset="0"/>
                <a:cs typeface="Times New Roman" panose="02020603050405020304" pitchFamily="18" charset="0"/>
              </a:rPr>
              <a:t>Examples:-</a:t>
            </a:r>
          </a:p>
          <a:p>
            <a:pPr marL="342900" indent="-342900" algn="just" fontAlgn="base">
              <a:buFont typeface="Arial" panose="020B0604020202020204" pitchFamily="34" charset="0"/>
              <a:buChar char="•"/>
            </a:pPr>
            <a:r>
              <a:rPr lang="en-US" sz="2300" dirty="0" smtClean="0">
                <a:latin typeface="Times New Roman" panose="02020603050405020304" pitchFamily="18" charset="0"/>
                <a:cs typeface="Times New Roman" panose="02020603050405020304" pitchFamily="18" charset="0"/>
              </a:rPr>
              <a:t>Whether </a:t>
            </a:r>
            <a:r>
              <a:rPr lang="en-US" sz="2300" dirty="0">
                <a:latin typeface="Times New Roman" panose="02020603050405020304" pitchFamily="18" charset="0"/>
                <a:cs typeface="Times New Roman" panose="02020603050405020304" pitchFamily="18" charset="0"/>
              </a:rPr>
              <a:t>a company must acquire another organization or not.</a:t>
            </a:r>
          </a:p>
          <a:p>
            <a:pPr marL="342900" indent="-342900" algn="just" fontAlgn="base">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Whether a new technology must be adopted or not.</a:t>
            </a:r>
          </a:p>
          <a:p>
            <a:pPr algn="just"/>
            <a:r>
              <a:rPr lang="en-US" sz="2300" dirty="0">
                <a:latin typeface="Times New Roman" panose="02020603050405020304" pitchFamily="18" charset="0"/>
                <a:cs typeface="Times New Roman" panose="02020603050405020304" pitchFamily="18" charset="0"/>
              </a:rPr>
              <a:t/>
            </a:r>
            <a:br>
              <a:rPr lang="en-US" sz="2300" dirty="0">
                <a:latin typeface="Times New Roman" panose="02020603050405020304" pitchFamily="18" charset="0"/>
                <a:cs typeface="Times New Roman" panose="02020603050405020304" pitchFamily="18" charset="0"/>
              </a:rPr>
            </a:br>
            <a:endParaRPr lang="en-US" sz="2300" dirty="0" smtClean="0">
              <a:latin typeface="Times New Roman" panose="02020603050405020304" pitchFamily="18" charset="0"/>
              <a:cs typeface="Times New Roman" panose="02020603050405020304" pitchFamily="18" charset="0"/>
            </a:endParaRPr>
          </a:p>
          <a:p>
            <a:pPr algn="just"/>
            <a:endParaRPr lang="en-US" sz="2300" dirty="0">
              <a:latin typeface="Times New Roman" panose="02020603050405020304" pitchFamily="18" charset="0"/>
              <a:cs typeface="Times New Roman" panose="02020603050405020304" pitchFamily="18" charset="0"/>
            </a:endParaRPr>
          </a:p>
        </p:txBody>
      </p:sp>
      <p:sp>
        <p:nvSpPr>
          <p:cNvPr id="6" name="Rectangle 5"/>
          <p:cNvSpPr/>
          <p:nvPr/>
        </p:nvSpPr>
        <p:spPr>
          <a:xfrm>
            <a:off x="2093324" y="716722"/>
            <a:ext cx="6867586" cy="477054"/>
          </a:xfrm>
          <a:prstGeom prst="rect">
            <a:avLst/>
          </a:prstGeom>
        </p:spPr>
        <p:txBody>
          <a:bodyPr wrap="none">
            <a:spAutoFit/>
          </a:bodyPr>
          <a:lstStyle/>
          <a:p>
            <a:pPr algn="just"/>
            <a:r>
              <a:rPr lang="en-US" sz="2500" dirty="0">
                <a:latin typeface="Times New Roman" panose="02020603050405020304" pitchFamily="18" charset="0"/>
                <a:cs typeface="Times New Roman" panose="02020603050405020304" pitchFamily="18" charset="0"/>
              </a:rPr>
              <a:t>Herbert Simon classified the decision in two classes</a:t>
            </a:r>
          </a:p>
        </p:txBody>
      </p:sp>
      <p:sp>
        <p:nvSpPr>
          <p:cNvPr id="7" name="Rectangle 6"/>
          <p:cNvSpPr/>
          <p:nvPr/>
        </p:nvSpPr>
        <p:spPr>
          <a:xfrm>
            <a:off x="2093324" y="1204118"/>
            <a:ext cx="3503523" cy="477054"/>
          </a:xfrm>
          <a:prstGeom prst="rect">
            <a:avLst/>
          </a:prstGeom>
        </p:spPr>
        <p:txBody>
          <a:bodyPr wrap="none">
            <a:spAutoFit/>
          </a:bodyPr>
          <a:lstStyle/>
          <a:p>
            <a:pPr algn="just"/>
            <a:r>
              <a:rPr lang="en-US" sz="2500" b="1" dirty="0" smtClean="0">
                <a:latin typeface="Times New Roman" panose="02020603050405020304" pitchFamily="18" charset="0"/>
                <a:cs typeface="Times New Roman" panose="02020603050405020304" pitchFamily="18" charset="0"/>
              </a:rPr>
              <a:t>1. Programmed </a:t>
            </a:r>
            <a:r>
              <a:rPr lang="en-US" sz="2500" b="1" dirty="0">
                <a:latin typeface="Times New Roman" panose="02020603050405020304" pitchFamily="18" charset="0"/>
                <a:cs typeface="Times New Roman" panose="02020603050405020304" pitchFamily="18" charset="0"/>
              </a:rPr>
              <a:t>decision</a:t>
            </a:r>
          </a:p>
        </p:txBody>
      </p:sp>
      <p:sp>
        <p:nvSpPr>
          <p:cNvPr id="8" name="Rectangle 7"/>
          <p:cNvSpPr/>
          <p:nvPr/>
        </p:nvSpPr>
        <p:spPr>
          <a:xfrm>
            <a:off x="2451100" y="1728797"/>
            <a:ext cx="6705600" cy="1508105"/>
          </a:xfrm>
          <a:prstGeom prst="rect">
            <a:avLst/>
          </a:prstGeom>
        </p:spPr>
        <p:txBody>
          <a:bodyPr wrap="square">
            <a:spAutoFit/>
          </a:bodyPr>
          <a:lstStyle/>
          <a:p>
            <a:pPr algn="just"/>
            <a:r>
              <a:rPr lang="en-US" sz="2300" dirty="0">
                <a:latin typeface="Times New Roman" panose="02020603050405020304" pitchFamily="18" charset="0"/>
                <a:cs typeface="Times New Roman" panose="02020603050405020304" pitchFamily="18" charset="0"/>
              </a:rPr>
              <a:t>It involves organization which and develop </a:t>
            </a:r>
            <a:r>
              <a:rPr lang="en-US" sz="2300" dirty="0" smtClean="0">
                <a:latin typeface="Times New Roman" panose="02020603050405020304" pitchFamily="18" charset="0"/>
                <a:cs typeface="Times New Roman" panose="02020603050405020304" pitchFamily="18" charset="0"/>
              </a:rPr>
              <a:t>a specific </a:t>
            </a:r>
            <a:r>
              <a:rPr lang="en-US" sz="2300" dirty="0">
                <a:latin typeface="Times New Roman" panose="02020603050405020304" pitchFamily="18" charset="0"/>
                <a:cs typeface="Times New Roman" panose="02020603050405020304" pitchFamily="18" charset="0"/>
              </a:rPr>
              <a:t>process for handling this decision.</a:t>
            </a:r>
          </a:p>
          <a:p>
            <a:pPr algn="just"/>
            <a:r>
              <a:rPr lang="en-US" sz="2300" b="1" dirty="0" smtClean="0">
                <a:latin typeface="Times New Roman" panose="02020603050405020304" pitchFamily="18" charset="0"/>
                <a:cs typeface="Times New Roman" panose="02020603050405020304" pitchFamily="18" charset="0"/>
              </a:rPr>
              <a:t>Examples:- </a:t>
            </a:r>
            <a:r>
              <a:rPr lang="en-US" sz="2300" dirty="0" smtClean="0">
                <a:latin typeface="Times New Roman" panose="02020603050405020304" pitchFamily="18" charset="0"/>
                <a:cs typeface="Times New Roman" panose="02020603050405020304" pitchFamily="18" charset="0"/>
              </a:rPr>
              <a:t>standing </a:t>
            </a:r>
            <a:r>
              <a:rPr lang="en-US" sz="2300" dirty="0">
                <a:latin typeface="Times New Roman" panose="02020603050405020304" pitchFamily="18" charset="0"/>
                <a:cs typeface="Times New Roman" panose="02020603050405020304" pitchFamily="18" charset="0"/>
              </a:rPr>
              <a:t>operating </a:t>
            </a:r>
            <a:r>
              <a:rPr lang="en-US" sz="2300" dirty="0" smtClean="0">
                <a:latin typeface="Times New Roman" panose="02020603050405020304" pitchFamily="18" charset="0"/>
                <a:cs typeface="Times New Roman" panose="02020603050405020304" pitchFamily="18" charset="0"/>
              </a:rPr>
              <a:t>procedures </a:t>
            </a:r>
            <a:r>
              <a:rPr lang="en-US" sz="2300" dirty="0">
                <a:latin typeface="Times New Roman" panose="02020603050405020304" pitchFamily="18" charset="0"/>
                <a:cs typeface="Times New Roman" panose="02020603050405020304" pitchFamily="18" charset="0"/>
              </a:rPr>
              <a:t>and policies</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
        <p:nvSpPr>
          <p:cNvPr id="9" name="Rectangle 8"/>
          <p:cNvSpPr/>
          <p:nvPr/>
        </p:nvSpPr>
        <p:spPr>
          <a:xfrm>
            <a:off x="1980636" y="3449371"/>
            <a:ext cx="4242508" cy="477054"/>
          </a:xfrm>
          <a:prstGeom prst="rect">
            <a:avLst/>
          </a:prstGeom>
        </p:spPr>
        <p:txBody>
          <a:bodyPr wrap="none">
            <a:spAutoFit/>
          </a:bodyPr>
          <a:lstStyle/>
          <a:p>
            <a:pPr algn="just"/>
            <a:r>
              <a:rPr lang="en-US" sz="2500" b="1" dirty="0" smtClean="0">
                <a:latin typeface="Times New Roman" panose="02020603050405020304" pitchFamily="18" charset="0"/>
                <a:cs typeface="Times New Roman" panose="02020603050405020304" pitchFamily="18" charset="0"/>
              </a:rPr>
              <a:t>2. Non-programmed </a:t>
            </a:r>
            <a:r>
              <a:rPr lang="en-US" sz="2500" b="1" dirty="0">
                <a:latin typeface="Times New Roman" panose="02020603050405020304" pitchFamily="18" charset="0"/>
                <a:cs typeface="Times New Roman" panose="02020603050405020304" pitchFamily="18" charset="0"/>
              </a:rPr>
              <a:t>decision.</a:t>
            </a:r>
          </a:p>
        </p:txBody>
      </p:sp>
    </p:spTree>
    <p:extLst>
      <p:ext uri="{BB962C8B-B14F-4D97-AF65-F5344CB8AC3E}">
        <p14:creationId xmlns:p14="http://schemas.microsoft.com/office/powerpoint/2010/main" val="2480237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83" y="1"/>
            <a:ext cx="8697278" cy="1094812"/>
          </a:xfrm>
        </p:spPr>
        <p:txBody>
          <a:bodyPr>
            <a:normAutofit/>
          </a:bodyPr>
          <a:lstStyle/>
          <a:p>
            <a:pPr algn="ctr"/>
            <a:r>
              <a:rPr lang="en-US" sz="3500" b="1" u="sng" dirty="0">
                <a:latin typeface="Times New Roman" panose="02020603050405020304" pitchFamily="18" charset="0"/>
                <a:cs typeface="Times New Roman" panose="02020603050405020304" pitchFamily="18" charset="0"/>
              </a:rPr>
              <a:t>O</a:t>
            </a:r>
            <a:r>
              <a:rPr lang="en-US" sz="3500" b="1" u="sng" dirty="0" smtClean="0">
                <a:latin typeface="Times New Roman" panose="02020603050405020304" pitchFamily="18" charset="0"/>
                <a:cs typeface="Times New Roman" panose="02020603050405020304" pitchFamily="18" charset="0"/>
              </a:rPr>
              <a:t>rganizational or personal decision</a:t>
            </a:r>
            <a:endParaRPr lang="en-US" sz="35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70100" y="657225"/>
            <a:ext cx="7162800" cy="1249448"/>
          </a:xfrm>
        </p:spPr>
        <p:txBody>
          <a:bodyPr>
            <a:normAutofit/>
          </a:bodyPr>
          <a:lstStyle/>
          <a:p>
            <a:pPr marL="342900" indent="-342900" algn="just">
              <a:buFont typeface="Arial" pitchFamily="34" charset="0"/>
              <a:buChar char="•"/>
            </a:pPr>
            <a:r>
              <a:rPr lang="en-US" sz="2300" dirty="0">
                <a:latin typeface="Times New Roman" panose="02020603050405020304" pitchFamily="18" charset="0"/>
                <a:cs typeface="Times New Roman" panose="02020603050405020304" pitchFamily="18" charset="0"/>
              </a:rPr>
              <a:t>Organizational </a:t>
            </a:r>
            <a:r>
              <a:rPr lang="en-US" sz="2300" dirty="0" smtClean="0">
                <a:latin typeface="Times New Roman" panose="02020603050405020304" pitchFamily="18" charset="0"/>
                <a:cs typeface="Times New Roman" panose="02020603050405020304" pitchFamily="18" charset="0"/>
              </a:rPr>
              <a:t>decisions reflect company policy. </a:t>
            </a:r>
          </a:p>
          <a:p>
            <a:pPr marL="342900" indent="-342900" algn="just">
              <a:buFont typeface="Arial" pitchFamily="34" charset="0"/>
              <a:buChar char="•"/>
            </a:pPr>
            <a:r>
              <a:rPr lang="en-US" sz="2300" dirty="0" smtClean="0">
                <a:latin typeface="Times New Roman" panose="02020603050405020304" pitchFamily="18" charset="0"/>
                <a:cs typeface="Times New Roman" panose="02020603050405020304" pitchFamily="18" charset="0"/>
              </a:rPr>
              <a:t>They can be delegated or transferred to others.</a:t>
            </a:r>
          </a:p>
        </p:txBody>
      </p:sp>
      <p:graphicFrame>
        <p:nvGraphicFramePr>
          <p:cNvPr id="4" name="Diagram 3"/>
          <p:cNvGraphicFramePr/>
          <p:nvPr>
            <p:extLst>
              <p:ext uri="{D42A27DB-BD31-4B8C-83A1-F6EECF244321}">
                <p14:modId xmlns:p14="http://schemas.microsoft.com/office/powerpoint/2010/main" val="713744994"/>
              </p:ext>
            </p:extLst>
          </p:nvPr>
        </p:nvGraphicFramePr>
        <p:xfrm>
          <a:off x="6413500" y="1876425"/>
          <a:ext cx="3108960" cy="283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384300" y="5683996"/>
            <a:ext cx="8166077" cy="1154162"/>
          </a:xfrm>
          <a:prstGeom prst="rect">
            <a:avLst/>
          </a:prstGeom>
        </p:spPr>
        <p:txBody>
          <a:bodyPr wrap="square">
            <a:spAutoFit/>
          </a:bodyPr>
          <a:lstStyle/>
          <a:p>
            <a:pPr marL="342900" indent="-342900" algn="just">
              <a:buFont typeface="Arial" pitchFamily="34" charset="0"/>
              <a:buChar char="•"/>
            </a:pPr>
            <a:r>
              <a:rPr lang="en-US" sz="2300" dirty="0">
                <a:latin typeface="Times New Roman" panose="02020603050405020304" pitchFamily="18" charset="0"/>
                <a:cs typeface="Times New Roman" panose="02020603050405020304" pitchFamily="18" charset="0"/>
              </a:rPr>
              <a:t>While personal decisions referred to those made by a manager as an individual and this can’t be dedicated.</a:t>
            </a:r>
          </a:p>
          <a:p>
            <a:pPr marL="342900" indent="-342900" algn="just">
              <a:buFont typeface="Arial" pitchFamily="34" charset="0"/>
              <a:buChar char="•"/>
            </a:pPr>
            <a:endParaRPr lang="en-US" sz="2300" dirty="0">
              <a:latin typeface="Times New Roman" panose="02020603050405020304" pitchFamily="18" charset="0"/>
              <a:cs typeface="Times New Roman" panose="02020603050405020304" pitchFamily="18" charset="0"/>
            </a:endParaRPr>
          </a:p>
        </p:txBody>
      </p:sp>
      <p:sp>
        <p:nvSpPr>
          <p:cNvPr id="6" name="Rectangle 5"/>
          <p:cNvSpPr/>
          <p:nvPr/>
        </p:nvSpPr>
        <p:spPr>
          <a:xfrm>
            <a:off x="2070100" y="1647825"/>
            <a:ext cx="4550315" cy="3985706"/>
          </a:xfrm>
          <a:prstGeom prst="rect">
            <a:avLst/>
          </a:prstGeom>
        </p:spPr>
        <p:txBody>
          <a:bodyPr wrap="square">
            <a:spAutoFit/>
          </a:bodyPr>
          <a:lstStyle/>
          <a:p>
            <a:pPr marL="342900" indent="-342900">
              <a:buFont typeface="Arial" pitchFamily="34" charset="0"/>
              <a:buChar char="•"/>
            </a:pPr>
            <a:r>
              <a:rPr lang="en-US" sz="2300" b="1" dirty="0" smtClean="0">
                <a:latin typeface="Times New Roman" panose="02020603050405020304" pitchFamily="18" charset="0"/>
                <a:cs typeface="Times New Roman" panose="02020603050405020304" pitchFamily="18" charset="0"/>
              </a:rPr>
              <a:t>Strategic:-</a:t>
            </a:r>
          </a:p>
          <a:p>
            <a:pPr marL="342900" indent="-342900">
              <a:buFont typeface="Arial" pitchFamily="34" charset="0"/>
              <a:buChar char="•"/>
            </a:pPr>
            <a:r>
              <a:rPr lang="en-US" sz="2300" dirty="0" smtClean="0">
                <a:latin typeface="Times New Roman" panose="02020603050405020304" pitchFamily="18" charset="0"/>
                <a:cs typeface="Times New Roman" panose="02020603050405020304" pitchFamily="18" charset="0"/>
              </a:rPr>
              <a:t>Decide entrance or exit from the market</a:t>
            </a:r>
          </a:p>
          <a:p>
            <a:pPr marL="342900" indent="-342900">
              <a:buFont typeface="Arial" pitchFamily="34" charset="0"/>
              <a:buChar char="•"/>
            </a:pPr>
            <a:r>
              <a:rPr lang="en-US" sz="2300" dirty="0" smtClean="0">
                <a:latin typeface="Times New Roman" panose="02020603050405020304" pitchFamily="18" charset="0"/>
                <a:cs typeface="Times New Roman" panose="02020603050405020304" pitchFamily="18" charset="0"/>
              </a:rPr>
              <a:t>Approve capital budget</a:t>
            </a:r>
          </a:p>
          <a:p>
            <a:pPr marL="342900" indent="-342900">
              <a:buFont typeface="Arial" pitchFamily="34" charset="0"/>
              <a:buChar char="•"/>
            </a:pPr>
            <a:r>
              <a:rPr lang="en-US" sz="2300" b="1" dirty="0" smtClean="0">
                <a:latin typeface="Times New Roman" panose="02020603050405020304" pitchFamily="18" charset="0"/>
                <a:cs typeface="Times New Roman" panose="02020603050405020304" pitchFamily="18" charset="0"/>
              </a:rPr>
              <a:t>Managerial:-</a:t>
            </a:r>
          </a:p>
          <a:p>
            <a:pPr marL="342900" indent="-342900">
              <a:buFont typeface="Arial" pitchFamily="34" charset="0"/>
              <a:buChar char="•"/>
            </a:pPr>
            <a:r>
              <a:rPr lang="en-US" sz="2300" dirty="0" smtClean="0">
                <a:latin typeface="Times New Roman" panose="02020603050405020304" pitchFamily="18" charset="0"/>
                <a:cs typeface="Times New Roman" panose="02020603050405020304" pitchFamily="18" charset="0"/>
              </a:rPr>
              <a:t>Design a marketing plan</a:t>
            </a:r>
          </a:p>
          <a:p>
            <a:pPr marL="342900" indent="-342900">
              <a:buFont typeface="Arial" pitchFamily="34" charset="0"/>
              <a:buChar char="•"/>
            </a:pPr>
            <a:r>
              <a:rPr lang="en-US" sz="2300" dirty="0" smtClean="0">
                <a:latin typeface="Times New Roman" panose="02020603050405020304" pitchFamily="18" charset="0"/>
                <a:cs typeface="Times New Roman" panose="02020603050405020304" pitchFamily="18" charset="0"/>
              </a:rPr>
              <a:t>Develop a new operational procedure</a:t>
            </a:r>
          </a:p>
          <a:p>
            <a:pPr marL="342900" indent="-342900">
              <a:buFont typeface="Arial" pitchFamily="34" charset="0"/>
              <a:buChar char="•"/>
            </a:pPr>
            <a:r>
              <a:rPr lang="en-US" sz="2300" b="1" dirty="0" smtClean="0">
                <a:latin typeface="Times New Roman" panose="02020603050405020304" pitchFamily="18" charset="0"/>
                <a:cs typeface="Times New Roman" panose="02020603050405020304" pitchFamily="18" charset="0"/>
              </a:rPr>
              <a:t>Operational:-</a:t>
            </a:r>
          </a:p>
          <a:p>
            <a:pPr marL="342900" indent="-342900">
              <a:buFont typeface="Arial" pitchFamily="34" charset="0"/>
              <a:buChar char="•"/>
            </a:pPr>
            <a:r>
              <a:rPr lang="en-US" sz="2300" dirty="0" smtClean="0">
                <a:latin typeface="Times New Roman" panose="02020603050405020304" pitchFamily="18" charset="0"/>
                <a:cs typeface="Times New Roman" panose="02020603050405020304" pitchFamily="18" charset="0"/>
              </a:rPr>
              <a:t>Involve in marketing</a:t>
            </a:r>
          </a:p>
          <a:p>
            <a:pPr marL="342900" indent="-342900">
              <a:buFont typeface="Arial" pitchFamily="34" charset="0"/>
              <a:buChar char="•"/>
            </a:pPr>
            <a:r>
              <a:rPr lang="en-US" sz="2300" dirty="0" smtClean="0">
                <a:latin typeface="Times New Roman" panose="02020603050405020304" pitchFamily="18" charset="0"/>
                <a:cs typeface="Times New Roman" panose="02020603050405020304" pitchFamily="18" charset="0"/>
              </a:rPr>
              <a:t>Store inventory control</a:t>
            </a:r>
          </a:p>
        </p:txBody>
      </p:sp>
    </p:spTree>
    <p:extLst>
      <p:ext uri="{BB962C8B-B14F-4D97-AF65-F5344CB8AC3E}">
        <p14:creationId xmlns:p14="http://schemas.microsoft.com/office/powerpoint/2010/main" val="1246343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61" y="277806"/>
            <a:ext cx="8697278" cy="845818"/>
          </a:xfrm>
        </p:spPr>
        <p:txBody>
          <a:bodyPr>
            <a:normAutofit/>
          </a:bodyPr>
          <a:lstStyle/>
          <a:p>
            <a:pPr algn="ctr"/>
            <a:r>
              <a:rPr lang="en-US" sz="3500" b="1" u="sng" dirty="0" smtClean="0">
                <a:latin typeface="Times New Roman" panose="02020603050405020304" pitchFamily="18" charset="0"/>
                <a:cs typeface="Times New Roman" panose="02020603050405020304" pitchFamily="18" charset="0"/>
              </a:rPr>
              <a:t>Individual and group decisions</a:t>
            </a:r>
            <a:endParaRPr lang="en-US" sz="35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46300" y="1190625"/>
            <a:ext cx="6971194" cy="2029865"/>
          </a:xfrm>
        </p:spPr>
        <p:txBody>
          <a:bodyPr>
            <a:normAutofit/>
          </a:bodyPr>
          <a:lstStyle/>
          <a:p>
            <a:pPr marL="342900" indent="-342900" algn="just">
              <a:buFont typeface="Arial" pitchFamily="34" charset="0"/>
              <a:buChar char="•"/>
            </a:pPr>
            <a:r>
              <a:rPr lang="en-US" sz="2500" dirty="0" smtClean="0">
                <a:latin typeface="Times New Roman" panose="02020603050405020304" pitchFamily="18" charset="0"/>
                <a:cs typeface="Times New Roman" panose="02020603050405020304" pitchFamily="18" charset="0"/>
              </a:rPr>
              <a:t>The decisions taken by an individual in an organization are known as individual decisions.</a:t>
            </a:r>
          </a:p>
          <a:p>
            <a:pPr marL="342900" indent="-342900" algn="just">
              <a:buFont typeface="Arial" pitchFamily="34" charset="0"/>
              <a:buChar char="•"/>
            </a:pPr>
            <a:r>
              <a:rPr lang="en-US" sz="2500" dirty="0">
                <a:latin typeface="Times New Roman" panose="02020603050405020304" pitchFamily="18" charset="0"/>
                <a:cs typeface="Times New Roman" panose="02020603050405020304" pitchFamily="18" charset="0"/>
              </a:rPr>
              <a:t>Group decisions </a:t>
            </a:r>
            <a:r>
              <a:rPr lang="en-US" sz="2500" dirty="0" smtClean="0">
                <a:latin typeface="Times New Roman" panose="02020603050405020304" pitchFamily="18" charset="0"/>
                <a:cs typeface="Times New Roman" panose="02020603050405020304" pitchFamily="18" charset="0"/>
              </a:rPr>
              <a:t>refer it’s the decisions which are taken by a group of organizational members (board directors, and a committer of experts)</a:t>
            </a:r>
            <a:endParaRPr lang="en-US" sz="2500" dirty="0">
              <a:latin typeface="Times New Roman" panose="02020603050405020304" pitchFamily="18" charset="0"/>
              <a:cs typeface="Times New Roman" panose="02020603050405020304" pitchFamily="18" charset="0"/>
            </a:endParaRPr>
          </a:p>
        </p:txBody>
      </p:sp>
      <p:pic>
        <p:nvPicPr>
          <p:cNvPr id="4098" name="Picture 2" descr="How to make faster decisions (decision-making lesson plan) - ESL Brains"/>
          <p:cNvPicPr>
            <a:picLocks noChangeAspect="1" noChangeArrowheads="1"/>
          </p:cNvPicPr>
          <p:nvPr/>
        </p:nvPicPr>
        <p:blipFill rotWithShape="1">
          <a:blip r:embed="rId2">
            <a:extLst>
              <a:ext uri="{28A0092B-C50C-407E-A947-70E740481C1C}">
                <a14:useLocalDpi xmlns:a14="http://schemas.microsoft.com/office/drawing/2010/main" val="0"/>
              </a:ext>
            </a:extLst>
          </a:blip>
          <a:srcRect l="9537" t="4663" r="11405" b="14708"/>
          <a:stretch/>
        </p:blipFill>
        <p:spPr bwMode="auto">
          <a:xfrm>
            <a:off x="2146300" y="3547569"/>
            <a:ext cx="3306047" cy="32902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5 Group Decision Making Techniques - Organizational Psychology Degre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300" y="3564714"/>
            <a:ext cx="3198005" cy="329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3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Is Routine Decision Making: How It Works - brilliantio"/>
          <p:cNvPicPr>
            <a:picLocks noChangeAspect="1" noChangeArrowheads="1"/>
          </p:cNvPicPr>
          <p:nvPr/>
        </p:nvPicPr>
        <p:blipFill rotWithShape="1">
          <a:blip r:embed="rId2">
            <a:extLst>
              <a:ext uri="{28A0092B-C50C-407E-A947-70E740481C1C}">
                <a14:useLocalDpi xmlns:a14="http://schemas.microsoft.com/office/drawing/2010/main" val="0"/>
              </a:ext>
            </a:extLst>
          </a:blip>
          <a:srcRect l="12590" r="18305"/>
          <a:stretch/>
        </p:blipFill>
        <p:spPr bwMode="auto">
          <a:xfrm>
            <a:off x="7340563" y="1494664"/>
            <a:ext cx="2285836" cy="23720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65300" y="4526524"/>
            <a:ext cx="5041900" cy="2400657"/>
          </a:xfrm>
          <a:prstGeom prst="rect">
            <a:avLst/>
          </a:prstGeom>
        </p:spPr>
        <p:txBody>
          <a:bodyPr>
            <a:spAutoFit/>
          </a:bodyPr>
          <a:lstStyle/>
          <a:p>
            <a:pPr marL="342900" indent="-342900" algn="just">
              <a:buFont typeface="Arial" pitchFamily="34" charset="0"/>
              <a:buChar char="•"/>
            </a:pPr>
            <a:r>
              <a:rPr lang="en-US" sz="2500" b="1" dirty="0">
                <a:latin typeface="Times New Roman" panose="02020603050405020304" pitchFamily="18" charset="0"/>
                <a:cs typeface="Times New Roman" panose="02020603050405020304" pitchFamily="18" charset="0"/>
              </a:rPr>
              <a:t>Adaptive </a:t>
            </a:r>
            <a:r>
              <a:rPr lang="en-US" sz="2500" b="1" dirty="0" smtClean="0">
                <a:latin typeface="Times New Roman" panose="02020603050405020304" pitchFamily="18" charset="0"/>
                <a:cs typeface="Times New Roman" panose="02020603050405020304" pitchFamily="18" charset="0"/>
              </a:rPr>
              <a:t>decisions</a:t>
            </a:r>
          </a:p>
          <a:p>
            <a:pPr marL="342900" indent="-342900" algn="just">
              <a:buFont typeface="Arial" pitchFamily="34" charset="0"/>
              <a:buChar char="•"/>
            </a:pPr>
            <a:r>
              <a:rPr lang="en-US" sz="2500" dirty="0">
                <a:latin typeface="Times New Roman" panose="02020603050405020304" pitchFamily="18" charset="0"/>
                <a:cs typeface="Times New Roman" panose="02020603050405020304" pitchFamily="18" charset="0"/>
              </a:rPr>
              <a:t>Adaptive </a:t>
            </a:r>
            <a:r>
              <a:rPr lang="en-US" sz="2500" dirty="0" smtClean="0">
                <a:latin typeface="Times New Roman" panose="02020603050405020304" pitchFamily="18" charset="0"/>
                <a:cs typeface="Times New Roman" panose="02020603050405020304" pitchFamily="18" charset="0"/>
              </a:rPr>
              <a:t>decision-making </a:t>
            </a:r>
            <a:r>
              <a:rPr lang="en-US" sz="2500" dirty="0">
                <a:latin typeface="Times New Roman" panose="02020603050405020304" pitchFamily="18" charset="0"/>
                <a:cs typeface="Times New Roman" panose="02020603050405020304" pitchFamily="18" charset="0"/>
              </a:rPr>
              <a:t>can be particularly useful in complex or uncertain situations where it may not be possible to predict all the variables or outcomes in advance.</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6" name="Rectangle 5"/>
          <p:cNvSpPr/>
          <p:nvPr/>
        </p:nvSpPr>
        <p:spPr>
          <a:xfrm>
            <a:off x="2054860" y="1197751"/>
            <a:ext cx="5041900" cy="2785378"/>
          </a:xfrm>
          <a:prstGeom prst="rect">
            <a:avLst/>
          </a:prstGeom>
        </p:spPr>
        <p:txBody>
          <a:bodyPr>
            <a:spAutoFit/>
          </a:bodyPr>
          <a:lstStyle/>
          <a:p>
            <a:pPr marL="342900" indent="-342900" algn="just">
              <a:buFont typeface="Arial" pitchFamily="34" charset="0"/>
              <a:buChar char="•"/>
            </a:pPr>
            <a:r>
              <a:rPr lang="en-US" sz="2500" b="1" dirty="0">
                <a:latin typeface="Times New Roman" panose="02020603050405020304" pitchFamily="18" charset="0"/>
                <a:cs typeface="Times New Roman" panose="02020603050405020304" pitchFamily="18" charset="0"/>
              </a:rPr>
              <a:t>Routine decisions</a:t>
            </a:r>
            <a:endParaRPr lang="en-US" sz="2500" b="1" dirty="0" smtClean="0">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type of decisions made when problems are relatively well defined and common and when established rules, policies and procedures can be used to solve them</a:t>
            </a:r>
          </a:p>
        </p:txBody>
      </p:sp>
      <p:pic>
        <p:nvPicPr>
          <p:cNvPr id="5124" name="Picture 4" descr="Adaptive decision-ma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300" y="4444808"/>
            <a:ext cx="2529639" cy="256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51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463" y="200977"/>
            <a:ext cx="8697278" cy="1095513"/>
          </a:xfrm>
        </p:spPr>
        <p:txBody>
          <a:bodyPr>
            <a:normAutofit/>
          </a:bodyPr>
          <a:lstStyle/>
          <a:p>
            <a:pPr algn="ctr"/>
            <a:r>
              <a:rPr lang="en-US" sz="3500" b="1" u="sng" dirty="0" smtClean="0">
                <a:latin typeface="Times New Roman" panose="02020603050405020304" pitchFamily="18" charset="0"/>
                <a:cs typeface="Times New Roman" panose="02020603050405020304" pitchFamily="18" charset="0"/>
              </a:rPr>
              <a:t>Decision-making process</a:t>
            </a:r>
            <a:endParaRPr lang="en-US" sz="3500" b="1" u="sng"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4519192"/>
              </p:ext>
            </p:extLst>
          </p:nvPr>
        </p:nvGraphicFramePr>
        <p:xfrm>
          <a:off x="2168917" y="1590698"/>
          <a:ext cx="6150218" cy="5295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31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1256</Words>
  <Application>Microsoft Office PowerPoint</Application>
  <PresentationFormat>Custom</PresentationFormat>
  <Paragraphs>153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Decision Making </vt:lpstr>
      <vt:lpstr>PowerPoint Presentation</vt:lpstr>
      <vt:lpstr>Types of decision</vt:lpstr>
      <vt:lpstr>Basic decision or strategic decision</vt:lpstr>
      <vt:lpstr>Administrative decision</vt:lpstr>
      <vt:lpstr>Organizational or personal decision</vt:lpstr>
      <vt:lpstr>Individual and group decisions</vt:lpstr>
      <vt:lpstr>PowerPoint Presentation</vt:lpstr>
      <vt:lpstr>Decision-making process</vt:lpstr>
      <vt:lpstr>PowerPoint Presentation</vt:lpstr>
      <vt:lpstr>PowerPoint Presentation</vt:lpstr>
      <vt:lpstr>PowerPoint Presentation</vt:lpstr>
      <vt:lpstr>PowerPoint Presentation</vt:lpstr>
      <vt:lpstr>PowerPoint Presentation</vt:lpstr>
      <vt:lpstr>Techniques of decision making</vt:lpstr>
      <vt:lpstr>PowerPoint Presentation</vt:lpstr>
      <vt:lpstr>PowerPoint Presentation</vt:lpstr>
      <vt:lpstr>PowerPoint Presentation</vt:lpstr>
      <vt:lpstr>Principles of decision making</vt:lpstr>
      <vt:lpstr>Models of decisions making</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Sociology and Educational  Psychology</dc:title>
  <dc:creator>cutm</dc:creator>
  <cp:lastModifiedBy>DELL</cp:lastModifiedBy>
  <cp:revision>18</cp:revision>
  <dcterms:created xsi:type="dcterms:W3CDTF">2023-07-05T05:31:09Z</dcterms:created>
  <dcterms:modified xsi:type="dcterms:W3CDTF">2023-07-06T13:46:10Z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2020-05-27T00:00:00Z</vt:filetime>
  </property>
  <property fmtid="{D5CDD505-2E9C-101B-9397-08002B2CF9AE}" pid="3" name="Creator">
    <vt:lpwstr>Microsoft® PowerPoint® 2016</vt:lpwstr>
  </property>
  <property fmtid="{D5CDD505-2E9C-101B-9397-08002B2CF9AE}" pid="4" name="LastSaved">
    <vt:filetime>2023-07-05T00:00:00Z</vt:filetime>
  </property>
</Properties>
</file>