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306" r:id="rId3"/>
    <p:sldId id="307" r:id="rId4"/>
    <p:sldId id="308" r:id="rId5"/>
    <p:sldId id="309" r:id="rId6"/>
    <p:sldId id="312" r:id="rId7"/>
    <p:sldId id="313" r:id="rId8"/>
    <p:sldId id="302" r:id="rId9"/>
    <p:sldId id="303" r:id="rId10"/>
    <p:sldId id="304" r:id="rId11"/>
    <p:sldId id="305" r:id="rId12"/>
    <p:sldId id="314" r:id="rId13"/>
    <p:sldId id="315" r:id="rId14"/>
    <p:sldId id="316" r:id="rId15"/>
    <p:sldId id="317" r:id="rId16"/>
    <p:sldId id="270" r:id="rId17"/>
  </p:sldIdLst>
  <p:sldSz cx="10083800" cy="7562850"/>
  <p:notesSz cx="10083800" cy="7562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10"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6285" y="2344483"/>
            <a:ext cx="857123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12570" y="4235196"/>
            <a:ext cx="705866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type="body" idx="1"/>
          </p:nvPr>
        </p:nvSpPr>
        <p:spPr/>
        <p:txBody>
          <a:bodyPr lIns="0" tIns="0" rIns="0" bIns="0"/>
          <a:lstStyle>
            <a:lvl1pPr>
              <a:defRPr sz="2700" b="0" i="0">
                <a:solidFill>
                  <a:schemeClr val="tx1"/>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sz="half" idx="2"/>
          </p:nvPr>
        </p:nvSpPr>
        <p:spPr>
          <a:xfrm>
            <a:off x="504190" y="1739455"/>
            <a:ext cx="4386453"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93157" y="1739455"/>
            <a:ext cx="4386453"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7/8/2023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7/8/2023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7/8/2023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195071" y="30477"/>
            <a:ext cx="9805416" cy="7528559"/>
          </a:xfrm>
          <a:prstGeom prst="rect">
            <a:avLst/>
          </a:prstGeom>
        </p:spPr>
      </p:pic>
      <p:sp>
        <p:nvSpPr>
          <p:cNvPr id="2" name="Holder 2"/>
          <p:cNvSpPr>
            <a:spLocks noGrp="1"/>
          </p:cNvSpPr>
          <p:nvPr>
            <p:ph type="title"/>
          </p:nvPr>
        </p:nvSpPr>
        <p:spPr>
          <a:xfrm>
            <a:off x="2336038" y="855040"/>
            <a:ext cx="5398770" cy="695325"/>
          </a:xfrm>
          <a:prstGeom prst="rect">
            <a:avLst/>
          </a:prstGeom>
        </p:spPr>
        <p:txBody>
          <a:bodyPr wrap="square" lIns="0" tIns="0" rIns="0" bIns="0">
            <a:spAutoFit/>
          </a:bodyPr>
          <a:lstStyle>
            <a:lvl1pPr>
              <a:defRPr sz="4400" b="0" i="0">
                <a:solidFill>
                  <a:schemeClr val="tx1"/>
                </a:solidFill>
                <a:latin typeface="Arial MT"/>
                <a:cs typeface="Arial MT"/>
              </a:defRPr>
            </a:lvl1pPr>
          </a:lstStyle>
          <a:p>
            <a:endParaRPr/>
          </a:p>
        </p:txBody>
      </p:sp>
      <p:sp>
        <p:nvSpPr>
          <p:cNvPr id="3" name="Holder 3"/>
          <p:cNvSpPr>
            <a:spLocks noGrp="1"/>
          </p:cNvSpPr>
          <p:nvPr>
            <p:ph type="body" idx="1"/>
          </p:nvPr>
        </p:nvSpPr>
        <p:spPr>
          <a:xfrm>
            <a:off x="487070" y="1720418"/>
            <a:ext cx="9109659" cy="4844415"/>
          </a:xfrm>
          <a:prstGeom prst="rect">
            <a:avLst/>
          </a:prstGeom>
        </p:spPr>
        <p:txBody>
          <a:bodyPr wrap="square" lIns="0" tIns="0" rIns="0" bIns="0">
            <a:spAutoFit/>
          </a:bodyPr>
          <a:lstStyle>
            <a:lvl1pPr>
              <a:defRPr sz="2700" b="0" i="0">
                <a:solidFill>
                  <a:schemeClr val="tx1"/>
                </a:solidFill>
                <a:latin typeface="Arial MT"/>
                <a:cs typeface="Arial MT"/>
              </a:defRPr>
            </a:lvl1pPr>
          </a:lstStyle>
          <a:p>
            <a:endParaRPr/>
          </a:p>
        </p:txBody>
      </p:sp>
      <p:sp>
        <p:nvSpPr>
          <p:cNvPr id="4" name="Holder 4"/>
          <p:cNvSpPr>
            <a:spLocks noGrp="1"/>
          </p:cNvSpPr>
          <p:nvPr>
            <p:ph type="ftr" sz="quarter" idx="5"/>
          </p:nvPr>
        </p:nvSpPr>
        <p:spPr>
          <a:xfrm>
            <a:off x="3428492" y="7033450"/>
            <a:ext cx="3226816"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4190" y="7033450"/>
            <a:ext cx="2319274"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7/8/2023</a:t>
            </a:fld>
            <a:endParaRPr lang="en-US"/>
          </a:p>
        </p:txBody>
      </p:sp>
      <p:sp>
        <p:nvSpPr>
          <p:cNvPr id="6" name="Holder 6"/>
          <p:cNvSpPr>
            <a:spLocks noGrp="1"/>
          </p:cNvSpPr>
          <p:nvPr>
            <p:ph type="sldNum" sz="quarter" idx="7"/>
          </p:nvPr>
        </p:nvSpPr>
        <p:spPr>
          <a:xfrm>
            <a:off x="7260336" y="7033450"/>
            <a:ext cx="2319274"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verywellmind.com/what-is-persuasion-279589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verywellmind.com/classical-conditioning-279485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verywellmind.com/operant-conditioning-a2-279486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verywellmind.com/what-is-observational-learning-279540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verywellmind.com/what-is-cognitive-dissonance-279501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22500" y="1194464"/>
            <a:ext cx="7360412" cy="484876"/>
          </a:xfrm>
          <a:prstGeom prst="rect">
            <a:avLst/>
          </a:prstGeom>
        </p:spPr>
        <p:txBody>
          <a:bodyPr vert="horz" wrap="square" lIns="0" tIns="53975" rIns="0" bIns="0" rtlCol="0">
            <a:spAutoFit/>
          </a:bodyPr>
          <a:lstStyle/>
          <a:p>
            <a:pPr marL="1911350" marR="5080" indent="-1899285" algn="ctr">
              <a:lnSpc>
                <a:spcPts val="3579"/>
              </a:lnSpc>
              <a:spcBef>
                <a:spcPts val="425"/>
              </a:spcBef>
            </a:pPr>
            <a:r>
              <a:rPr lang="en-US" sz="2800" b="1" dirty="0" smtClean="0">
                <a:latin typeface="Times New Roman" pitchFamily="18" charset="0"/>
                <a:cs typeface="Times New Roman" pitchFamily="18" charset="0"/>
              </a:rPr>
              <a:t>Attitudes and </a:t>
            </a:r>
            <a:r>
              <a:rPr lang="en-US" sz="2800" b="1" dirty="0" err="1" smtClean="0">
                <a:latin typeface="Times New Roman" pitchFamily="18" charset="0"/>
                <a:cs typeface="Times New Roman" pitchFamily="18" charset="0"/>
              </a:rPr>
              <a:t>Infulence</a:t>
            </a:r>
            <a:endParaRPr sz="2800" b="1" dirty="0">
              <a:latin typeface="Times New Roman" pitchFamily="18" charset="0"/>
              <a:cs typeface="Times New Roman" pitchFamily="18" charset="0"/>
            </a:endParaRPr>
          </a:p>
        </p:txBody>
      </p:sp>
      <p:sp>
        <p:nvSpPr>
          <p:cNvPr id="3" name="object 3"/>
          <p:cNvSpPr txBox="1"/>
          <p:nvPr/>
        </p:nvSpPr>
        <p:spPr>
          <a:xfrm>
            <a:off x="2908300" y="3095625"/>
            <a:ext cx="5683250" cy="2108782"/>
          </a:xfrm>
          <a:prstGeom prst="rect">
            <a:avLst/>
          </a:prstGeom>
        </p:spPr>
        <p:txBody>
          <a:bodyPr vert="horz" wrap="square" lIns="0" tIns="165735" rIns="0" bIns="0" rtlCol="0">
            <a:spAutoFit/>
          </a:bodyPr>
          <a:lstStyle/>
          <a:p>
            <a:pPr algn="ctr">
              <a:lnSpc>
                <a:spcPct val="100000"/>
              </a:lnSpc>
              <a:spcBef>
                <a:spcPts val="1305"/>
              </a:spcBef>
            </a:pPr>
            <a:r>
              <a:rPr sz="2400" b="1" dirty="0">
                <a:latin typeface="Arial"/>
                <a:cs typeface="Arial"/>
              </a:rPr>
              <a:t>SESSION</a:t>
            </a:r>
            <a:r>
              <a:rPr sz="2400" b="1" spc="-90" dirty="0">
                <a:latin typeface="Arial"/>
                <a:cs typeface="Arial"/>
              </a:rPr>
              <a:t> </a:t>
            </a:r>
            <a:r>
              <a:rPr lang="en-US" sz="2400" b="1" dirty="0" smtClean="0">
                <a:latin typeface="Arial"/>
                <a:cs typeface="Arial"/>
              </a:rPr>
              <a:t>24</a:t>
            </a:r>
            <a:endParaRPr lang="en-US" sz="2400" b="1" dirty="0" smtClean="0">
              <a:latin typeface="Arial"/>
              <a:cs typeface="Arial"/>
            </a:endParaRPr>
          </a:p>
          <a:p>
            <a:pPr marL="12700" marR="5080" algn="ctr">
              <a:lnSpc>
                <a:spcPct val="141700"/>
              </a:lnSpc>
            </a:pPr>
            <a:r>
              <a:rPr lang="en-US" sz="2400" dirty="0" smtClean="0"/>
              <a:t>Dr. </a:t>
            </a:r>
            <a:r>
              <a:rPr lang="en-US" sz="2400" dirty="0" err="1" smtClean="0"/>
              <a:t>Chitrasena</a:t>
            </a:r>
            <a:r>
              <a:rPr lang="en-US" sz="2400" dirty="0" smtClean="0"/>
              <a:t> </a:t>
            </a:r>
            <a:r>
              <a:rPr lang="en-US" sz="2400" dirty="0" err="1" smtClean="0"/>
              <a:t>Padhy</a:t>
            </a:r>
            <a:endParaRPr lang="en-US" sz="2400" dirty="0" smtClean="0"/>
          </a:p>
          <a:p>
            <a:pPr marL="12700" marR="5080" algn="ctr">
              <a:lnSpc>
                <a:spcPct val="141700"/>
              </a:lnSpc>
            </a:pPr>
            <a:r>
              <a:rPr sz="2400" b="1" dirty="0" smtClean="0">
                <a:latin typeface="Arial"/>
                <a:cs typeface="Arial"/>
              </a:rPr>
              <a:t>  </a:t>
            </a:r>
            <a:r>
              <a:rPr sz="2400" b="1" spc="-40" dirty="0" smtClean="0">
                <a:latin typeface="Arial"/>
                <a:cs typeface="Arial"/>
              </a:rPr>
              <a:t>A</a:t>
            </a:r>
            <a:r>
              <a:rPr lang="en-US" sz="2400" b="1" spc="-40" dirty="0" smtClean="0">
                <a:latin typeface="Arial"/>
                <a:cs typeface="Arial"/>
              </a:rPr>
              <a:t>ssociate</a:t>
            </a:r>
            <a:r>
              <a:rPr sz="2400" b="1" spc="90" dirty="0" smtClean="0">
                <a:latin typeface="Arial"/>
                <a:cs typeface="Arial"/>
              </a:rPr>
              <a:t> </a:t>
            </a:r>
            <a:r>
              <a:rPr sz="2400" b="1" dirty="0" smtClean="0">
                <a:latin typeface="Arial"/>
                <a:cs typeface="Arial"/>
              </a:rPr>
              <a:t>P</a:t>
            </a:r>
            <a:r>
              <a:rPr lang="en-US" sz="2400" b="1" dirty="0" smtClean="0">
                <a:latin typeface="Arial"/>
                <a:cs typeface="Arial"/>
              </a:rPr>
              <a:t>rofessor</a:t>
            </a:r>
            <a:endParaRPr sz="2400" dirty="0" smtClean="0">
              <a:latin typeface="Arial"/>
              <a:cs typeface="Arial"/>
            </a:endParaRPr>
          </a:p>
          <a:p>
            <a:pPr algn="ctr">
              <a:lnSpc>
                <a:spcPct val="100000"/>
              </a:lnSpc>
              <a:spcBef>
                <a:spcPts val="1205"/>
              </a:spcBef>
            </a:pPr>
            <a:r>
              <a:rPr sz="2400" b="1" spc="-25" dirty="0" smtClean="0">
                <a:latin typeface="Arial"/>
                <a:cs typeface="Arial"/>
              </a:rPr>
              <a:t>A</a:t>
            </a:r>
            <a:r>
              <a:rPr lang="en-US" sz="2400" b="1" spc="-25" dirty="0" smtClean="0">
                <a:latin typeface="Arial"/>
                <a:cs typeface="Arial"/>
              </a:rPr>
              <a:t>gricultural</a:t>
            </a:r>
            <a:r>
              <a:rPr sz="2400" b="1" spc="10" dirty="0" smtClean="0">
                <a:latin typeface="Arial"/>
                <a:cs typeface="Arial"/>
              </a:rPr>
              <a:t> </a:t>
            </a:r>
            <a:r>
              <a:rPr sz="2400" b="1" dirty="0" smtClean="0">
                <a:latin typeface="Arial"/>
                <a:cs typeface="Arial"/>
              </a:rPr>
              <a:t>E</a:t>
            </a:r>
            <a:r>
              <a:rPr lang="en-US" sz="2400" b="1" dirty="0" smtClean="0">
                <a:latin typeface="Arial"/>
                <a:cs typeface="Arial"/>
              </a:rPr>
              <a:t>xtension</a:t>
            </a:r>
            <a:endParaRPr sz="2400"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700" y="276225"/>
            <a:ext cx="5398770" cy="861774"/>
          </a:xfrm>
        </p:spPr>
        <p:txBody>
          <a:bodyPr/>
          <a:lstStyle/>
          <a:p>
            <a:r>
              <a:rPr lang="en-US" sz="2800" b="1" dirty="0">
                <a:latin typeface="Times New Roman" pitchFamily="18" charset="0"/>
                <a:cs typeface="Times New Roman" pitchFamily="18" charset="0"/>
              </a:rPr>
              <a:t>Why Attitudes </a:t>
            </a:r>
            <a:r>
              <a:rPr lang="en-US" sz="2800" b="1" dirty="0" smtClean="0">
                <a:latin typeface="Times New Roman" pitchFamily="18" charset="0"/>
                <a:cs typeface="Times New Roman" pitchFamily="18" charset="0"/>
              </a:rPr>
              <a:t>Change?</a:t>
            </a:r>
            <a:r>
              <a:rPr lang="en-US" sz="2800" b="1" dirty="0">
                <a:latin typeface="Times New Roman" pitchFamily="18" charset="0"/>
                <a:cs typeface="Times New Roman" pitchFamily="18" charset="0"/>
              </a:rPr>
              <a:t/>
            </a:r>
            <a:br>
              <a:rPr lang="en-US" sz="2800" b="1" dirty="0">
                <a:latin typeface="Times New Roman" pitchFamily="18" charset="0"/>
                <a:cs typeface="Times New Roman" pitchFamily="18" charset="0"/>
              </a:rPr>
            </a:br>
            <a:endParaRPr lang="en-US" sz="2800" b="1" dirty="0">
              <a:latin typeface="Times New Roman" pitchFamily="18" charset="0"/>
              <a:cs typeface="Times New Roman" pitchFamily="18" charset="0"/>
            </a:endParaRPr>
          </a:p>
        </p:txBody>
      </p:sp>
      <p:sp>
        <p:nvSpPr>
          <p:cNvPr id="3" name="Text Placeholder 2"/>
          <p:cNvSpPr>
            <a:spLocks noGrp="1"/>
          </p:cNvSpPr>
          <p:nvPr>
            <p:ph type="body" idx="1"/>
          </p:nvPr>
        </p:nvSpPr>
        <p:spPr>
          <a:xfrm>
            <a:off x="2222500" y="962025"/>
            <a:ext cx="7221829" cy="7201972"/>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While attitudes can have a powerful effect on behavior, they are not set in stone.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same influences that lead to attitude formation can also create attitude change</a:t>
            </a:r>
            <a:r>
              <a:rPr lang="en-US" sz="2400" dirty="0" smtClean="0">
                <a:latin typeface="Times New Roman" pitchFamily="18" charset="0"/>
                <a:cs typeface="Times New Roman" pitchFamily="18" charset="0"/>
              </a:rPr>
              <a:t>.</a:t>
            </a:r>
            <a:endParaRPr lang="en-US" sz="2400" baseline="30000" dirty="0">
              <a:latin typeface="Times New Roman" pitchFamily="18" charset="0"/>
              <a:cs typeface="Times New Roman" pitchFamily="18" charset="0"/>
            </a:endParaRPr>
          </a:p>
          <a:p>
            <a:pPr algn="just" fontAlgn="base">
              <a:lnSpc>
                <a:spcPct val="150000"/>
              </a:lnSpc>
            </a:pPr>
            <a:r>
              <a:rPr lang="en-US" sz="2400" b="1" u="sng" dirty="0">
                <a:latin typeface="Times New Roman" pitchFamily="18" charset="0"/>
                <a:cs typeface="Times New Roman" pitchFamily="18" charset="0"/>
              </a:rPr>
              <a:t>Learning Theory</a:t>
            </a:r>
          </a:p>
          <a:p>
            <a:pPr marL="342900" indent="-342900" algn="just" fontAlgn="base">
              <a:lnSpc>
                <a:spcPct val="150000"/>
              </a:lnSpc>
              <a:buFont typeface="Arial" pitchFamily="34" charset="0"/>
              <a:buChar char="•"/>
            </a:pPr>
            <a:r>
              <a:rPr lang="en-US" sz="2400" dirty="0">
                <a:latin typeface="Times New Roman" pitchFamily="18" charset="0"/>
                <a:cs typeface="Times New Roman" pitchFamily="18" charset="0"/>
              </a:rPr>
              <a:t>Classical conditioning, operant conditioning, and observational learning can be used to bring about attitude change. </a:t>
            </a:r>
            <a:endParaRPr lang="en-US" sz="2400" dirty="0" smtClean="0">
              <a:latin typeface="Times New Roman" pitchFamily="18" charset="0"/>
              <a:cs typeface="Times New Roman" pitchFamily="18" charset="0"/>
            </a:endParaRPr>
          </a:p>
          <a:p>
            <a:pPr marL="342900" indent="-342900" algn="just" fontAlgn="base">
              <a:lnSpc>
                <a:spcPct val="150000"/>
              </a:lnSpc>
              <a:buFont typeface="Arial" pitchFamily="34" charset="0"/>
              <a:buChar char="•"/>
            </a:pPr>
            <a:r>
              <a:rPr lang="en-US" sz="2400" dirty="0" smtClean="0">
                <a:latin typeface="Times New Roman" pitchFamily="18" charset="0"/>
                <a:cs typeface="Times New Roman" pitchFamily="18" charset="0"/>
              </a:rPr>
              <a:t>Classical </a:t>
            </a:r>
            <a:r>
              <a:rPr lang="en-US" sz="2400" dirty="0">
                <a:latin typeface="Times New Roman" pitchFamily="18" charset="0"/>
                <a:cs typeface="Times New Roman" pitchFamily="18" charset="0"/>
              </a:rPr>
              <a:t>conditioning can be used to create positive emotional reactions to an object, person, or event by associating positive feelings with the target object.</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018199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22500" y="885825"/>
            <a:ext cx="7145629" cy="5539978"/>
          </a:xfrm>
        </p:spPr>
        <p:txBody>
          <a:bodyPr/>
          <a:lstStyle/>
          <a:p>
            <a:pPr marL="342900" indent="-342900" algn="just" fontAlgn="base">
              <a:lnSpc>
                <a:spcPct val="150000"/>
              </a:lnSpc>
              <a:buFont typeface="Arial" pitchFamily="34" charset="0"/>
              <a:buChar char="•"/>
            </a:pPr>
            <a:r>
              <a:rPr lang="en-US" sz="2400" dirty="0">
                <a:latin typeface="Times New Roman" pitchFamily="18" charset="0"/>
                <a:cs typeface="Times New Roman" pitchFamily="18" charset="0"/>
              </a:rPr>
              <a:t>Operant conditioning can be used to strengthen desirable attitudes and weaken undesirable </a:t>
            </a:r>
            <a:r>
              <a:rPr lang="en-US" sz="2400" dirty="0" smtClean="0">
                <a:latin typeface="Times New Roman" pitchFamily="18" charset="0"/>
                <a:cs typeface="Times New Roman" pitchFamily="18" charset="0"/>
              </a:rPr>
              <a:t>ones.</a:t>
            </a:r>
          </a:p>
          <a:p>
            <a:pPr marL="342900" indent="-342900" algn="just" fontAlgn="base">
              <a:lnSpc>
                <a:spcPct val="150000"/>
              </a:lnSpc>
              <a:buFont typeface="Arial" pitchFamily="34" charset="0"/>
              <a:buChar char="•"/>
            </a:pPr>
            <a:r>
              <a:rPr lang="en-US" sz="2400" dirty="0" smtClean="0">
                <a:latin typeface="Times New Roman" pitchFamily="18" charset="0"/>
                <a:cs typeface="Times New Roman" pitchFamily="18" charset="0"/>
              </a:rPr>
              <a:t>People </a:t>
            </a:r>
            <a:r>
              <a:rPr lang="en-US" sz="2400" dirty="0">
                <a:latin typeface="Times New Roman" pitchFamily="18" charset="0"/>
                <a:cs typeface="Times New Roman" pitchFamily="18" charset="0"/>
              </a:rPr>
              <a:t>can also change their attitudes after observing the behavior of others.</a:t>
            </a:r>
          </a:p>
          <a:p>
            <a:pPr algn="just" fontAlgn="base">
              <a:lnSpc>
                <a:spcPct val="150000"/>
              </a:lnSpc>
            </a:pPr>
            <a:r>
              <a:rPr lang="en-US" sz="2400" b="1" u="sng" dirty="0">
                <a:latin typeface="Times New Roman" pitchFamily="18" charset="0"/>
                <a:cs typeface="Times New Roman" pitchFamily="18" charset="0"/>
              </a:rPr>
              <a:t>Elaboration Likelihood Theory</a:t>
            </a:r>
          </a:p>
          <a:p>
            <a:pPr marL="342900" indent="-342900" algn="just" fontAlgn="base">
              <a:lnSpc>
                <a:spcPct val="150000"/>
              </a:lnSpc>
              <a:buFont typeface="Arial" pitchFamily="34" charset="0"/>
              <a:buChar char="•"/>
            </a:pPr>
            <a:r>
              <a:rPr lang="en-US" sz="2400" dirty="0">
                <a:latin typeface="Times New Roman" pitchFamily="18" charset="0"/>
                <a:cs typeface="Times New Roman" pitchFamily="18" charset="0"/>
              </a:rPr>
              <a:t>This theory of </a:t>
            </a:r>
            <a:r>
              <a:rPr lang="en-US" sz="2400" u="sng" dirty="0">
                <a:latin typeface="Times New Roman" pitchFamily="18" charset="0"/>
                <a:cs typeface="Times New Roman" pitchFamily="18" charset="0"/>
                <a:hlinkClick r:id="rId2"/>
              </a:rPr>
              <a:t>persuasion</a:t>
            </a:r>
            <a:r>
              <a:rPr lang="en-US" sz="2400" dirty="0">
                <a:latin typeface="Times New Roman" pitchFamily="18" charset="0"/>
                <a:cs typeface="Times New Roman" pitchFamily="18" charset="0"/>
              </a:rPr>
              <a:t> suggests that people can alter their attitudes in two ways. </a:t>
            </a:r>
            <a:endParaRPr lang="en-US" sz="2400" dirty="0" smtClean="0">
              <a:latin typeface="Times New Roman" pitchFamily="18" charset="0"/>
              <a:cs typeface="Times New Roman" pitchFamily="18" charset="0"/>
            </a:endParaRPr>
          </a:p>
          <a:p>
            <a:pPr marL="342900" indent="-342900" algn="just" fontAlgn="base">
              <a:lnSpc>
                <a:spcPct val="150000"/>
              </a:lnSpc>
              <a:buFont typeface="Arial" pitchFamily="34" charset="0"/>
              <a:buChar char="•"/>
            </a:pPr>
            <a:r>
              <a:rPr lang="en-US" sz="2400" dirty="0" smtClean="0">
                <a:latin typeface="Times New Roman" pitchFamily="18" charset="0"/>
                <a:cs typeface="Times New Roman" pitchFamily="18" charset="0"/>
              </a:rPr>
              <a:t>First</a:t>
            </a:r>
            <a:r>
              <a:rPr lang="en-US" sz="2400" dirty="0">
                <a:latin typeface="Times New Roman" pitchFamily="18" charset="0"/>
                <a:cs typeface="Times New Roman" pitchFamily="18" charset="0"/>
              </a:rPr>
              <a:t>, they can be motivated to listen and think about the message, thus leading to an attitude shift.</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03565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46300" y="581025"/>
            <a:ext cx="7298029" cy="7201972"/>
          </a:xfrm>
        </p:spPr>
        <p:txBody>
          <a:bodyPr/>
          <a:lstStyle/>
          <a:p>
            <a:pPr marL="342900" indent="-342900" algn="just" fontAlgn="base">
              <a:lnSpc>
                <a:spcPct val="150000"/>
              </a:lnSpc>
              <a:buFont typeface="Arial" pitchFamily="34" charset="0"/>
              <a:buChar char="•"/>
            </a:pPr>
            <a:r>
              <a:rPr lang="en-US" sz="2400" dirty="0">
                <a:latin typeface="Times New Roman" pitchFamily="18" charset="0"/>
                <a:cs typeface="Times New Roman" pitchFamily="18" charset="0"/>
              </a:rPr>
              <a:t>Or, they might be influenced by the characteristics of the speaker, leading to a temporary or surface shift in attitude. </a:t>
            </a:r>
            <a:endParaRPr lang="en-US" sz="2400" dirty="0" smtClean="0">
              <a:latin typeface="Times New Roman" pitchFamily="18" charset="0"/>
              <a:cs typeface="Times New Roman" pitchFamily="18" charset="0"/>
            </a:endParaRPr>
          </a:p>
          <a:p>
            <a:pPr marL="342900" indent="-342900" algn="just" fontAlgn="base">
              <a:lnSpc>
                <a:spcPct val="150000"/>
              </a:lnSpc>
              <a:buFont typeface="Arial" pitchFamily="34" charset="0"/>
              <a:buChar char="•"/>
            </a:pPr>
            <a:r>
              <a:rPr lang="en-US" sz="2400" dirty="0" smtClean="0">
                <a:latin typeface="Times New Roman" pitchFamily="18" charset="0"/>
                <a:cs typeface="Times New Roman" pitchFamily="18" charset="0"/>
              </a:rPr>
              <a:t>Messages </a:t>
            </a:r>
            <a:r>
              <a:rPr lang="en-US" sz="2400" dirty="0">
                <a:latin typeface="Times New Roman" pitchFamily="18" charset="0"/>
                <a:cs typeface="Times New Roman" pitchFamily="18" charset="0"/>
              </a:rPr>
              <a:t>that are thought-provoking and that appeal to logic are more likely to lead to permanent changes in attitudes.</a:t>
            </a:r>
          </a:p>
          <a:p>
            <a:pPr algn="just" fontAlgn="base">
              <a:lnSpc>
                <a:spcPct val="150000"/>
              </a:lnSpc>
            </a:pPr>
            <a:r>
              <a:rPr lang="en-US" sz="2400" b="1" u="sng" dirty="0">
                <a:latin typeface="Times New Roman" pitchFamily="18" charset="0"/>
                <a:cs typeface="Times New Roman" pitchFamily="18" charset="0"/>
              </a:rPr>
              <a:t>Dissonance Theory</a:t>
            </a:r>
          </a:p>
          <a:p>
            <a:pPr marL="342900" indent="-342900" algn="just" fontAlgn="base">
              <a:lnSpc>
                <a:spcPct val="150000"/>
              </a:lnSpc>
              <a:buFont typeface="Arial" pitchFamily="34" charset="0"/>
              <a:buChar char="•"/>
            </a:pPr>
            <a:r>
              <a:rPr lang="en-US" sz="2400" dirty="0">
                <a:latin typeface="Times New Roman" pitchFamily="18" charset="0"/>
                <a:cs typeface="Times New Roman" pitchFamily="18" charset="0"/>
              </a:rPr>
              <a:t>As mentioned earlier, people can also change their attitudes when they have conflicting beliefs about a topic</a:t>
            </a:r>
            <a:r>
              <a:rPr lang="en-US" sz="2400" dirty="0" smtClean="0">
                <a:latin typeface="Times New Roman" pitchFamily="18" charset="0"/>
                <a:cs typeface="Times New Roman" pitchFamily="18" charset="0"/>
              </a:rPr>
              <a:t>.</a:t>
            </a:r>
          </a:p>
          <a:p>
            <a:pPr marL="342900" indent="-342900" algn="just" fontAlgn="base">
              <a:lnSpc>
                <a:spcPct val="150000"/>
              </a:lnSpc>
              <a:buFont typeface="Arial" pitchFamily="34" charset="0"/>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In order to reduce the tension created by these incompatible beliefs, people often shift their attitudes.</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332152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98700" y="962025"/>
            <a:ext cx="7069429" cy="5181600"/>
          </a:xfrm>
        </p:spPr>
        <p:txBody>
          <a:bodyPr/>
          <a:lstStyle/>
          <a:p>
            <a:pPr marL="342900" indent="-342900" algn="just" fontAlgn="base">
              <a:lnSpc>
                <a:spcPct val="150000"/>
              </a:lnSpc>
              <a:buFont typeface="Arial" pitchFamily="34" charset="0"/>
              <a:buChar char="•"/>
            </a:pPr>
            <a:r>
              <a:rPr lang="en-US" sz="2400" dirty="0">
                <a:latin typeface="Times New Roman" pitchFamily="18" charset="0"/>
                <a:cs typeface="Times New Roman" pitchFamily="18" charset="0"/>
              </a:rPr>
              <a:t>Attitudes are not set in stone and may change when people learn new information, when they are persuaded by influential people, or when they experience discomfort due to holding conflicting beliefs.</a:t>
            </a:r>
          </a:p>
          <a:p>
            <a:pPr marL="342900" indent="-342900" algn="just" fontAlgn="base">
              <a:lnSpc>
                <a:spcPct val="150000"/>
              </a:lnSpc>
              <a:buFont typeface="Arial" pitchFamily="34" charset="0"/>
              <a:buChar char="•"/>
            </a:pPr>
            <a:r>
              <a:rPr lang="en-US" sz="2400" dirty="0">
                <a:latin typeface="Times New Roman" pitchFamily="18" charset="0"/>
                <a:cs typeface="Times New Roman" pitchFamily="18" charset="0"/>
              </a:rPr>
              <a:t>A Word From </a:t>
            </a:r>
            <a:r>
              <a:rPr lang="en-US" sz="2400" dirty="0" err="1">
                <a:latin typeface="Times New Roman" pitchFamily="18" charset="0"/>
                <a:cs typeface="Times New Roman" pitchFamily="18" charset="0"/>
              </a:rPr>
              <a:t>Verywell</a:t>
            </a:r>
            <a:endParaRPr lang="en-US" sz="2400" dirty="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Attitudes play a pivotal role in shaping human behavior, from the choices people make about living their lives to the health behaviors they engage in </a:t>
            </a:r>
            <a:r>
              <a:rPr lang="en-US" sz="2400" dirty="0" smtClean="0">
                <a:latin typeface="Times New Roman" pitchFamily="18" charset="0"/>
                <a:cs typeface="Times New Roman" pitchFamily="18" charset="0"/>
              </a:rPr>
              <a:t>daily.</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125499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46300" y="657225"/>
            <a:ext cx="7298029" cy="7689606"/>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Understanding where these attitudes come from and how they sometimes change can help you look for ways to improve your attitudes, whether it means adopting a more positive outlook on life or changing your opinion based on new information</a:t>
            </a:r>
            <a:r>
              <a:rPr lang="en-US" sz="2400" dirty="0" smtClean="0">
                <a:latin typeface="Times New Roman" pitchFamily="18" charset="0"/>
                <a:cs typeface="Times New Roman" pitchFamily="18" charset="0"/>
              </a:rPr>
              <a:t>.</a:t>
            </a:r>
          </a:p>
          <a:p>
            <a:pPr algn="just">
              <a:lnSpc>
                <a:spcPct val="150000"/>
              </a:lnSpc>
            </a:pPr>
            <a:r>
              <a:rPr lang="en-US" sz="2400" b="1" cap="all" dirty="0">
                <a:latin typeface="Times New Roman" pitchFamily="18" charset="0"/>
                <a:cs typeface="Times New Roman" pitchFamily="18" charset="0"/>
              </a:rPr>
              <a:t>FREQUENTLY ASKED QUESTIONS</a:t>
            </a:r>
            <a:endParaRPr lang="en-US" sz="2400" b="1" dirty="0">
              <a:latin typeface="Times New Roman" pitchFamily="18" charset="0"/>
              <a:cs typeface="Times New Roman" pitchFamily="18" charset="0"/>
            </a:endParaRPr>
          </a:p>
          <a:p>
            <a:pPr lvl="0" algn="just" fontAlgn="base">
              <a:lnSpc>
                <a:spcPct val="150000"/>
              </a:lnSpc>
            </a:pPr>
            <a:r>
              <a:rPr lang="en-US" sz="2400" dirty="0" smtClean="0">
                <a:latin typeface="Times New Roman" pitchFamily="18" charset="0"/>
                <a:cs typeface="Times New Roman" pitchFamily="18" charset="0"/>
              </a:rPr>
              <a:t>1.What </a:t>
            </a:r>
            <a:r>
              <a:rPr lang="en-US" sz="2400" dirty="0">
                <a:latin typeface="Times New Roman" pitchFamily="18" charset="0"/>
                <a:cs typeface="Times New Roman" pitchFamily="18" charset="0"/>
              </a:rPr>
              <a:t>are the four types of attitude?</a:t>
            </a:r>
          </a:p>
          <a:p>
            <a:pPr algn="just" fontAlgn="base">
              <a:lnSpc>
                <a:spcPct val="150000"/>
              </a:lnSpc>
            </a:pPr>
            <a:r>
              <a:rPr lang="en-US" sz="2400" dirty="0">
                <a:latin typeface="Times New Roman" pitchFamily="18" charset="0"/>
                <a:cs typeface="Times New Roman" pitchFamily="18" charset="0"/>
              </a:rPr>
              <a:t>Attitudes can be positive or negative, and explicit or implicit. Positive attitudes involves good feelings, where negative attitudes are </a:t>
            </a:r>
            <a:r>
              <a:rPr lang="en-US" sz="2400" dirty="0" err="1">
                <a:latin typeface="Times New Roman" pitchFamily="18" charset="0"/>
                <a:cs typeface="Times New Roman" pitchFamily="18" charset="0"/>
              </a:rPr>
              <a:t>charaterized</a:t>
            </a:r>
            <a:r>
              <a:rPr lang="en-US" sz="2400" dirty="0">
                <a:latin typeface="Times New Roman" pitchFamily="18" charset="0"/>
                <a:cs typeface="Times New Roman" pitchFamily="18" charset="0"/>
              </a:rPr>
              <a:t> by hostility, anger, or dislike. Explicit attitudes are conscious, while implicit attitudes are unconscious.</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956755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603501" y="1720418"/>
            <a:ext cx="6705600" cy="4431983"/>
          </a:xfrm>
        </p:spPr>
        <p:txBody>
          <a:bodyPr/>
          <a:lstStyle/>
          <a:p>
            <a:pPr lvl="0" algn="just" fontAlgn="base">
              <a:lnSpc>
                <a:spcPct val="150000"/>
              </a:lnSpc>
            </a:pPr>
            <a:r>
              <a:rPr lang="en-US" sz="2400" dirty="0" smtClean="0">
                <a:latin typeface="Times New Roman" pitchFamily="18" charset="0"/>
                <a:cs typeface="Times New Roman" pitchFamily="18" charset="0"/>
              </a:rPr>
              <a:t>2. What </a:t>
            </a:r>
            <a:r>
              <a:rPr lang="en-US" sz="2400" dirty="0">
                <a:latin typeface="Times New Roman" pitchFamily="18" charset="0"/>
                <a:cs typeface="Times New Roman" pitchFamily="18" charset="0"/>
              </a:rPr>
              <a:t>are cognitive and affective components of attitude?</a:t>
            </a:r>
          </a:p>
          <a:p>
            <a:pPr marL="342900" indent="-342900" algn="just" fontAlgn="base">
              <a:lnSpc>
                <a:spcPct val="150000"/>
              </a:lnSpc>
              <a:buFont typeface="Arial" pitchFamily="34" charset="0"/>
              <a:buChar char="•"/>
            </a:pPr>
            <a:r>
              <a:rPr lang="en-US" sz="2400" dirty="0">
                <a:latin typeface="Times New Roman" pitchFamily="18" charset="0"/>
                <a:cs typeface="Times New Roman" pitchFamily="18" charset="0"/>
              </a:rPr>
              <a:t>The cognitive component of attitude involves the thoughts that people have about something. The affective component refers to the emotional response </a:t>
            </a:r>
            <a:r>
              <a:rPr lang="en-US" sz="2400" dirty="0" err="1">
                <a:latin typeface="Times New Roman" pitchFamily="18" charset="0"/>
                <a:cs typeface="Times New Roman" pitchFamily="18" charset="0"/>
              </a:rPr>
              <a:t>tht</a:t>
            </a:r>
            <a:r>
              <a:rPr lang="en-US" sz="2400" dirty="0">
                <a:latin typeface="Times New Roman" pitchFamily="18" charset="0"/>
                <a:cs typeface="Times New Roman" pitchFamily="18" charset="0"/>
              </a:rPr>
              <a:t> people have about the attitudinal object. </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526861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13100" y="3248025"/>
            <a:ext cx="9109659" cy="830997"/>
          </a:xfrm>
        </p:spPr>
        <p:txBody>
          <a:bodyPr/>
          <a:lstStyle/>
          <a:p>
            <a:r>
              <a:rPr lang="en-US" sz="5400" dirty="0" smtClean="0">
                <a:latin typeface="Algerian" pitchFamily="82" charset="0"/>
              </a:rPr>
              <a:t>Thank you</a:t>
            </a:r>
            <a:endParaRPr lang="en-US" sz="5400" dirty="0">
              <a:latin typeface="Algerian" pitchFamily="82" charset="0"/>
            </a:endParaRPr>
          </a:p>
        </p:txBody>
      </p:sp>
    </p:spTree>
    <p:extLst>
      <p:ext uri="{BB962C8B-B14F-4D97-AF65-F5344CB8AC3E}">
        <p14:creationId xmlns:p14="http://schemas.microsoft.com/office/powerpoint/2010/main" val="882826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500" y="276225"/>
            <a:ext cx="5398770" cy="861774"/>
          </a:xfrm>
        </p:spPr>
        <p:txBody>
          <a:bodyPr/>
          <a:lstStyle/>
          <a:p>
            <a:r>
              <a:rPr lang="en-US" sz="2800" b="1" dirty="0">
                <a:latin typeface="Times New Roman" pitchFamily="18" charset="0"/>
                <a:cs typeface="Times New Roman" pitchFamily="18" charset="0"/>
              </a:rPr>
              <a:t>Attitude Formation</a:t>
            </a:r>
            <a:br>
              <a:rPr lang="en-US" sz="2800" b="1" dirty="0">
                <a:latin typeface="Times New Roman" pitchFamily="18" charset="0"/>
                <a:cs typeface="Times New Roman" pitchFamily="18" charset="0"/>
              </a:rPr>
            </a:br>
            <a:endParaRPr lang="en-US" sz="2800" b="1" dirty="0">
              <a:latin typeface="Times New Roman" pitchFamily="18" charset="0"/>
              <a:cs typeface="Times New Roman" pitchFamily="18" charset="0"/>
            </a:endParaRPr>
          </a:p>
        </p:txBody>
      </p:sp>
      <p:sp>
        <p:nvSpPr>
          <p:cNvPr id="3" name="Text Placeholder 2"/>
          <p:cNvSpPr>
            <a:spLocks noGrp="1"/>
          </p:cNvSpPr>
          <p:nvPr>
            <p:ph type="body" idx="1"/>
          </p:nvPr>
        </p:nvSpPr>
        <p:spPr>
          <a:xfrm>
            <a:off x="1993900" y="733425"/>
            <a:ext cx="7526629" cy="7201972"/>
          </a:xfrm>
        </p:spPr>
        <p:txBody>
          <a:bodyPr/>
          <a:lstStyle/>
          <a:p>
            <a:pPr marL="342900" indent="-342900" algn="just" fontAlgn="base">
              <a:lnSpc>
                <a:spcPct val="150000"/>
              </a:lnSpc>
              <a:buFont typeface="Arial" pitchFamily="34" charset="0"/>
              <a:buChar char="•"/>
            </a:pPr>
            <a:r>
              <a:rPr lang="en-US" sz="2400" dirty="0">
                <a:latin typeface="Times New Roman" pitchFamily="18" charset="0"/>
                <a:cs typeface="Times New Roman" pitchFamily="18" charset="0"/>
              </a:rPr>
              <a:t>Several factors can influence how and why attitudes form, including:</a:t>
            </a:r>
          </a:p>
          <a:p>
            <a:pPr algn="just" fontAlgn="base">
              <a:lnSpc>
                <a:spcPct val="150000"/>
              </a:lnSpc>
            </a:pPr>
            <a:r>
              <a:rPr lang="en-US" sz="2400" b="1" u="sng" dirty="0">
                <a:latin typeface="Times New Roman" pitchFamily="18" charset="0"/>
                <a:cs typeface="Times New Roman" pitchFamily="18" charset="0"/>
              </a:rPr>
              <a:t>Experience</a:t>
            </a:r>
          </a:p>
          <a:p>
            <a:pPr marL="342900" indent="-342900" algn="just" fontAlgn="base">
              <a:lnSpc>
                <a:spcPct val="150000"/>
              </a:lnSpc>
              <a:buFont typeface="Arial" pitchFamily="34" charset="0"/>
              <a:buChar char="•"/>
            </a:pPr>
            <a:r>
              <a:rPr lang="en-US" sz="2400" dirty="0">
                <a:latin typeface="Times New Roman" pitchFamily="18" charset="0"/>
                <a:cs typeface="Times New Roman" pitchFamily="18" charset="0"/>
              </a:rPr>
              <a:t>Attitudes form directly as a result of experience. They may emerge due to direct personal experience, or they may result from observation.</a:t>
            </a:r>
          </a:p>
          <a:p>
            <a:pPr algn="just" fontAlgn="base">
              <a:lnSpc>
                <a:spcPct val="150000"/>
              </a:lnSpc>
            </a:pPr>
            <a:r>
              <a:rPr lang="en-US" sz="2400" b="1" u="sng" dirty="0">
                <a:latin typeface="Times New Roman" pitchFamily="18" charset="0"/>
                <a:cs typeface="Times New Roman" pitchFamily="18" charset="0"/>
              </a:rPr>
              <a:t>Social Factors</a:t>
            </a:r>
          </a:p>
          <a:p>
            <a:pPr marL="342900" indent="-342900" algn="just" fontAlgn="base">
              <a:lnSpc>
                <a:spcPct val="150000"/>
              </a:lnSpc>
              <a:buFont typeface="Arial" pitchFamily="34" charset="0"/>
              <a:buChar char="•"/>
            </a:pPr>
            <a:r>
              <a:rPr lang="en-US" sz="2400" dirty="0">
                <a:latin typeface="Times New Roman" pitchFamily="18" charset="0"/>
                <a:cs typeface="Times New Roman" pitchFamily="18" charset="0"/>
              </a:rPr>
              <a:t>Social roles and social norms can have a strong influence on attitudes. Social roles relate to how people are expected to behave in a particular role or context. Social norms involve society's rules for what behaviors are considered appropriate.</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032184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98700" y="352425"/>
            <a:ext cx="7145629" cy="6093976"/>
          </a:xfrm>
        </p:spPr>
        <p:txBody>
          <a:bodyPr/>
          <a:lstStyle/>
          <a:p>
            <a:pPr algn="just" fontAlgn="base">
              <a:lnSpc>
                <a:spcPct val="150000"/>
              </a:lnSpc>
            </a:pPr>
            <a:r>
              <a:rPr lang="en-US" sz="2400" b="1" u="sng" dirty="0">
                <a:latin typeface="Times New Roman" pitchFamily="18" charset="0"/>
                <a:cs typeface="Times New Roman" pitchFamily="18" charset="0"/>
              </a:rPr>
              <a:t>Learning</a:t>
            </a:r>
          </a:p>
          <a:p>
            <a:pPr marL="342900" indent="-342900" algn="just" fontAlgn="base">
              <a:lnSpc>
                <a:spcPct val="150000"/>
              </a:lnSpc>
              <a:buFont typeface="Arial" pitchFamily="34" charset="0"/>
              <a:buChar char="•"/>
            </a:pPr>
            <a:r>
              <a:rPr lang="en-US" sz="2400" dirty="0">
                <a:latin typeface="Times New Roman" pitchFamily="18" charset="0"/>
                <a:cs typeface="Times New Roman" pitchFamily="18" charset="0"/>
              </a:rPr>
              <a:t>Attitudes can be learned in a variety of ways. Consider how advertisers use </a:t>
            </a:r>
            <a:r>
              <a:rPr lang="en-US" sz="2400" u="sng" dirty="0">
                <a:latin typeface="Times New Roman" pitchFamily="18" charset="0"/>
                <a:cs typeface="Times New Roman" pitchFamily="18" charset="0"/>
                <a:hlinkClick r:id="rId2"/>
              </a:rPr>
              <a:t>classical conditioning</a:t>
            </a:r>
            <a:r>
              <a:rPr lang="en-US" sz="2400" dirty="0">
                <a:latin typeface="Times New Roman" pitchFamily="18" charset="0"/>
                <a:cs typeface="Times New Roman" pitchFamily="18" charset="0"/>
              </a:rPr>
              <a:t> to influence your attitude toward a particular product</a:t>
            </a:r>
            <a:r>
              <a:rPr lang="en-US" sz="2400" dirty="0" smtClean="0">
                <a:latin typeface="Times New Roman" pitchFamily="18" charset="0"/>
                <a:cs typeface="Times New Roman" pitchFamily="18" charset="0"/>
              </a:rPr>
              <a:t>.</a:t>
            </a:r>
          </a:p>
          <a:p>
            <a:pPr marL="342900" indent="-342900" algn="just" fontAlgn="base">
              <a:lnSpc>
                <a:spcPct val="150000"/>
              </a:lnSpc>
              <a:buFont typeface="Arial" pitchFamily="34" charset="0"/>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In a television commercial, you see young, beautiful people having fun on a tropical beach while enjoying a sports drink. </a:t>
            </a:r>
            <a:endParaRPr lang="en-US" sz="2400" dirty="0" smtClean="0">
              <a:latin typeface="Times New Roman" pitchFamily="18" charset="0"/>
              <a:cs typeface="Times New Roman" pitchFamily="18" charset="0"/>
            </a:endParaRPr>
          </a:p>
          <a:p>
            <a:pPr marL="342900" indent="-342900" algn="just" fontAlgn="base">
              <a:lnSpc>
                <a:spcPct val="150000"/>
              </a:lnSpc>
              <a:buFont typeface="Arial" pitchFamily="34" charset="0"/>
              <a:buChar char="•"/>
            </a:pP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attractive and appealing imagery causes you to develop a positive association with this particular beverage.</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969078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22500" y="962025"/>
            <a:ext cx="7221829" cy="5539978"/>
          </a:xfrm>
        </p:spPr>
        <p:txBody>
          <a:bodyPr/>
          <a:lstStyle/>
          <a:p>
            <a:pPr algn="just" fontAlgn="base">
              <a:lnSpc>
                <a:spcPct val="150000"/>
              </a:lnSpc>
            </a:pPr>
            <a:r>
              <a:rPr lang="en-US" sz="2400" b="1" u="sng" dirty="0">
                <a:latin typeface="Times New Roman" pitchFamily="18" charset="0"/>
                <a:cs typeface="Times New Roman" pitchFamily="18" charset="0"/>
              </a:rPr>
              <a:t>Conditioning</a:t>
            </a:r>
          </a:p>
          <a:p>
            <a:pPr marL="342900" indent="-342900" algn="just" fontAlgn="base">
              <a:lnSpc>
                <a:spcPct val="150000"/>
              </a:lnSpc>
              <a:buFont typeface="Arial" pitchFamily="34" charset="0"/>
              <a:buChar char="•"/>
            </a:pPr>
            <a:r>
              <a:rPr lang="en-US" sz="2400" u="sng" dirty="0">
                <a:latin typeface="Times New Roman" pitchFamily="18" charset="0"/>
                <a:cs typeface="Times New Roman" pitchFamily="18" charset="0"/>
                <a:hlinkClick r:id="rId2"/>
              </a:rPr>
              <a:t>Operant conditioning</a:t>
            </a:r>
            <a:r>
              <a:rPr lang="en-US" sz="2400" dirty="0">
                <a:latin typeface="Times New Roman" pitchFamily="18" charset="0"/>
                <a:cs typeface="Times New Roman" pitchFamily="18" charset="0"/>
              </a:rPr>
              <a:t> can also be used to influence how attitudes develop. </a:t>
            </a:r>
            <a:endParaRPr lang="en-US" sz="2400" dirty="0" smtClean="0">
              <a:latin typeface="Times New Roman" pitchFamily="18" charset="0"/>
              <a:cs typeface="Times New Roman" pitchFamily="18" charset="0"/>
            </a:endParaRPr>
          </a:p>
          <a:p>
            <a:pPr marL="342900" indent="-342900" algn="just" fontAlgn="base">
              <a:lnSpc>
                <a:spcPct val="150000"/>
              </a:lnSpc>
              <a:buFont typeface="Arial" pitchFamily="34" charset="0"/>
              <a:buChar char="•"/>
            </a:pPr>
            <a:r>
              <a:rPr lang="en-US" sz="2400" dirty="0" smtClean="0">
                <a:latin typeface="Times New Roman" pitchFamily="18" charset="0"/>
                <a:cs typeface="Times New Roman" pitchFamily="18" charset="0"/>
              </a:rPr>
              <a:t>Imagine </a:t>
            </a:r>
            <a:r>
              <a:rPr lang="en-US" sz="2400" dirty="0">
                <a:latin typeface="Times New Roman" pitchFamily="18" charset="0"/>
                <a:cs typeface="Times New Roman" pitchFamily="18" charset="0"/>
              </a:rPr>
              <a:t>a young man who has just started smoking. Whenever he lights up a cigarette, people complain, chastise him, and ask him to leave their vicinity</a:t>
            </a:r>
            <a:r>
              <a:rPr lang="en-US" sz="2400" dirty="0" smtClean="0">
                <a:latin typeface="Times New Roman" pitchFamily="18" charset="0"/>
                <a:cs typeface="Times New Roman" pitchFamily="18" charset="0"/>
              </a:rPr>
              <a:t>.</a:t>
            </a:r>
          </a:p>
          <a:p>
            <a:pPr marL="342900" indent="-342900" algn="just" fontAlgn="base">
              <a:lnSpc>
                <a:spcPct val="150000"/>
              </a:lnSpc>
              <a:buFont typeface="Arial" pitchFamily="34" charset="0"/>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This negative feedback from those around him eventually causes him to develop an unfavorable opinion of smoking and he decides to give up the habit.</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9379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374900" y="1114425"/>
            <a:ext cx="6858000" cy="5539978"/>
          </a:xfrm>
        </p:spPr>
        <p:txBody>
          <a:bodyPr/>
          <a:lstStyle/>
          <a:p>
            <a:pPr algn="just" fontAlgn="base">
              <a:lnSpc>
                <a:spcPct val="150000"/>
              </a:lnSpc>
            </a:pPr>
            <a:r>
              <a:rPr lang="en-US" sz="2400" b="1" u="sng" dirty="0">
                <a:latin typeface="Times New Roman" pitchFamily="18" charset="0"/>
                <a:cs typeface="Times New Roman" pitchFamily="18" charset="0"/>
              </a:rPr>
              <a:t>Observation</a:t>
            </a:r>
          </a:p>
          <a:p>
            <a:pPr marL="342900" indent="-342900" algn="just" fontAlgn="base">
              <a:lnSpc>
                <a:spcPct val="150000"/>
              </a:lnSpc>
              <a:buFont typeface="Arial" pitchFamily="34" charset="0"/>
              <a:buChar char="•"/>
            </a:pPr>
            <a:r>
              <a:rPr lang="en-US" sz="2400" dirty="0">
                <a:latin typeface="Times New Roman" pitchFamily="18" charset="0"/>
                <a:cs typeface="Times New Roman" pitchFamily="18" charset="0"/>
              </a:rPr>
              <a:t>Finally, people also learn attitudes by </a:t>
            </a:r>
            <a:r>
              <a:rPr lang="en-US" sz="2400" u="sng" dirty="0">
                <a:latin typeface="Times New Roman" pitchFamily="18" charset="0"/>
                <a:cs typeface="Times New Roman" pitchFamily="18" charset="0"/>
                <a:hlinkClick r:id="rId2"/>
              </a:rPr>
              <a:t>observing people</a:t>
            </a:r>
            <a:r>
              <a:rPr lang="en-US" sz="2400" dirty="0">
                <a:latin typeface="Times New Roman" pitchFamily="18" charset="0"/>
                <a:cs typeface="Times New Roman" pitchFamily="18" charset="0"/>
              </a:rPr>
              <a:t> around them. </a:t>
            </a:r>
            <a:endParaRPr lang="en-US" sz="2400" dirty="0" smtClean="0">
              <a:latin typeface="Times New Roman" pitchFamily="18" charset="0"/>
              <a:cs typeface="Times New Roman" pitchFamily="18" charset="0"/>
            </a:endParaRPr>
          </a:p>
          <a:p>
            <a:pPr marL="342900" indent="-342900" algn="just" fontAlgn="base">
              <a:lnSpc>
                <a:spcPct val="150000"/>
              </a:lnSpc>
              <a:buFont typeface="Arial" pitchFamily="34" charset="0"/>
              <a:buChar char="•"/>
            </a:pPr>
            <a:r>
              <a:rPr lang="en-US" sz="2400" dirty="0" smtClean="0">
                <a:latin typeface="Times New Roman" pitchFamily="18" charset="0"/>
                <a:cs typeface="Times New Roman" pitchFamily="18" charset="0"/>
              </a:rPr>
              <a:t>When </a:t>
            </a:r>
            <a:r>
              <a:rPr lang="en-US" sz="2400" dirty="0">
                <a:latin typeface="Times New Roman" pitchFamily="18" charset="0"/>
                <a:cs typeface="Times New Roman" pitchFamily="18" charset="0"/>
              </a:rPr>
              <a:t>someone you admire greatly espouses a particular attitude, you are more likely to develop the same beliefs. </a:t>
            </a:r>
            <a:endParaRPr lang="en-US" sz="2400" dirty="0" smtClean="0">
              <a:latin typeface="Times New Roman" pitchFamily="18" charset="0"/>
              <a:cs typeface="Times New Roman" pitchFamily="18" charset="0"/>
            </a:endParaRPr>
          </a:p>
          <a:p>
            <a:pPr marL="342900" indent="-342900" algn="just" fontAlgn="base">
              <a:lnSpc>
                <a:spcPct val="150000"/>
              </a:lnSpc>
              <a:buFont typeface="Arial" pitchFamily="34" charset="0"/>
              <a:buChar char="•"/>
            </a:pPr>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example, children spend a great deal of time observing the attitudes of their parents and usually begin to demonstrate similar outlooks.</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021665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98700" y="1114425"/>
            <a:ext cx="6764629" cy="5539978"/>
          </a:xfrm>
        </p:spPr>
        <p:txBody>
          <a:bodyPr/>
          <a:lstStyle/>
          <a:p>
            <a:pPr marL="342900" indent="-342900" algn="just" fontAlgn="base">
              <a:lnSpc>
                <a:spcPct val="150000"/>
              </a:lnSpc>
              <a:buFont typeface="Arial" pitchFamily="34" charset="0"/>
              <a:buChar char="•"/>
            </a:pPr>
            <a:r>
              <a:rPr lang="en-US" sz="2400" dirty="0">
                <a:latin typeface="Times New Roman" pitchFamily="18" charset="0"/>
                <a:cs typeface="Times New Roman" pitchFamily="18" charset="0"/>
              </a:rPr>
              <a:t>Attitudes can form through direct experience, social influence, formal education, conditioning processes, and observation.</a:t>
            </a:r>
          </a:p>
          <a:p>
            <a:pPr algn="just" fontAlgn="base">
              <a:lnSpc>
                <a:spcPct val="150000"/>
              </a:lnSpc>
            </a:pPr>
            <a:r>
              <a:rPr lang="en-US" sz="2400" b="1" u="sng" dirty="0">
                <a:latin typeface="Times New Roman" pitchFamily="18" charset="0"/>
                <a:cs typeface="Times New Roman" pitchFamily="18" charset="0"/>
              </a:rPr>
              <a:t>Attitudes and Behavior</a:t>
            </a:r>
          </a:p>
          <a:p>
            <a:pPr marL="342900" indent="-342900" algn="just" fontAlgn="base">
              <a:lnSpc>
                <a:spcPct val="150000"/>
              </a:lnSpc>
              <a:buFont typeface="Arial" pitchFamily="34" charset="0"/>
              <a:buChar char="•"/>
            </a:pPr>
            <a:r>
              <a:rPr lang="en-US" sz="2400" dirty="0">
                <a:latin typeface="Times New Roman" pitchFamily="18" charset="0"/>
                <a:cs typeface="Times New Roman" pitchFamily="18" charset="0"/>
              </a:rPr>
              <a:t>We tend to assume that people behave according to their attitudes. </a:t>
            </a:r>
            <a:endParaRPr lang="en-US" sz="2400" dirty="0" smtClean="0">
              <a:latin typeface="Times New Roman" pitchFamily="18" charset="0"/>
              <a:cs typeface="Times New Roman" pitchFamily="18" charset="0"/>
            </a:endParaRPr>
          </a:p>
          <a:p>
            <a:pPr marL="342900" indent="-342900" algn="just" fontAlgn="base">
              <a:lnSpc>
                <a:spcPct val="150000"/>
              </a:lnSpc>
              <a:buFont typeface="Arial" pitchFamily="34" charset="0"/>
              <a:buChar char="•"/>
            </a:pPr>
            <a:r>
              <a:rPr lang="en-US" sz="2400" dirty="0" smtClean="0">
                <a:latin typeface="Times New Roman" pitchFamily="18" charset="0"/>
                <a:cs typeface="Times New Roman" pitchFamily="18" charset="0"/>
              </a:rPr>
              <a:t>However</a:t>
            </a:r>
            <a:r>
              <a:rPr lang="en-US" sz="2400" dirty="0">
                <a:latin typeface="Times New Roman" pitchFamily="18" charset="0"/>
                <a:cs typeface="Times New Roman" pitchFamily="18" charset="0"/>
              </a:rPr>
              <a:t>, social psychologists have found that attitudes and actual behavior are not always perfectly aligned</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930912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46300" y="809625"/>
            <a:ext cx="7374229" cy="5539978"/>
          </a:xfrm>
        </p:spPr>
        <p:txBody>
          <a:bodyPr/>
          <a:lstStyle/>
          <a:p>
            <a:pPr marL="342900" indent="-342900" algn="just" fontAlgn="base">
              <a:lnSpc>
                <a:spcPct val="150000"/>
              </a:lnSpc>
              <a:buFont typeface="Arial" pitchFamily="34" charset="0"/>
              <a:buChar char="•"/>
            </a:pPr>
            <a:r>
              <a:rPr lang="en-US" sz="2400" dirty="0">
                <a:latin typeface="Times New Roman" pitchFamily="18" charset="0"/>
                <a:cs typeface="Times New Roman" pitchFamily="18" charset="0"/>
              </a:rPr>
              <a:t>After all, plenty of people support a particular candidate or political party yet fail to vote. People also are more likely to behave according to their attitudes under certain conditions.</a:t>
            </a:r>
          </a:p>
          <a:p>
            <a:pPr algn="just" fontAlgn="base">
              <a:lnSpc>
                <a:spcPct val="150000"/>
              </a:lnSpc>
            </a:pPr>
            <a:r>
              <a:rPr lang="en-US" sz="2400" b="1" u="sng" dirty="0">
                <a:latin typeface="Times New Roman" pitchFamily="18" charset="0"/>
                <a:cs typeface="Times New Roman" pitchFamily="18" charset="0"/>
              </a:rPr>
              <a:t>Factors Influencing Attitude Strength</a:t>
            </a:r>
          </a:p>
          <a:p>
            <a:pPr marL="342900" lvl="0" indent="-342900" algn="just" fontAlgn="base">
              <a:lnSpc>
                <a:spcPct val="150000"/>
              </a:lnSpc>
              <a:buFont typeface="Arial" pitchFamily="34" charset="0"/>
              <a:buChar char="•"/>
            </a:pPr>
            <a:r>
              <a:rPr lang="en-US" sz="2400" b="1" dirty="0">
                <a:latin typeface="Times New Roman" pitchFamily="18" charset="0"/>
                <a:cs typeface="Times New Roman" pitchFamily="18" charset="0"/>
              </a:rPr>
              <a:t>Are </a:t>
            </a:r>
            <a:r>
              <a:rPr lang="en-US" sz="2400" dirty="0">
                <a:latin typeface="Times New Roman" pitchFamily="18" charset="0"/>
                <a:cs typeface="Times New Roman" pitchFamily="18" charset="0"/>
              </a:rPr>
              <a:t>an expert on the subject</a:t>
            </a:r>
          </a:p>
          <a:p>
            <a:pPr marL="342900" lvl="0" indent="-342900" algn="just" fontAlgn="base">
              <a:lnSpc>
                <a:spcPct val="150000"/>
              </a:lnSpc>
              <a:buFont typeface="Arial" pitchFamily="34" charset="0"/>
              <a:buChar char="•"/>
            </a:pPr>
            <a:r>
              <a:rPr lang="en-US" sz="2400" b="1" dirty="0">
                <a:latin typeface="Times New Roman" pitchFamily="18" charset="0"/>
                <a:cs typeface="Times New Roman" pitchFamily="18" charset="0"/>
              </a:rPr>
              <a:t>Expect </a:t>
            </a:r>
            <a:r>
              <a:rPr lang="en-US" sz="2400" dirty="0">
                <a:latin typeface="Times New Roman" pitchFamily="18" charset="0"/>
                <a:cs typeface="Times New Roman" pitchFamily="18" charset="0"/>
              </a:rPr>
              <a:t>a favorable outcome</a:t>
            </a:r>
          </a:p>
          <a:p>
            <a:pPr marL="342900" lvl="0" indent="-342900" algn="just" fontAlgn="base">
              <a:lnSpc>
                <a:spcPct val="150000"/>
              </a:lnSpc>
              <a:buFont typeface="Arial" pitchFamily="34" charset="0"/>
              <a:buChar char="•"/>
            </a:pPr>
            <a:r>
              <a:rPr lang="en-US" sz="2400" b="1" dirty="0">
                <a:latin typeface="Times New Roman" pitchFamily="18" charset="0"/>
                <a:cs typeface="Times New Roman" pitchFamily="18" charset="0"/>
              </a:rPr>
              <a:t>Experience </a:t>
            </a:r>
            <a:r>
              <a:rPr lang="en-US" sz="2400" dirty="0">
                <a:latin typeface="Times New Roman" pitchFamily="18" charset="0"/>
                <a:cs typeface="Times New Roman" pitchFamily="18" charset="0"/>
              </a:rPr>
              <a:t>something personally</a:t>
            </a:r>
          </a:p>
          <a:p>
            <a:pPr marL="342900" lvl="0" indent="-342900" algn="just" fontAlgn="base">
              <a:lnSpc>
                <a:spcPct val="150000"/>
              </a:lnSpc>
              <a:buFont typeface="Arial" pitchFamily="34" charset="0"/>
              <a:buChar char="•"/>
            </a:pPr>
            <a:r>
              <a:rPr lang="en-US" sz="2400" b="1" dirty="0">
                <a:latin typeface="Times New Roman" pitchFamily="18" charset="0"/>
                <a:cs typeface="Times New Roman" pitchFamily="18" charset="0"/>
              </a:rPr>
              <a:t>Stand to win</a:t>
            </a:r>
            <a:r>
              <a:rPr lang="en-US" sz="2400" dirty="0">
                <a:latin typeface="Times New Roman" pitchFamily="18" charset="0"/>
                <a:cs typeface="Times New Roman" pitchFamily="18" charset="0"/>
              </a:rPr>
              <a:t> or lose something due to the issue</a:t>
            </a:r>
          </a:p>
          <a:p>
            <a:pPr marL="342900" indent="-342900" algn="just">
              <a:lnSpc>
                <a:spcPct val="150000"/>
              </a:lnSpc>
              <a:buFont typeface="Arial" pitchFamily="34" charset="0"/>
              <a:buChar char="•"/>
            </a:pPr>
            <a:r>
              <a:rPr lang="en-US" sz="2400" b="1" dirty="0">
                <a:latin typeface="Times New Roman" pitchFamily="18" charset="0"/>
                <a:cs typeface="Times New Roman" pitchFamily="18" charset="0"/>
              </a:rPr>
              <a:t>Are </a:t>
            </a:r>
            <a:r>
              <a:rPr lang="en-US" sz="2400" dirty="0">
                <a:latin typeface="Times New Roman" pitchFamily="18" charset="0"/>
                <a:cs typeface="Times New Roman" pitchFamily="18" charset="0"/>
              </a:rPr>
              <a:t>repeatedly expressed attitudes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32363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6038" y="855040"/>
            <a:ext cx="5398770" cy="861774"/>
          </a:xfrm>
        </p:spPr>
        <p:txBody>
          <a:bodyPr/>
          <a:lstStyle/>
          <a:p>
            <a:pPr algn="l"/>
            <a:r>
              <a:rPr lang="en-US" sz="2800" b="1" u="sng" dirty="0">
                <a:latin typeface="Times New Roman" pitchFamily="18" charset="0"/>
                <a:cs typeface="Times New Roman" pitchFamily="18" charset="0"/>
              </a:rPr>
              <a:t>Changing to Match Behavior</a:t>
            </a:r>
            <a:br>
              <a:rPr lang="en-US" sz="2800" b="1" u="sng" dirty="0">
                <a:latin typeface="Times New Roman" pitchFamily="18" charset="0"/>
                <a:cs typeface="Times New Roman" pitchFamily="18" charset="0"/>
              </a:rPr>
            </a:br>
            <a:endParaRPr lang="en-US" sz="2800" b="1" u="sng" dirty="0">
              <a:latin typeface="Times New Roman" pitchFamily="18" charset="0"/>
              <a:cs typeface="Times New Roman" pitchFamily="18" charset="0"/>
            </a:endParaRPr>
          </a:p>
        </p:txBody>
      </p:sp>
      <p:sp>
        <p:nvSpPr>
          <p:cNvPr id="3" name="Text Placeholder 2"/>
          <p:cNvSpPr>
            <a:spLocks noGrp="1"/>
          </p:cNvSpPr>
          <p:nvPr>
            <p:ph type="body" idx="1"/>
          </p:nvPr>
        </p:nvSpPr>
        <p:spPr>
          <a:xfrm>
            <a:off x="2146301" y="1720418"/>
            <a:ext cx="7239000" cy="4431983"/>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In some cases, people may alter their attitudes to better align them with their behavior.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Cognitive </a:t>
            </a:r>
            <a:r>
              <a:rPr lang="en-US" sz="2400" dirty="0">
                <a:latin typeface="Times New Roman" pitchFamily="18" charset="0"/>
                <a:cs typeface="Times New Roman" pitchFamily="18" charset="0"/>
              </a:rPr>
              <a:t>dissonance is a phenomenon in which a person experiences psychological distress due to conflicting thoughts or beliefs</a:t>
            </a:r>
            <a:r>
              <a:rPr lang="en-US" sz="2400" dirty="0" smtClean="0">
                <a:latin typeface="Times New Roman" pitchFamily="18" charset="0"/>
                <a:cs typeface="Times New Roman" pitchFamily="18" charset="0"/>
              </a:rPr>
              <a:t>.</a:t>
            </a:r>
            <a:endParaRPr lang="en-US" sz="2400" baseline="30000" dirty="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 In order to reduce this tension, people may change their attitudes to reflect their other beliefs or actual behaviors.</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107933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700" y="200025"/>
            <a:ext cx="5398770" cy="1292662"/>
          </a:xfrm>
        </p:spPr>
        <p:txBody>
          <a:bodyPr/>
          <a:lstStyle/>
          <a:p>
            <a:pPr fontAlgn="base"/>
            <a:r>
              <a:rPr lang="en-US" sz="2800" u="sng" dirty="0">
                <a:latin typeface="Times New Roman" pitchFamily="18" charset="0"/>
                <a:cs typeface="Times New Roman" pitchFamily="18" charset="0"/>
                <a:hlinkClick r:id="rId2"/>
              </a:rPr>
              <a:t>What Is Cognitive Dissonance?</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Text Placeholder 2"/>
          <p:cNvSpPr>
            <a:spLocks noGrp="1"/>
          </p:cNvSpPr>
          <p:nvPr>
            <p:ph type="body" idx="1"/>
          </p:nvPr>
        </p:nvSpPr>
        <p:spPr>
          <a:xfrm>
            <a:off x="2222500" y="733425"/>
            <a:ext cx="7162800" cy="7755969"/>
          </a:xfrm>
        </p:spPr>
        <p:txBody>
          <a:bodyPr/>
          <a:lstStyle/>
          <a:p>
            <a:pPr algn="just" fontAlgn="base">
              <a:lnSpc>
                <a:spcPct val="150000"/>
              </a:lnSpc>
            </a:pPr>
            <a:r>
              <a:rPr lang="en-US" sz="2400" b="1" u="sng" dirty="0">
                <a:latin typeface="Times New Roman" pitchFamily="18" charset="0"/>
                <a:cs typeface="Times New Roman" pitchFamily="18" charset="0"/>
              </a:rPr>
              <a:t>Using Cognitive Dissonance</a:t>
            </a:r>
          </a:p>
          <a:p>
            <a:pPr marL="342900" indent="-342900" algn="just" fontAlgn="base">
              <a:lnSpc>
                <a:spcPct val="150000"/>
              </a:lnSpc>
              <a:buFont typeface="Arial" pitchFamily="34" charset="0"/>
              <a:buChar char="•"/>
            </a:pPr>
            <a:r>
              <a:rPr lang="en-US" sz="2400" dirty="0">
                <a:latin typeface="Times New Roman" pitchFamily="18" charset="0"/>
                <a:cs typeface="Times New Roman" pitchFamily="18" charset="0"/>
              </a:rPr>
              <a:t>Imagine the following situation: You've always placed a high value on financial security, but you start dating someone very financially unstable. You have two options to reduce the tension caused by conflicting beliefs and behavior.</a:t>
            </a:r>
          </a:p>
          <a:p>
            <a:pPr marL="342900" indent="-342900" algn="just" fontAlgn="base">
              <a:lnSpc>
                <a:spcPct val="150000"/>
              </a:lnSpc>
              <a:buFont typeface="Arial" pitchFamily="34" charset="0"/>
              <a:buChar char="•"/>
            </a:pPr>
            <a:r>
              <a:rPr lang="en-US" sz="2400" dirty="0">
                <a:latin typeface="Times New Roman" pitchFamily="18" charset="0"/>
                <a:cs typeface="Times New Roman" pitchFamily="18" charset="0"/>
              </a:rPr>
              <a:t>You can end the relationship and seek a more financially secure partner, or you can de-emphasize the importance of fiscal stability</a:t>
            </a:r>
            <a:r>
              <a:rPr lang="en-US" sz="2400" dirty="0" smtClean="0">
                <a:latin typeface="Times New Roman" pitchFamily="18" charset="0"/>
                <a:cs typeface="Times New Roman" pitchFamily="18" charset="0"/>
              </a:rPr>
              <a:t>.</a:t>
            </a:r>
          </a:p>
          <a:p>
            <a:pPr marL="342900" indent="-342900" algn="just" fontAlgn="base">
              <a:lnSpc>
                <a:spcPct val="150000"/>
              </a:lnSpc>
              <a:buFont typeface="Arial" pitchFamily="34" charset="0"/>
              <a:buChar char="•"/>
            </a:pPr>
            <a:r>
              <a:rPr lang="en-US" sz="2400" dirty="0">
                <a:latin typeface="Times New Roman" pitchFamily="18" charset="0"/>
                <a:cs typeface="Times New Roman" pitchFamily="18" charset="0"/>
              </a:rPr>
              <a:t>In order to minimize the cognitive dissonance between your conflicting attitude and behavior, you either have to change the attitude or change your actions.</a:t>
            </a:r>
          </a:p>
          <a:p>
            <a:pPr marL="342900" indent="-342900" algn="just" fontAlgn="base">
              <a:lnSpc>
                <a:spcPct val="150000"/>
              </a:lnSpc>
              <a:buFont typeface="Arial" pitchFamily="34" charset="0"/>
              <a:buChar char="•"/>
            </a:pPr>
            <a:endParaRPr lang="en-US" sz="2400" dirty="0">
              <a:latin typeface="Times New Roman" pitchFamily="18" charset="0"/>
              <a:cs typeface="Times New Roman" pitchFamily="18" charset="0"/>
            </a:endParaRP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623443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TotalTime>
  <Words>754</Words>
  <Application>Microsoft Office PowerPoint</Application>
  <PresentationFormat>Custom</PresentationFormat>
  <Paragraphs>69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Attitudes and Infulence</vt:lpstr>
      <vt:lpstr>Attitude Formation </vt:lpstr>
      <vt:lpstr>PowerPoint Presentation</vt:lpstr>
      <vt:lpstr>PowerPoint Presentation</vt:lpstr>
      <vt:lpstr>PowerPoint Presentation</vt:lpstr>
      <vt:lpstr>PowerPoint Presentation</vt:lpstr>
      <vt:lpstr>PowerPoint Presentation</vt:lpstr>
      <vt:lpstr>Changing to Match Behavior </vt:lpstr>
      <vt:lpstr>What Is Cognitive Dissonance?  </vt:lpstr>
      <vt:lpstr>Why Attitudes Change?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Sociology and Educational  Psychology</dc:title>
  <dc:creator>cutm</dc:creator>
  <cp:lastModifiedBy>DELL</cp:lastModifiedBy>
  <cp:revision>21</cp:revision>
  <dcterms:created xsi:type="dcterms:W3CDTF">2023-07-05T05:31:09Z</dcterms:created>
  <dcterms:modified xsi:type="dcterms:W3CDTF">2023-07-08T02:59:15Z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2020-05-27T00:00:00Z</vt:filetime>
  </property>
  <property fmtid="{D5CDD505-2E9C-101B-9397-08002B2CF9AE}" pid="3" name="Creator">
    <vt:lpwstr>Microsoft® PowerPoint® 2016</vt:lpwstr>
  </property>
  <property fmtid="{D5CDD505-2E9C-101B-9397-08002B2CF9AE}" pid="4" name="LastSaved">
    <vt:filetime>2023-07-05T00:00:00Z</vt:filetime>
  </property>
</Properties>
</file>