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306" r:id="rId3"/>
    <p:sldId id="307" r:id="rId4"/>
    <p:sldId id="308" r:id="rId5"/>
    <p:sldId id="309" r:id="rId6"/>
    <p:sldId id="312" r:id="rId7"/>
    <p:sldId id="313" r:id="rId8"/>
    <p:sldId id="302" r:id="rId9"/>
    <p:sldId id="303" r:id="rId10"/>
    <p:sldId id="270" r:id="rId11"/>
  </p:sldIdLst>
  <p:sldSz cx="10083800" cy="7562850"/>
  <p:notesSz cx="10083800" cy="7562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10"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6285" y="2344483"/>
            <a:ext cx="857123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12570" y="4235196"/>
            <a:ext cx="705866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type="body" idx="1"/>
          </p:nvPr>
        </p:nvSpPr>
        <p:spPr/>
        <p:txBody>
          <a:bodyPr lIns="0" tIns="0" rIns="0" bIns="0"/>
          <a:lstStyle>
            <a:lvl1pPr>
              <a:defRPr sz="2700" b="0" i="0">
                <a:solidFill>
                  <a:schemeClr val="tx1"/>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sz="half" idx="2"/>
          </p:nvPr>
        </p:nvSpPr>
        <p:spPr>
          <a:xfrm>
            <a:off x="504190" y="1739455"/>
            <a:ext cx="4386453"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93157" y="1739455"/>
            <a:ext cx="4386453"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7/8/2023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7/8/2023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7/8/2023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195071" y="30477"/>
            <a:ext cx="9805416" cy="7528559"/>
          </a:xfrm>
          <a:prstGeom prst="rect">
            <a:avLst/>
          </a:prstGeom>
        </p:spPr>
      </p:pic>
      <p:sp>
        <p:nvSpPr>
          <p:cNvPr id="2" name="Holder 2"/>
          <p:cNvSpPr>
            <a:spLocks noGrp="1"/>
          </p:cNvSpPr>
          <p:nvPr>
            <p:ph type="title"/>
          </p:nvPr>
        </p:nvSpPr>
        <p:spPr>
          <a:xfrm>
            <a:off x="2336038" y="855040"/>
            <a:ext cx="5398770" cy="695325"/>
          </a:xfrm>
          <a:prstGeom prst="rect">
            <a:avLst/>
          </a:prstGeom>
        </p:spPr>
        <p:txBody>
          <a:bodyPr wrap="square" lIns="0" tIns="0" rIns="0" bIns="0">
            <a:spAutoFit/>
          </a:bodyPr>
          <a:lstStyle>
            <a:lvl1pPr>
              <a:defRPr sz="4400" b="0" i="0">
                <a:solidFill>
                  <a:schemeClr val="tx1"/>
                </a:solidFill>
                <a:latin typeface="Arial MT"/>
                <a:cs typeface="Arial MT"/>
              </a:defRPr>
            </a:lvl1pPr>
          </a:lstStyle>
          <a:p>
            <a:endParaRPr/>
          </a:p>
        </p:txBody>
      </p:sp>
      <p:sp>
        <p:nvSpPr>
          <p:cNvPr id="3" name="Holder 3"/>
          <p:cNvSpPr>
            <a:spLocks noGrp="1"/>
          </p:cNvSpPr>
          <p:nvPr>
            <p:ph type="body" idx="1"/>
          </p:nvPr>
        </p:nvSpPr>
        <p:spPr>
          <a:xfrm>
            <a:off x="487070" y="1720418"/>
            <a:ext cx="9109659" cy="4844415"/>
          </a:xfrm>
          <a:prstGeom prst="rect">
            <a:avLst/>
          </a:prstGeom>
        </p:spPr>
        <p:txBody>
          <a:bodyPr wrap="square" lIns="0" tIns="0" rIns="0" bIns="0">
            <a:spAutoFit/>
          </a:bodyPr>
          <a:lstStyle>
            <a:lvl1pPr>
              <a:defRPr sz="2700" b="0" i="0">
                <a:solidFill>
                  <a:schemeClr val="tx1"/>
                </a:solidFill>
                <a:latin typeface="Arial MT"/>
                <a:cs typeface="Arial MT"/>
              </a:defRPr>
            </a:lvl1pPr>
          </a:lstStyle>
          <a:p>
            <a:endParaRPr/>
          </a:p>
        </p:txBody>
      </p:sp>
      <p:sp>
        <p:nvSpPr>
          <p:cNvPr id="4" name="Holder 4"/>
          <p:cNvSpPr>
            <a:spLocks noGrp="1"/>
          </p:cNvSpPr>
          <p:nvPr>
            <p:ph type="ftr" sz="quarter" idx="5"/>
          </p:nvPr>
        </p:nvSpPr>
        <p:spPr>
          <a:xfrm>
            <a:off x="3428492" y="7033450"/>
            <a:ext cx="3226816"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4190" y="7033450"/>
            <a:ext cx="2319274"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7/8/2023</a:t>
            </a:fld>
            <a:endParaRPr lang="en-US"/>
          </a:p>
        </p:txBody>
      </p:sp>
      <p:sp>
        <p:nvSpPr>
          <p:cNvPr id="6" name="Holder 6"/>
          <p:cNvSpPr>
            <a:spLocks noGrp="1"/>
          </p:cNvSpPr>
          <p:nvPr>
            <p:ph type="sldNum" sz="quarter" idx="7"/>
          </p:nvPr>
        </p:nvSpPr>
        <p:spPr>
          <a:xfrm>
            <a:off x="7260336" y="7033450"/>
            <a:ext cx="2319274"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22500" y="1194464"/>
            <a:ext cx="7360412" cy="1869871"/>
          </a:xfrm>
          <a:prstGeom prst="rect">
            <a:avLst/>
          </a:prstGeom>
        </p:spPr>
        <p:txBody>
          <a:bodyPr vert="horz" wrap="square" lIns="0" tIns="53975" rIns="0" bIns="0" rtlCol="0">
            <a:spAutoFit/>
          </a:bodyPr>
          <a:lstStyle/>
          <a:p>
            <a:pPr marL="1911350" marR="5080" indent="-1899285" algn="ctr">
              <a:lnSpc>
                <a:spcPts val="3579"/>
              </a:lnSpc>
              <a:spcBef>
                <a:spcPts val="425"/>
              </a:spcBef>
            </a:pPr>
            <a:r>
              <a:rPr lang="en-US" sz="2800" b="1" dirty="0">
                <a:latin typeface="Times New Roman" pitchFamily="18" charset="0"/>
                <a:cs typeface="Times New Roman" pitchFamily="18" charset="0"/>
              </a:rPr>
              <a:t>Methods of changing attitudes, Relating to others - liking, attraction, helping </a:t>
            </a:r>
            <a:r>
              <a:rPr lang="en-US" sz="2800" b="1" dirty="0" err="1">
                <a:latin typeface="Times New Roman" pitchFamily="18" charset="0"/>
                <a:cs typeface="Times New Roman" pitchFamily="18" charset="0"/>
              </a:rPr>
              <a:t>behaviour</a:t>
            </a:r>
            <a:r>
              <a:rPr lang="en-US" sz="2800" b="1" dirty="0">
                <a:latin typeface="Times New Roman" pitchFamily="18" charset="0"/>
                <a:cs typeface="Times New Roman" pitchFamily="18" charset="0"/>
              </a:rPr>
              <a:t>, prejudice,</a:t>
            </a:r>
            <a:r>
              <a:rPr lang="en-US" sz="2800" dirty="0"/>
              <a:t/>
            </a:r>
            <a:br>
              <a:rPr lang="en-US" sz="2800" dirty="0"/>
            </a:br>
            <a:endParaRPr sz="2800" b="1" dirty="0">
              <a:latin typeface="Times New Roman" pitchFamily="18" charset="0"/>
              <a:cs typeface="Times New Roman" pitchFamily="18" charset="0"/>
            </a:endParaRPr>
          </a:p>
        </p:txBody>
      </p:sp>
      <p:sp>
        <p:nvSpPr>
          <p:cNvPr id="3" name="object 3"/>
          <p:cNvSpPr txBox="1"/>
          <p:nvPr/>
        </p:nvSpPr>
        <p:spPr>
          <a:xfrm>
            <a:off x="2908300" y="3095625"/>
            <a:ext cx="5683250" cy="2108782"/>
          </a:xfrm>
          <a:prstGeom prst="rect">
            <a:avLst/>
          </a:prstGeom>
        </p:spPr>
        <p:txBody>
          <a:bodyPr vert="horz" wrap="square" lIns="0" tIns="165735" rIns="0" bIns="0" rtlCol="0">
            <a:spAutoFit/>
          </a:bodyPr>
          <a:lstStyle/>
          <a:p>
            <a:pPr algn="ctr">
              <a:lnSpc>
                <a:spcPct val="100000"/>
              </a:lnSpc>
              <a:spcBef>
                <a:spcPts val="1305"/>
              </a:spcBef>
            </a:pPr>
            <a:r>
              <a:rPr sz="2400" b="1" dirty="0">
                <a:latin typeface="Arial"/>
                <a:cs typeface="Arial"/>
              </a:rPr>
              <a:t>SESSION</a:t>
            </a:r>
            <a:r>
              <a:rPr sz="2400" b="1" spc="-90" dirty="0">
                <a:latin typeface="Arial"/>
                <a:cs typeface="Arial"/>
              </a:rPr>
              <a:t> </a:t>
            </a:r>
            <a:r>
              <a:rPr lang="en-US" sz="2400" b="1" dirty="0" smtClean="0">
                <a:latin typeface="Arial"/>
                <a:cs typeface="Arial"/>
              </a:rPr>
              <a:t>25</a:t>
            </a:r>
            <a:endParaRPr lang="en-US" sz="2400" b="1" dirty="0" smtClean="0">
              <a:latin typeface="Arial"/>
              <a:cs typeface="Arial"/>
            </a:endParaRPr>
          </a:p>
          <a:p>
            <a:pPr marL="12700" marR="5080" algn="ctr">
              <a:lnSpc>
                <a:spcPct val="141700"/>
              </a:lnSpc>
            </a:pPr>
            <a:r>
              <a:rPr lang="en-US" sz="2400" dirty="0" smtClean="0"/>
              <a:t>Dr. </a:t>
            </a:r>
            <a:r>
              <a:rPr lang="en-US" sz="2400" dirty="0" err="1" smtClean="0"/>
              <a:t>Chitrasena</a:t>
            </a:r>
            <a:r>
              <a:rPr lang="en-US" sz="2400" dirty="0" smtClean="0"/>
              <a:t> </a:t>
            </a:r>
            <a:r>
              <a:rPr lang="en-US" sz="2400" dirty="0" err="1" smtClean="0"/>
              <a:t>Padhy</a:t>
            </a:r>
            <a:endParaRPr lang="en-US" sz="2400" dirty="0" smtClean="0"/>
          </a:p>
          <a:p>
            <a:pPr marL="12700" marR="5080" algn="ctr">
              <a:lnSpc>
                <a:spcPct val="141700"/>
              </a:lnSpc>
            </a:pPr>
            <a:r>
              <a:rPr sz="2400" b="1" dirty="0" smtClean="0">
                <a:latin typeface="Arial"/>
                <a:cs typeface="Arial"/>
              </a:rPr>
              <a:t>  </a:t>
            </a:r>
            <a:r>
              <a:rPr sz="2400" b="1" spc="-40" dirty="0" smtClean="0">
                <a:latin typeface="Arial"/>
                <a:cs typeface="Arial"/>
              </a:rPr>
              <a:t>A</a:t>
            </a:r>
            <a:r>
              <a:rPr lang="en-US" sz="2400" b="1" spc="-40" dirty="0" smtClean="0">
                <a:latin typeface="Arial"/>
                <a:cs typeface="Arial"/>
              </a:rPr>
              <a:t>ssociate</a:t>
            </a:r>
            <a:r>
              <a:rPr sz="2400" b="1" spc="90" dirty="0" smtClean="0">
                <a:latin typeface="Arial"/>
                <a:cs typeface="Arial"/>
              </a:rPr>
              <a:t> </a:t>
            </a:r>
            <a:r>
              <a:rPr sz="2400" b="1" dirty="0" smtClean="0">
                <a:latin typeface="Arial"/>
                <a:cs typeface="Arial"/>
              </a:rPr>
              <a:t>P</a:t>
            </a:r>
            <a:r>
              <a:rPr lang="en-US" sz="2400" b="1" dirty="0" smtClean="0">
                <a:latin typeface="Arial"/>
                <a:cs typeface="Arial"/>
              </a:rPr>
              <a:t>rofessor</a:t>
            </a:r>
            <a:endParaRPr sz="2400" dirty="0" smtClean="0">
              <a:latin typeface="Arial"/>
              <a:cs typeface="Arial"/>
            </a:endParaRPr>
          </a:p>
          <a:p>
            <a:pPr algn="ctr">
              <a:lnSpc>
                <a:spcPct val="100000"/>
              </a:lnSpc>
              <a:spcBef>
                <a:spcPts val="1205"/>
              </a:spcBef>
            </a:pPr>
            <a:r>
              <a:rPr sz="2400" b="1" spc="-25" dirty="0" smtClean="0">
                <a:latin typeface="Arial"/>
                <a:cs typeface="Arial"/>
              </a:rPr>
              <a:t>A</a:t>
            </a:r>
            <a:r>
              <a:rPr lang="en-US" sz="2400" b="1" spc="-25" dirty="0" smtClean="0">
                <a:latin typeface="Arial"/>
                <a:cs typeface="Arial"/>
              </a:rPr>
              <a:t>gricultural</a:t>
            </a:r>
            <a:r>
              <a:rPr sz="2400" b="1" spc="10" dirty="0" smtClean="0">
                <a:latin typeface="Arial"/>
                <a:cs typeface="Arial"/>
              </a:rPr>
              <a:t> </a:t>
            </a:r>
            <a:r>
              <a:rPr sz="2400" b="1" dirty="0" smtClean="0">
                <a:latin typeface="Arial"/>
                <a:cs typeface="Arial"/>
              </a:rPr>
              <a:t>E</a:t>
            </a:r>
            <a:r>
              <a:rPr lang="en-US" sz="2400" b="1" dirty="0" smtClean="0">
                <a:latin typeface="Arial"/>
                <a:cs typeface="Arial"/>
              </a:rPr>
              <a:t>xtension</a:t>
            </a:r>
            <a:endParaRPr sz="2400"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13100" y="3248025"/>
            <a:ext cx="9109659" cy="830997"/>
          </a:xfrm>
        </p:spPr>
        <p:txBody>
          <a:bodyPr/>
          <a:lstStyle/>
          <a:p>
            <a:r>
              <a:rPr lang="en-US" sz="5400" dirty="0" smtClean="0">
                <a:latin typeface="Algerian" pitchFamily="82" charset="0"/>
              </a:rPr>
              <a:t>Thank you</a:t>
            </a:r>
            <a:endParaRPr lang="en-US" sz="5400" dirty="0">
              <a:latin typeface="Algerian" pitchFamily="82" charset="0"/>
            </a:endParaRPr>
          </a:p>
        </p:txBody>
      </p:sp>
    </p:spTree>
    <p:extLst>
      <p:ext uri="{BB962C8B-B14F-4D97-AF65-F5344CB8AC3E}">
        <p14:creationId xmlns:p14="http://schemas.microsoft.com/office/powerpoint/2010/main" val="882826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22500" y="352425"/>
            <a:ext cx="7069429" cy="8309967"/>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Attitudes are feelings, often influenced by our beliefs, that predispose us to respond in a particular way to objects, people, and events.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example, we may feel dislike for a person because we believe he or she is mean, and, as a result, act unfriendly toward that person. Attitudes often  predict our behavior</a:t>
            </a:r>
            <a:r>
              <a:rPr lang="en-US" sz="2400" dirty="0" smtClean="0">
                <a:latin typeface="Times New Roman" pitchFamily="18" charset="0"/>
                <a:cs typeface="Times New Roman" pitchFamily="18" charset="0"/>
              </a:rPr>
              <a:t>.</a:t>
            </a:r>
          </a:p>
          <a:p>
            <a:pPr algn="just">
              <a:lnSpc>
                <a:spcPct val="150000"/>
              </a:lnSpc>
            </a:pPr>
            <a:r>
              <a:rPr lang="en-US" sz="2400" b="1" u="sng" dirty="0">
                <a:latin typeface="Times New Roman" pitchFamily="18" charset="0"/>
                <a:cs typeface="Times New Roman" pitchFamily="18" charset="0"/>
              </a:rPr>
              <a:t>Changing Attitudes through </a:t>
            </a:r>
            <a:r>
              <a:rPr lang="en-US" sz="2400" b="1" u="sng" dirty="0" smtClean="0">
                <a:latin typeface="Times New Roman" pitchFamily="18" charset="0"/>
                <a:cs typeface="Times New Roman" pitchFamily="18" charset="0"/>
              </a:rPr>
              <a:t>Persuasion</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Numerous studies have shown that exposure to advertising may alter one's perspective. It was in the 1970s that the Reynolds Organization began running television commercials using Joe Camel, a mascot for its Camel line of cigarettes</a:t>
            </a:r>
            <a:endParaRPr lang="en-US" sz="2400" b="1" u="sng" dirty="0">
              <a:latin typeface="Times New Roman" pitchFamily="18" charset="0"/>
              <a:cs typeface="Times New Roman" pitchFamily="18" charset="0"/>
            </a:endParaRP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032184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22500" y="1647825"/>
            <a:ext cx="7069429" cy="4985980"/>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The brand quickly became the market leader in the </a:t>
            </a:r>
            <a:r>
              <a:rPr lang="en-US" sz="2400" dirty="0" err="1">
                <a:latin typeface="Times New Roman" pitchFamily="18" charset="0"/>
                <a:cs typeface="Times New Roman" pitchFamily="18" charset="0"/>
              </a:rPr>
              <a:t>oneth</a:t>
            </a:r>
            <a:r>
              <a:rPr lang="en-US" sz="2400" dirty="0">
                <a:latin typeface="Times New Roman" pitchFamily="18" charset="0"/>
                <a:cs typeface="Times New Roman" pitchFamily="18" charset="0"/>
              </a:rPr>
              <a:t> market. Positive results through influence are possible, nevertheless.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example, study literature shows that pro initiatives in the mainstream press generally lead to decreased teen and older smoke rates.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Contributions </a:t>
            </a:r>
            <a:r>
              <a:rPr lang="en-US" sz="2400" dirty="0">
                <a:latin typeface="Times New Roman" pitchFamily="18" charset="0"/>
                <a:cs typeface="Times New Roman" pitchFamily="18" charset="0"/>
              </a:rPr>
              <a:t>to charity, donating blood, and other pro-social actions, may all be prompted with a little bit of persuasive prodding.</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969078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500" y="200025"/>
            <a:ext cx="6592062" cy="1292662"/>
          </a:xfrm>
        </p:spPr>
        <p:txBody>
          <a:bodyPr/>
          <a:lstStyle/>
          <a:p>
            <a:r>
              <a:rPr lang="en-US" sz="2800" b="1" u="sng" dirty="0">
                <a:latin typeface="Times New Roman" pitchFamily="18" charset="0"/>
                <a:cs typeface="Times New Roman" pitchFamily="18" charset="0"/>
              </a:rPr>
              <a:t>Factors of Changing Attitudes through Persuasion</a:t>
            </a:r>
            <a:br>
              <a:rPr lang="en-US" sz="2800" b="1" u="sng" dirty="0">
                <a:latin typeface="Times New Roman" pitchFamily="18" charset="0"/>
                <a:cs typeface="Times New Roman" pitchFamily="18" charset="0"/>
              </a:rPr>
            </a:br>
            <a:endParaRPr lang="en-US" sz="2800" b="1" u="sng" dirty="0">
              <a:latin typeface="Times New Roman" pitchFamily="18" charset="0"/>
              <a:cs typeface="Times New Roman" pitchFamily="18" charset="0"/>
            </a:endParaRPr>
          </a:p>
        </p:txBody>
      </p:sp>
      <p:sp>
        <p:nvSpPr>
          <p:cNvPr id="3" name="Text Placeholder 2"/>
          <p:cNvSpPr>
            <a:spLocks noGrp="1"/>
          </p:cNvSpPr>
          <p:nvPr>
            <p:ph type="body" idx="1"/>
          </p:nvPr>
        </p:nvSpPr>
        <p:spPr>
          <a:xfrm>
            <a:off x="2222500" y="1190625"/>
            <a:ext cx="7357059" cy="6093976"/>
          </a:xfrm>
        </p:spPr>
        <p:txBody>
          <a:bodyPr/>
          <a:lstStyle/>
          <a:p>
            <a:pPr algn="just">
              <a:lnSpc>
                <a:spcPct val="150000"/>
              </a:lnSpc>
            </a:pPr>
            <a:r>
              <a:rPr lang="en-US" sz="2400" b="1" u="sng" dirty="0">
                <a:latin typeface="Times New Roman" pitchFamily="18" charset="0"/>
                <a:cs typeface="Times New Roman" pitchFamily="18" charset="0"/>
              </a:rPr>
              <a:t>Effect of Good Communicators</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To be persuasive, we need to attract the attention of our target audience, convey our particular message, and guarantee that our audience interprets it in the manner we want.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achieve these ends, persuasive communicators must be aware of their approaches' cerebral, emotional, and behavioral dimensions</a:t>
            </a:r>
            <a:r>
              <a:rPr lang="en-US" sz="2400" dirty="0" smtClean="0">
                <a:latin typeface="Times New Roman" pitchFamily="18" charset="0"/>
                <a:cs typeface="Times New Roman" pitchFamily="18" charset="0"/>
              </a:rPr>
              <a:t>.</a:t>
            </a: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In designing to convince someone, one needs to know what drives them, what they want, and what they hope to achieve. </a:t>
            </a:r>
            <a:r>
              <a:rPr lang="en-US" sz="2400" dirty="0" smtClean="0">
                <a:latin typeface="Times New Roman" pitchFamily="18" charset="0"/>
                <a:cs typeface="Times New Roman" pitchFamily="18" charset="0"/>
              </a:rPr>
              <a:t>whenever </a:t>
            </a:r>
            <a:r>
              <a:rPr lang="en-US" sz="2400" dirty="0">
                <a:latin typeface="Times New Roman" pitchFamily="18" charset="0"/>
                <a:cs typeface="Times New Roman" pitchFamily="18" charset="0"/>
              </a:rPr>
              <a:t>they play to identity</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9379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374900" y="427242"/>
            <a:ext cx="6934200" cy="7135608"/>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Studies have shown that an identical message presented by a more charismatic speaker has a greater impact.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Generally </a:t>
            </a:r>
            <a:r>
              <a:rPr lang="en-US" sz="2400" dirty="0">
                <a:latin typeface="Times New Roman" pitchFamily="18" charset="0"/>
                <a:cs typeface="Times New Roman" pitchFamily="18" charset="0"/>
              </a:rPr>
              <a:t>speaking, broadcasters are more successful when they make their audiences feel better about themselves and whenever they play to </a:t>
            </a:r>
            <a:r>
              <a:rPr lang="en-US" sz="2400" dirty="0" smtClean="0">
                <a:latin typeface="Times New Roman" pitchFamily="18" charset="0"/>
                <a:cs typeface="Times New Roman" pitchFamily="18" charset="0"/>
              </a:rPr>
              <a:t>identity.</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example, beautiful presenters are often more persuasive than their less appealing counterparts. The message of a handsome communication is more likely to be accepted because we have a more favorable impression of the promoted product and are in a better frame of mind to receive it</a:t>
            </a:r>
            <a:endParaRPr lang="en-US" sz="2400" dirty="0">
              <a:latin typeface="Times New Roman" pitchFamily="18" charset="0"/>
              <a:cs typeface="Times New Roman" pitchFamily="18" charset="0"/>
            </a:endParaRPr>
          </a:p>
          <a:p>
            <a:pPr marL="342900" indent="-342900">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021665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22500" y="962025"/>
            <a:ext cx="7221829" cy="6093976"/>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We are more inclined to react to communication that provides us with anything personally useful, as many participants add free presents, such as mailing stamps or little toys, into their pleas for charity contributions</a:t>
            </a:r>
            <a:r>
              <a:rPr lang="en-US" sz="2400" dirty="0" smtClean="0">
                <a:latin typeface="Times New Roman" pitchFamily="18" charset="0"/>
                <a:cs typeface="Times New Roman" pitchFamily="18" charset="0"/>
              </a:rPr>
              <a:t>.</a:t>
            </a:r>
          </a:p>
          <a:p>
            <a:pPr algn="just">
              <a:lnSpc>
                <a:spcPct val="150000"/>
              </a:lnSpc>
            </a:pPr>
            <a:r>
              <a:rPr lang="en-US" sz="2400" b="1" u="sng" dirty="0">
                <a:latin typeface="Times New Roman" pitchFamily="18" charset="0"/>
                <a:cs typeface="Times New Roman" pitchFamily="18" charset="0"/>
              </a:rPr>
              <a:t>Effective Methods of </a:t>
            </a:r>
            <a:r>
              <a:rPr lang="en-US" sz="2400" b="1" u="sng" dirty="0" smtClean="0">
                <a:latin typeface="Times New Roman" pitchFamily="18" charset="0"/>
                <a:cs typeface="Times New Roman" pitchFamily="18" charset="0"/>
              </a:rPr>
              <a:t>Communication</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Next, we will decide what kind of communication to have our newly selected communicators give. Either behavioral theories or marketers are so naive as to believe that a positive message alone will be enough. </a:t>
            </a:r>
            <a:endParaRPr lang="en-US" sz="2400" b="1" u="sng" dirty="0">
              <a:latin typeface="Times New Roman" pitchFamily="18" charset="0"/>
              <a:cs typeface="Times New Roman" pitchFamily="18" charset="0"/>
            </a:endParaRP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930912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93900" y="733425"/>
            <a:ext cx="7450429" cy="6093976"/>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To be successful, a word has to be heard, processed, accepted, and integrated into the recipient's sense of identity.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this reason, we work hard to hire responsibilities to deliver our commercials, but also why we shape our messages to influence audiences in the ways we desire.</a:t>
            </a:r>
          </a:p>
          <a:p>
            <a:pPr algn="just">
              <a:lnSpc>
                <a:spcPct val="150000"/>
              </a:lnSpc>
            </a:pPr>
            <a:r>
              <a:rPr lang="en-US" sz="2400" b="1" u="sng" dirty="0">
                <a:latin typeface="Times New Roman" pitchFamily="18" charset="0"/>
                <a:cs typeface="Times New Roman" pitchFamily="18" charset="0"/>
              </a:rPr>
              <a:t>Methods of Transmitting </a:t>
            </a:r>
            <a:r>
              <a:rPr lang="en-US" sz="2400" b="1" u="sng" dirty="0" smtClean="0">
                <a:latin typeface="Times New Roman" pitchFamily="18" charset="0"/>
                <a:cs typeface="Times New Roman" pitchFamily="18" charset="0"/>
              </a:rPr>
              <a:t>Texts</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We often digest information on the fly because we are constantly inundated with persuasive messages and lack the time, skills, or desire to give each message the attention it deserves.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32363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70100" y="276225"/>
            <a:ext cx="7145629" cy="7755969"/>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The likeability or beauty of the communicators or the music in the commercial's background is two insignificant advertising features that may sway us in these situations.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If the messenger is endearing, the advertiser's music lifts our spirits, or it seems well-liked by many around each other, we may take their word for it without giving it much thought.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these situations, we participate in "sudden message analysis," wherein we embrace an effort at persuasion because we pay considerable attention to the evident or pleasurable aspects of the message.</a:t>
            </a:r>
          </a:p>
          <a:p>
            <a:pPr marL="342900" indent="-342900" algn="just">
              <a:lnSpc>
                <a:spcPct val="150000"/>
              </a:lnSpc>
              <a:buFont typeface="Arial" pitchFamily="34" charset="0"/>
              <a:buChar char="•"/>
            </a:pPr>
            <a:endParaRPr lang="en-US" sz="2400" b="1" u="sng" dirty="0">
              <a:latin typeface="Times New Roman" pitchFamily="18" charset="0"/>
              <a:cs typeface="Times New Roman" pitchFamily="18" charset="0"/>
            </a:endParaRPr>
          </a:p>
          <a:p>
            <a:pPr marL="342900" indent="-342900">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107933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6038" y="855040"/>
            <a:ext cx="5398770" cy="861774"/>
          </a:xfrm>
        </p:spPr>
        <p:txBody>
          <a:bodyPr/>
          <a:lstStyle/>
          <a:p>
            <a:r>
              <a:rPr lang="en-US" sz="2800" b="1" u="sng" dirty="0">
                <a:latin typeface="Times New Roman" pitchFamily="18" charset="0"/>
                <a:cs typeface="Times New Roman" pitchFamily="18" charset="0"/>
              </a:rPr>
              <a:t>Chain of Command of Message</a:t>
            </a:r>
            <a:br>
              <a:rPr lang="en-US" sz="2800" b="1" u="sng" dirty="0">
                <a:latin typeface="Times New Roman" pitchFamily="18" charset="0"/>
                <a:cs typeface="Times New Roman" pitchFamily="18" charset="0"/>
              </a:rPr>
            </a:br>
            <a:endParaRPr lang="en-US" sz="2800" b="1" u="sng" dirty="0">
              <a:latin typeface="Times New Roman" pitchFamily="18" charset="0"/>
              <a:cs typeface="Times New Roman" pitchFamily="18" charset="0"/>
            </a:endParaRPr>
          </a:p>
        </p:txBody>
      </p:sp>
      <p:sp>
        <p:nvSpPr>
          <p:cNvPr id="3" name="Text Placeholder 2"/>
          <p:cNvSpPr>
            <a:spLocks noGrp="1"/>
          </p:cNvSpPr>
          <p:nvPr>
            <p:ph type="body" idx="1"/>
          </p:nvPr>
        </p:nvSpPr>
        <p:spPr>
          <a:xfrm>
            <a:off x="2451100" y="1720418"/>
            <a:ext cx="6705599" cy="4365619"/>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The purpose of every advertisement is to influence the recipient to form favorable opinions and perceptions about just the attitude being promoted.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One </a:t>
            </a:r>
            <a:r>
              <a:rPr lang="en-US" sz="2400" dirty="0">
                <a:latin typeface="Times New Roman" pitchFamily="18" charset="0"/>
                <a:cs typeface="Times New Roman" pitchFamily="18" charset="0"/>
              </a:rPr>
              <a:t>of the goals of this communication is to highlight the good aspects of the item while minimizing the unfavorable ones.</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623443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TotalTime>
  <Words>713</Words>
  <Application>Microsoft Office PowerPoint</Application>
  <PresentationFormat>Custom</PresentationFormat>
  <Paragraphs>34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Methods of changing attitudes, Relating to others - liking, attraction, helping behaviour, prejudice, </vt:lpstr>
      <vt:lpstr>PowerPoint Presentation</vt:lpstr>
      <vt:lpstr>PowerPoint Presentation</vt:lpstr>
      <vt:lpstr>Factors of Changing Attitudes through Persuasion </vt:lpstr>
      <vt:lpstr>PowerPoint Presentation</vt:lpstr>
      <vt:lpstr>PowerPoint Presentation</vt:lpstr>
      <vt:lpstr>PowerPoint Presentation</vt:lpstr>
      <vt:lpstr>PowerPoint Presentation</vt:lpstr>
      <vt:lpstr>Chain of Command of Message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Sociology and Educational  Psychology</dc:title>
  <dc:creator>cutm</dc:creator>
  <cp:lastModifiedBy>DELL</cp:lastModifiedBy>
  <cp:revision>21</cp:revision>
  <dcterms:created xsi:type="dcterms:W3CDTF">2023-07-05T05:31:09Z</dcterms:created>
  <dcterms:modified xsi:type="dcterms:W3CDTF">2023-07-08T03:12:19Z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2020-05-27T00:00:00Z</vt:filetime>
  </property>
  <property fmtid="{D5CDD505-2E9C-101B-9397-08002B2CF9AE}" pid="3" name="Creator">
    <vt:lpwstr>Microsoft® PowerPoint® 2016</vt:lpwstr>
  </property>
  <property fmtid="{D5CDD505-2E9C-101B-9397-08002B2CF9AE}" pid="4" name="LastSaved">
    <vt:filetime>2023-07-05T00:00:00Z</vt:filetime>
  </property>
</Properties>
</file>