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67" r:id="rId23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5071" y="30477"/>
            <a:ext cx="9805416" cy="75285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6038" y="855040"/>
            <a:ext cx="539877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844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6300" y="1647825"/>
            <a:ext cx="7360412" cy="53226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11350" marR="5080" indent="-1899285" algn="ctr">
              <a:lnSpc>
                <a:spcPts val="3579"/>
              </a:lnSpc>
              <a:spcBef>
                <a:spcPts val="425"/>
              </a:spcBef>
            </a:pPr>
            <a:r>
              <a:rPr lang="en-US" b="1" dirty="0"/>
              <a:t>ATTRACTION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8300" y="3095625"/>
            <a:ext cx="5683250" cy="2108782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2400" b="1" dirty="0">
                <a:latin typeface="Arial"/>
                <a:cs typeface="Arial"/>
              </a:rPr>
              <a:t>SESSION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11</a:t>
            </a:r>
          </a:p>
          <a:p>
            <a:pPr marL="12700" marR="5080" algn="ctr">
              <a:lnSpc>
                <a:spcPct val="141700"/>
              </a:lnSpc>
            </a:pPr>
            <a:r>
              <a:rPr lang="en-US" sz="2400" dirty="0" smtClean="0"/>
              <a:t>Dr. </a:t>
            </a:r>
            <a:r>
              <a:rPr lang="en-US" sz="2400" dirty="0" err="1" smtClean="0"/>
              <a:t>Chitrasena</a:t>
            </a:r>
            <a:r>
              <a:rPr lang="en-US" sz="2400" dirty="0" smtClean="0"/>
              <a:t> </a:t>
            </a:r>
            <a:r>
              <a:rPr lang="en-US" sz="2400" dirty="0" err="1" smtClean="0"/>
              <a:t>Padhy</a:t>
            </a:r>
            <a:endParaRPr lang="en-US" sz="2400" dirty="0" smtClean="0"/>
          </a:p>
          <a:p>
            <a:pPr marL="12700" marR="5080" algn="ctr">
              <a:lnSpc>
                <a:spcPct val="141700"/>
              </a:lnSpc>
            </a:pPr>
            <a:r>
              <a:rPr sz="2400" b="1" dirty="0" smtClean="0">
                <a:latin typeface="Arial"/>
                <a:cs typeface="Arial"/>
              </a:rPr>
              <a:t>  </a:t>
            </a:r>
            <a:r>
              <a:rPr sz="2400" b="1" spc="-40" dirty="0" smtClean="0">
                <a:latin typeface="Arial"/>
                <a:cs typeface="Arial"/>
              </a:rPr>
              <a:t>A</a:t>
            </a:r>
            <a:r>
              <a:rPr lang="en-US" sz="2400" b="1" spc="-40" dirty="0" smtClean="0">
                <a:latin typeface="Arial"/>
                <a:cs typeface="Arial"/>
              </a:rPr>
              <a:t>ssociate</a:t>
            </a:r>
            <a:r>
              <a:rPr sz="2400" b="1" spc="90" dirty="0" smtClean="0">
                <a:latin typeface="Arial"/>
                <a:cs typeface="Arial"/>
              </a:rPr>
              <a:t> </a:t>
            </a:r>
            <a:r>
              <a:rPr sz="2400" b="1" dirty="0" smtClean="0">
                <a:latin typeface="Arial"/>
                <a:cs typeface="Arial"/>
              </a:rPr>
              <a:t>P</a:t>
            </a:r>
            <a:r>
              <a:rPr lang="en-US" sz="2400" b="1" dirty="0" smtClean="0">
                <a:latin typeface="Arial"/>
                <a:cs typeface="Arial"/>
              </a:rPr>
              <a:t>rofessor</a:t>
            </a:r>
            <a:endParaRPr sz="24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2400" b="1" spc="-25" dirty="0" smtClean="0">
                <a:latin typeface="Arial"/>
                <a:cs typeface="Arial"/>
              </a:rPr>
              <a:t>A</a:t>
            </a:r>
            <a:r>
              <a:rPr lang="en-US" sz="2400" b="1" spc="-25" dirty="0" smtClean="0">
                <a:latin typeface="Arial"/>
                <a:cs typeface="Arial"/>
              </a:rPr>
              <a:t>gricultural</a:t>
            </a:r>
            <a:r>
              <a:rPr sz="2400" b="1" spc="10" dirty="0" smtClean="0">
                <a:latin typeface="Arial"/>
                <a:cs typeface="Arial"/>
              </a:rPr>
              <a:t> </a:t>
            </a:r>
            <a:r>
              <a:rPr sz="2400" b="1" dirty="0" smtClean="0">
                <a:latin typeface="Arial"/>
                <a:cs typeface="Arial"/>
              </a:rPr>
              <a:t>E</a:t>
            </a:r>
            <a:r>
              <a:rPr lang="en-US" sz="2400" b="1" dirty="0" smtClean="0">
                <a:latin typeface="Arial"/>
                <a:cs typeface="Arial"/>
              </a:rPr>
              <a:t>xtension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38C2731-62B0-1831-06F2-0FBBDE591E22}"/>
              </a:ext>
            </a:extLst>
          </p:cNvPr>
          <p:cNvSpPr txBox="1"/>
          <p:nvPr/>
        </p:nvSpPr>
        <p:spPr>
          <a:xfrm>
            <a:off x="2146300" y="885825"/>
            <a:ext cx="7315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Consistency </a:t>
            </a:r>
            <a:r>
              <a:rPr lang="en-IN" sz="2800" b="1" dirty="0" smtClean="0"/>
              <a:t>theory:</a:t>
            </a:r>
            <a:endParaRPr lang="en-IN" sz="2800" b="1" dirty="0"/>
          </a:p>
          <a:p>
            <a:pPr algn="l"/>
            <a:endParaRPr lang="en-U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1" dirty="0">
                <a:solidFill>
                  <a:srgbClr val="202124"/>
                </a:solidFill>
              </a:rPr>
              <a:t>A</a:t>
            </a:r>
            <a:r>
              <a:rPr lang="en-US" sz="2400" b="1" i="0" dirty="0">
                <a:solidFill>
                  <a:srgbClr val="202124"/>
                </a:solidFill>
                <a:effectLst/>
              </a:rPr>
              <a:t>ny of a broad class of theories postulating that attitude change is a result of the desire to maintain consistency among elements of a cognitive system</a:t>
            </a:r>
            <a:r>
              <a:rPr lang="en-US" sz="2400" b="0" i="0" dirty="0">
                <a:solidFill>
                  <a:srgbClr val="202124"/>
                </a:solidFill>
                <a:effectLst/>
              </a:rPr>
              <a:t>. 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IN" sz="24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IN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IN" sz="2400" dirty="0"/>
              <a:t>To maintain consistency in our lives we seek out and like others who are consistent with our beliefs</a:t>
            </a:r>
            <a:r>
              <a:rPr lang="en-IN" sz="2400" b="1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IN" sz="24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IN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+mj-lt"/>
              </a:rPr>
              <a:t>A prime example of this has to do with 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+mj-lt"/>
              </a:rPr>
              <a:t>smoking cigarettes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+mj-lt"/>
              </a:rPr>
              <a:t>.</a:t>
            </a:r>
            <a:endParaRPr lang="en-IN" sz="2400" b="1" dirty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IN" sz="2400" b="1" dirty="0"/>
          </a:p>
          <a:p>
            <a:pPr marL="285750" indent="-285750" algn="just">
              <a:buFont typeface="Arial" pitchFamily="34" charset="0"/>
              <a:buChar char="•"/>
            </a:pPr>
            <a:endParaRPr lang="en-IN" sz="24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1DC5207-C633-5123-1162-FDBE2B8CBA6A}"/>
              </a:ext>
            </a:extLst>
          </p:cNvPr>
          <p:cNvCxnSpPr/>
          <p:nvPr/>
        </p:nvCxnSpPr>
        <p:spPr>
          <a:xfrm>
            <a:off x="1196165" y="2109367"/>
            <a:ext cx="1512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102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C22E9A4-4416-4639-654C-42260D0FDE40}"/>
              </a:ext>
            </a:extLst>
          </p:cNvPr>
          <p:cNvSpPr txBox="1"/>
          <p:nvPr/>
        </p:nvSpPr>
        <p:spPr>
          <a:xfrm>
            <a:off x="2451100" y="1419225"/>
            <a:ext cx="6781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GAIN-LOSS </a:t>
            </a:r>
            <a:r>
              <a:rPr lang="en-IN" sz="2800" b="1" dirty="0" smtClean="0"/>
              <a:t>THEORY:</a:t>
            </a:r>
            <a:endParaRPr lang="en-IN" sz="2800" b="1" dirty="0"/>
          </a:p>
          <a:p>
            <a:endParaRPr lang="en-IN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800" dirty="0"/>
              <a:t>Self esteem is the main component.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800" dirty="0"/>
              <a:t>The basis of all social/personal relations is the need to feel good to ourselves 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800" dirty="0"/>
              <a:t>Can work the opposite 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800" dirty="0" err="1"/>
              <a:t>Eg</a:t>
            </a:r>
            <a:r>
              <a:rPr lang="en-IN" sz="2800" dirty="0"/>
              <a:t>:-those who likes me – increase my esteem 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14006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0D9E8C-85D4-8461-F4EF-90B56FB5B8E7}"/>
              </a:ext>
            </a:extLst>
          </p:cNvPr>
          <p:cNvSpPr txBox="1"/>
          <p:nvPr/>
        </p:nvSpPr>
        <p:spPr>
          <a:xfrm>
            <a:off x="2298701" y="809625"/>
            <a:ext cx="7315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Reinforcement </a:t>
            </a:r>
            <a:r>
              <a:rPr lang="en-IN" sz="2800" b="1" dirty="0" smtClean="0"/>
              <a:t>theory:</a:t>
            </a:r>
            <a:endParaRPr lang="en-IN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Attraction is FEELING  response , no thought or thinking.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Automatic, unconscious.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Associate good feeling or bad feeling with a person .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It doesn’t have to be the person – the good or bad feeling can be associated with them in TIME AND SPACE 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IN" sz="28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598956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B9E43E9-0DA9-4000-1A0F-0ACC121566DF}"/>
              </a:ext>
            </a:extLst>
          </p:cNvPr>
          <p:cNvSpPr txBox="1"/>
          <p:nvPr/>
        </p:nvSpPr>
        <p:spPr>
          <a:xfrm>
            <a:off x="2070100" y="428625"/>
            <a:ext cx="7279309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INFORMATION INTEGRATION </a:t>
            </a:r>
            <a:r>
              <a:rPr lang="en-IN" sz="2800" b="1" dirty="0" smtClean="0"/>
              <a:t>THEORY:</a:t>
            </a:r>
            <a:endParaRPr lang="en-IN" sz="2800" b="1" dirty="0"/>
          </a:p>
          <a:p>
            <a:endParaRPr lang="en-IN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800" dirty="0"/>
              <a:t>In social situations we seek knowledge  or information about others.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800" dirty="0"/>
              <a:t>Liking occurs after knowing the qualities of one other 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800" dirty="0"/>
              <a:t>We weigh the qualities , place value on them according to our value system then like or dislike the person.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sz="2800" dirty="0"/>
              <a:t>Knowledge comes first , then love .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800" dirty="0"/>
          </a:p>
          <a:p>
            <a:pPr marL="285750" indent="-285750">
              <a:buFont typeface="Arial" pitchFamily="34" charset="0"/>
              <a:buChar char="•"/>
            </a:pPr>
            <a:endParaRPr lang="en-IN" sz="2800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IN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708196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FDDEFB-D52C-5E2A-E53F-D53BA115BA3E}"/>
              </a:ext>
            </a:extLst>
          </p:cNvPr>
          <p:cNvSpPr txBox="1"/>
          <p:nvPr/>
        </p:nvSpPr>
        <p:spPr>
          <a:xfrm>
            <a:off x="2222500" y="854036"/>
            <a:ext cx="68683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SUMMARY:</a:t>
            </a:r>
            <a:endParaRPr lang="en-IN" sz="2800" b="1" dirty="0"/>
          </a:p>
          <a:p>
            <a:endParaRPr lang="en-IN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Gain-loss and reinforcement theory-</a:t>
            </a:r>
          </a:p>
          <a:p>
            <a:r>
              <a:rPr lang="en-IN" sz="2800" dirty="0" smtClean="0"/>
              <a:t>                    </a:t>
            </a:r>
            <a:endParaRPr lang="en-IN" sz="2800" dirty="0"/>
          </a:p>
          <a:p>
            <a:r>
              <a:rPr lang="en-IN" sz="2800" dirty="0" smtClean="0"/>
              <a:t>  </a:t>
            </a:r>
            <a:r>
              <a:rPr lang="en-IN" sz="2800" dirty="0"/>
              <a:t>- feelings first and then knowledge </a:t>
            </a:r>
            <a:r>
              <a:rPr lang="en-IN" sz="2800" dirty="0" smtClean="0"/>
              <a:t>.</a:t>
            </a:r>
            <a:endParaRPr lang="en-IN" sz="2800" dirty="0"/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Cognitive contingency and information </a:t>
            </a:r>
            <a:r>
              <a:rPr lang="en-IN" sz="2800" dirty="0" smtClean="0"/>
              <a:t>integration-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 smtClean="0"/>
              <a:t>                                                                             - </a:t>
            </a:r>
            <a:r>
              <a:rPr lang="en-IN" sz="2800" dirty="0"/>
              <a:t>knowledge first  and then love 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644656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910B484-4B40-A127-5A4A-1B2537A374FF}"/>
              </a:ext>
            </a:extLst>
          </p:cNvPr>
          <p:cNvSpPr txBox="1"/>
          <p:nvPr/>
        </p:nvSpPr>
        <p:spPr>
          <a:xfrm>
            <a:off x="2451099" y="1114425"/>
            <a:ext cx="709506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INTERPERSONAL ATTRACTION-</a:t>
            </a:r>
          </a:p>
          <a:p>
            <a:endParaRPr lang="en-IN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It describes the desire to approach another individual , to seek them out for interaction.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N" sz="2800" dirty="0"/>
          </a:p>
          <a:p>
            <a:endParaRPr lang="en-IN" sz="2000" dirty="0"/>
          </a:p>
          <a:p>
            <a:r>
              <a:rPr lang="en-IN" sz="2000" dirty="0"/>
              <a:t> </a:t>
            </a:r>
            <a:r>
              <a:rPr lang="en-IN" sz="2800" b="1" dirty="0"/>
              <a:t>RESPONDING TO OBSERVABLE FEATURES-</a:t>
            </a:r>
          </a:p>
          <a:p>
            <a:endParaRPr lang="en-IN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When we like some person at first sight , it probably means that our response is based on the something we observe about that person that may or may not provide accurate information about him or her .</a:t>
            </a:r>
          </a:p>
        </p:txBody>
      </p:sp>
    </p:spTree>
    <p:extLst>
      <p:ext uri="{BB962C8B-B14F-4D97-AF65-F5344CB8AC3E}">
        <p14:creationId xmlns:p14="http://schemas.microsoft.com/office/powerpoint/2010/main" val="1338143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7C18ED7-2B21-8946-69AE-AAEB3B18BDF2}"/>
              </a:ext>
            </a:extLst>
          </p:cNvPr>
          <p:cNvSpPr txBox="1"/>
          <p:nvPr/>
        </p:nvSpPr>
        <p:spPr>
          <a:xfrm>
            <a:off x="2070100" y="581025"/>
            <a:ext cx="723203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/>
              <a:t>PHYSICAL ATTRACTIVENESS-</a:t>
            </a:r>
          </a:p>
          <a:p>
            <a:endParaRPr lang="en-IN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IN" sz="2800" dirty="0"/>
              <a:t>Features that determine physical attractiveness - 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IN" sz="2800" dirty="0"/>
              <a:t>Research reveals that generally there is a fairy high level of consensus among people while evaluating attractiveness of others .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IN" sz="2800" dirty="0"/>
              <a:t>Average face.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IN" sz="2800" dirty="0"/>
              <a:t>Symmetry .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IN" sz="2800" dirty="0"/>
              <a:t>Hormone– makers </a:t>
            </a:r>
            <a:r>
              <a:rPr lang="en-IN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1233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8D0B274-49D2-F31D-E2C0-19AD56FCDF78}"/>
              </a:ext>
            </a:extLst>
          </p:cNvPr>
          <p:cNvSpPr txBox="1"/>
          <p:nvPr/>
        </p:nvSpPr>
        <p:spPr>
          <a:xfrm>
            <a:off x="2298700" y="987802"/>
            <a:ext cx="69696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EMOTIONAL ATTRACTION-</a:t>
            </a:r>
          </a:p>
          <a:p>
            <a:pPr marL="342900" indent="-342900">
              <a:buFont typeface="Arial" pitchFamily="34" charset="0"/>
              <a:buChar char="•"/>
            </a:pPr>
            <a:endParaRPr lang="en-IN" sz="2400" b="1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+mj-lt"/>
              </a:rPr>
              <a:t>Emotional attraction definition is 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+mj-lt"/>
              </a:rPr>
              <a:t>when you feel connected to someone's mind, personality, and spirit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+mj-lt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rgbClr val="202124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+mj-lt"/>
              </a:rPr>
              <a:t> You look at the other aspects of an individual and are appreciative of it rather than just their physical features.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rgbClr val="202124"/>
              </a:solidFill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i="0" dirty="0">
                <a:solidFill>
                  <a:srgbClr val="202124"/>
                </a:solidFill>
                <a:effectLst/>
                <a:latin typeface="+mj-lt"/>
              </a:rPr>
              <a:t> When you are emotionally attracted to someone, you seek a meaningful, secure, and long-lasting bond.</a:t>
            </a:r>
            <a:endParaRPr lang="en-IN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9497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6E58D49-3784-BFA6-CEFD-45BC5CC8AB46}"/>
              </a:ext>
            </a:extLst>
          </p:cNvPr>
          <p:cNvSpPr txBox="1"/>
          <p:nvPr/>
        </p:nvSpPr>
        <p:spPr>
          <a:xfrm>
            <a:off x="2146300" y="2051077"/>
            <a:ext cx="676037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N" sz="3600" b="1" dirty="0"/>
              <a:t>AESTHETIC ATTRACTION-</a:t>
            </a:r>
          </a:p>
          <a:p>
            <a:pPr marL="285750" indent="-285750">
              <a:buFont typeface="Arial" pitchFamily="34" charset="0"/>
              <a:buChar char="•"/>
            </a:pPr>
            <a:endParaRPr lang="en-IN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3200" i="0" dirty="0">
                <a:solidFill>
                  <a:srgbClr val="202124"/>
                </a:solidFill>
                <a:effectLst/>
                <a:latin typeface="+mj-lt"/>
              </a:rPr>
              <a:t>occurs when someone appreciates the appearance or beauty of another person(s), disconnected from sexual or romantic attraction</a:t>
            </a:r>
            <a:r>
              <a:rPr lang="en-US" sz="320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429254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EB1701D-CE40-0BAC-0421-8B7711369612}"/>
              </a:ext>
            </a:extLst>
          </p:cNvPr>
          <p:cNvSpPr txBox="1"/>
          <p:nvPr/>
        </p:nvSpPr>
        <p:spPr>
          <a:xfrm>
            <a:off x="2374900" y="733425"/>
            <a:ext cx="7010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FRIENDSHIP AND </a:t>
            </a:r>
            <a:r>
              <a:rPr lang="en-IN" sz="2400" b="1" dirty="0" smtClean="0"/>
              <a:t>LONELYNESS:</a:t>
            </a:r>
            <a:endParaRPr lang="en-IN" sz="2400" b="1" dirty="0"/>
          </a:p>
          <a:p>
            <a:endParaRPr lang="en-IN" sz="2400" dirty="0"/>
          </a:p>
          <a:p>
            <a:r>
              <a:rPr lang="en-IN" sz="2400" b="1" dirty="0"/>
              <a:t>FRIENDSHIP </a:t>
            </a:r>
            <a:r>
              <a:rPr lang="en-IN" sz="2400" b="1" dirty="0" smtClean="0"/>
              <a:t>:</a:t>
            </a:r>
            <a:endParaRPr lang="en-IN" sz="2400" b="1" dirty="0"/>
          </a:p>
          <a:p>
            <a:r>
              <a:rPr lang="en-IN" sz="2400" dirty="0"/>
              <a:t>                                 Beginning in childhood , most of us establish casual friendship with several others of about the same age who shares the common interests , and also from a close friendship with just one person.</a:t>
            </a:r>
          </a:p>
          <a:p>
            <a:endParaRPr lang="en-IN" sz="2400" dirty="0"/>
          </a:p>
          <a:p>
            <a:r>
              <a:rPr lang="en-IN" sz="2400" b="1" dirty="0" smtClean="0"/>
              <a:t>LONELYNESS:</a:t>
            </a:r>
            <a:endParaRPr lang="en-IN" sz="2400" b="1" dirty="0"/>
          </a:p>
          <a:p>
            <a:r>
              <a:rPr lang="en-IN" sz="2400" dirty="0" smtClean="0"/>
              <a:t>        </a:t>
            </a:r>
            <a:r>
              <a:rPr lang="en-IN" sz="2400" dirty="0"/>
              <a:t>Most people place a high value on establishing relationships , but many have difficulty in achieving it .</a:t>
            </a:r>
          </a:p>
          <a:p>
            <a:endParaRPr lang="en-IN" sz="2400" dirty="0"/>
          </a:p>
          <a:p>
            <a:r>
              <a:rPr lang="en-IN" sz="2400" dirty="0"/>
              <a:t>         </a:t>
            </a:r>
            <a:r>
              <a:rPr lang="en-IN" sz="2400" dirty="0" smtClean="0"/>
              <a:t>   </a:t>
            </a:r>
            <a:r>
              <a:rPr lang="en-IN" sz="2400" dirty="0"/>
              <a:t>loneliness is associated with negative emotions such as depression, anxiety, unhappiness , dissatisfaction and shyness.</a:t>
            </a:r>
          </a:p>
        </p:txBody>
      </p:sp>
    </p:spTree>
    <p:extLst>
      <p:ext uri="{BB962C8B-B14F-4D97-AF65-F5344CB8AC3E}">
        <p14:creationId xmlns:p14="http://schemas.microsoft.com/office/powerpoint/2010/main" val="61994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33E3C3F-D8D5-07BD-9FAB-AB0D864C6EFE}"/>
              </a:ext>
            </a:extLst>
          </p:cNvPr>
          <p:cNvSpPr txBox="1"/>
          <p:nvPr/>
        </p:nvSpPr>
        <p:spPr>
          <a:xfrm>
            <a:off x="2374900" y="1724025"/>
            <a:ext cx="726167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u="sng" dirty="0" smtClean="0"/>
              <a:t>CONTENTS:</a:t>
            </a:r>
            <a:endParaRPr lang="en-IN" sz="3600" b="1" u="sng" dirty="0"/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MEANING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INFLUENCES OF ATTRACTION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THEORIES OF ATTRACTION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INTERPERSONAL ATTRACTION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FRIENDSHIP AND LONELINESS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QUALITIES FOR ATTARACTION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CONCLUSION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sz="2800" dirty="0"/>
              <a:t>REFERRENCES  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630198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CB674F8-CCEF-6B03-7713-92F02D0B049E}"/>
              </a:ext>
            </a:extLst>
          </p:cNvPr>
          <p:cNvSpPr txBox="1"/>
          <p:nvPr/>
        </p:nvSpPr>
        <p:spPr>
          <a:xfrm>
            <a:off x="2222501" y="1100987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REFERRED QUALITIES IN PARTNERS FOR ATTRACTION-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53ADC0AB-CF91-D7DD-BB44-D9E325786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26262"/>
              </p:ext>
            </p:extLst>
          </p:nvPr>
        </p:nvGraphicFramePr>
        <p:xfrm>
          <a:off x="2527300" y="2181225"/>
          <a:ext cx="6722534" cy="3490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267">
                  <a:extLst>
                    <a:ext uri="{9D8B030D-6E8A-4147-A177-3AD203B41FA5}">
                      <a16:colId xmlns:a16="http://schemas.microsoft.com/office/drawing/2014/main" xmlns="" val="2643032909"/>
                    </a:ext>
                  </a:extLst>
                </a:gridCol>
                <a:gridCol w="3361267">
                  <a:extLst>
                    <a:ext uri="{9D8B030D-6E8A-4147-A177-3AD203B41FA5}">
                      <a16:colId xmlns:a16="http://schemas.microsoft.com/office/drawing/2014/main" xmlns="" val="1124447749"/>
                    </a:ext>
                  </a:extLst>
                </a:gridCol>
              </a:tblGrid>
              <a:tr h="646949">
                <a:tc>
                  <a:txBody>
                    <a:bodyPr/>
                    <a:lstStyle/>
                    <a:p>
                      <a:pPr lvl="3"/>
                      <a:r>
                        <a:rPr lang="en-IN" sz="2000" dirty="0"/>
                        <a:t>WOMEN</a:t>
                      </a:r>
                    </a:p>
                  </a:txBody>
                  <a:tcPr marL="75629" marR="75629" marT="50419" marB="50419"/>
                </a:tc>
                <a:tc>
                  <a:txBody>
                    <a:bodyPr/>
                    <a:lstStyle/>
                    <a:p>
                      <a:pPr lvl="3"/>
                      <a:r>
                        <a:rPr lang="en-IN" sz="2000" dirty="0"/>
                        <a:t>MEN</a:t>
                      </a:r>
                    </a:p>
                  </a:txBody>
                  <a:tcPr marL="75629" marR="75629" marT="50419" marB="50419"/>
                </a:tc>
                <a:extLst>
                  <a:ext uri="{0D108BD9-81ED-4DB2-BD59-A6C34878D82A}">
                    <a16:rowId xmlns:a16="http://schemas.microsoft.com/office/drawing/2014/main" xmlns="" val="518910342"/>
                  </a:ext>
                </a:extLst>
              </a:tr>
              <a:tr h="282346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Kind /understanding.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IN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Intelligent.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IN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Healthy 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IN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Easy going 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IN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Physically attractive .</a:t>
                      </a:r>
                    </a:p>
                  </a:txBody>
                  <a:tcPr marL="75629" marR="75629" marT="50419" marB="50419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Understanding situations.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IN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Exciting personality.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IN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Good health.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IN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Unique from others.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IN" sz="20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IN" sz="2000" dirty="0"/>
                        <a:t>Physically attractive.</a:t>
                      </a:r>
                    </a:p>
                  </a:txBody>
                  <a:tcPr marL="75629" marR="75629" marT="50419" marB="50419"/>
                </a:tc>
                <a:extLst>
                  <a:ext uri="{0D108BD9-81ED-4DB2-BD59-A6C34878D82A}">
                    <a16:rowId xmlns:a16="http://schemas.microsoft.com/office/drawing/2014/main" xmlns="" val="2493837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18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0B127DE-85EF-9427-2052-5A2525314141}"/>
              </a:ext>
            </a:extLst>
          </p:cNvPr>
          <p:cNvSpPr txBox="1"/>
          <p:nvPr/>
        </p:nvSpPr>
        <p:spPr>
          <a:xfrm>
            <a:off x="2527300" y="1724025"/>
            <a:ext cx="622885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dirty="0"/>
              <a:t>CONCLUSION-</a:t>
            </a:r>
          </a:p>
          <a:p>
            <a:endParaRPr lang="en-IN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35059"/>
                </a:solidFill>
                <a:effectLst/>
                <a:latin typeface="Source Serif Pro" panose="020B0604020202020204" pitchFamily="18" charset="0"/>
              </a:rPr>
              <a:t>Relationships with the individuals around us are key to ones social existence.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435059"/>
              </a:solidFill>
              <a:effectLst/>
              <a:latin typeface="Source Serif Pro" panose="020B0604020202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35059"/>
                </a:solidFill>
                <a:effectLst/>
                <a:latin typeface="Source Serif Pro" panose="020B0604020202020204" pitchFamily="18" charset="0"/>
              </a:rPr>
              <a:t>Personal accounts by people who have been isolated from the outside world serve as a reminder of our dependence on others.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435059"/>
              </a:solidFill>
              <a:effectLst/>
              <a:latin typeface="Source Serif Pro" panose="020B0604020202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435059"/>
                </a:solidFill>
                <a:effectLst/>
                <a:latin typeface="Source Serif Pro" panose="020B0604020202020204" pitchFamily="18" charset="0"/>
              </a:rPr>
              <a:t> What draws us into these "relationships"? Studies of </a:t>
            </a:r>
            <a:r>
              <a:rPr lang="en-US" sz="2400" i="1" dirty="0">
                <a:solidFill>
                  <a:srgbClr val="1C77C2"/>
                </a:solidFill>
                <a:latin typeface="Source Serif Pro" panose="020B0604020202020204" pitchFamily="18" charset="0"/>
              </a:rPr>
              <a:t> </a:t>
            </a:r>
            <a:r>
              <a:rPr lang="en-US" sz="2400" b="0" i="0" dirty="0">
                <a:solidFill>
                  <a:srgbClr val="435059"/>
                </a:solidFill>
                <a:effectLst/>
                <a:latin typeface="Source Serif Pro" panose="020B0604020202020204" pitchFamily="18" charset="0"/>
              </a:rPr>
              <a:t>attraction have concluded that people are attracted mostly to those that they find physically attractive and who are geographically close.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760048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5500" y="3171825"/>
            <a:ext cx="4391025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spc="5" dirty="0">
                <a:latin typeface="Algerian" pitchFamily="82" charset="0"/>
              </a:rPr>
              <a:t>THANK</a:t>
            </a:r>
            <a:r>
              <a:rPr sz="4800" spc="-220" dirty="0">
                <a:latin typeface="Algerian" pitchFamily="82" charset="0"/>
              </a:rPr>
              <a:t> </a:t>
            </a:r>
            <a:r>
              <a:rPr sz="4800" spc="5" dirty="0">
                <a:latin typeface="Algerian" pitchFamily="82" charset="0"/>
              </a:rPr>
              <a:t>YOU</a:t>
            </a:r>
            <a:endParaRPr sz="4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ACE9E37-BA57-2D67-B642-1EC7F4BE3597}"/>
              </a:ext>
            </a:extLst>
          </p:cNvPr>
          <p:cNvSpPr txBox="1"/>
          <p:nvPr/>
        </p:nvSpPr>
        <p:spPr>
          <a:xfrm>
            <a:off x="2222500" y="1821258"/>
            <a:ext cx="730051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3200" b="0" i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ttraction </a:t>
            </a:r>
            <a:r>
              <a:rPr lang="en-US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refers to positive feelings about another person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It can take many forms, including liking, love, friendship, lust, and admiration.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32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Many factors influence whom people are attracted to.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IN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2F66F36-F4A3-3C42-C5FD-D43138B85C24}"/>
              </a:ext>
            </a:extLst>
          </p:cNvPr>
          <p:cNvSpPr txBox="1"/>
          <p:nvPr/>
        </p:nvSpPr>
        <p:spPr>
          <a:xfrm>
            <a:off x="2374900" y="964512"/>
            <a:ext cx="25929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MEANING:</a:t>
            </a:r>
            <a:endParaRPr lang="en-US" sz="3200" b="1" u="sng" dirty="0"/>
          </a:p>
          <a:p>
            <a:endParaRPr lang="en-IN" sz="3200" u="sng" dirty="0"/>
          </a:p>
        </p:txBody>
      </p:sp>
    </p:spTree>
    <p:extLst>
      <p:ext uri="{BB962C8B-B14F-4D97-AF65-F5344CB8AC3E}">
        <p14:creationId xmlns:p14="http://schemas.microsoft.com/office/powerpoint/2010/main" val="361993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182B1B4-2C4C-E728-68C7-EE1A91AE23EE}"/>
              </a:ext>
            </a:extLst>
          </p:cNvPr>
          <p:cNvSpPr txBox="1"/>
          <p:nvPr/>
        </p:nvSpPr>
        <p:spPr>
          <a:xfrm>
            <a:off x="2131021" y="2078498"/>
            <a:ext cx="84734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INFLUENCES FOR </a:t>
            </a:r>
            <a:r>
              <a:rPr lang="en-US" sz="2800" b="1" dirty="0" smtClean="0"/>
              <a:t>ATTRACTION:</a:t>
            </a:r>
            <a:endParaRPr lang="en-US" sz="2800" b="1" dirty="0"/>
          </a:p>
          <a:p>
            <a:endParaRPr lang="en-US" sz="2800" b="1" dirty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physical attractiveness.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Proximity 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similarity.</a:t>
            </a:r>
          </a:p>
          <a:p>
            <a:pPr marL="342900" indent="-342900">
              <a:buFont typeface="+mj-lt"/>
              <a:buAutoNum type="arabicPeriod"/>
            </a:pPr>
            <a:endParaRPr lang="en-US" sz="2800" b="1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reciprocity.</a:t>
            </a:r>
          </a:p>
          <a:p>
            <a:pPr marL="342900" indent="-342900">
              <a:buFont typeface="+mj-lt"/>
              <a:buAutoNum type="arabicPeriod"/>
            </a:pP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69184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28E43FD1-FFD5-8A86-8FB3-D3D57F258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1A8F1F-8B35-5B81-E25E-068175FBD976}"/>
              </a:ext>
            </a:extLst>
          </p:cNvPr>
          <p:cNvSpPr txBox="1"/>
          <p:nvPr/>
        </p:nvSpPr>
        <p:spPr>
          <a:xfrm>
            <a:off x="2603500" y="1028959"/>
            <a:ext cx="651822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PHYSICAL </a:t>
            </a:r>
            <a:r>
              <a:rPr lang="en-US" sz="2400" b="1" dirty="0" smtClean="0"/>
              <a:t>ATTRACTIVENESS:</a:t>
            </a: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Research shows that romantic attraction is primarily determined by physical attractiveness 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In the early stages of dating , people are attracted to partners whom they consider to physically attractive.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Men are more likely to value physical attractiveness more than women.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People perception of their own physical attractiveness also plays a role in romantic love 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30852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6">
            <a:extLst>
              <a:ext uri="{FF2B5EF4-FFF2-40B4-BE49-F238E27FC236}">
                <a16:creationId xmlns:a16="http://schemas.microsoft.com/office/drawing/2014/main" xmlns="" id="{01101839-2942-458B-80CE-F1B9AA875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E08AB80-64C3-B1F0-6419-0FAF079C2F20}"/>
              </a:ext>
            </a:extLst>
          </p:cNvPr>
          <p:cNvSpPr txBox="1"/>
          <p:nvPr/>
        </p:nvSpPr>
        <p:spPr>
          <a:xfrm>
            <a:off x="1917700" y="1224462"/>
            <a:ext cx="747669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PROMIXITY</a:t>
            </a:r>
            <a:r>
              <a:rPr lang="en-US" sz="2800" dirty="0"/>
              <a:t>:</a:t>
            </a:r>
            <a:endParaRPr lang="en-US" sz="2800" dirty="0"/>
          </a:p>
          <a:p>
            <a:endParaRPr lang="en-US" sz="2800" dirty="0"/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/>
              <a:t>People are more likely to become friends with people who are geographically close.</a:t>
            </a:r>
          </a:p>
          <a:p>
            <a:pPr marL="1828800" lvl="3" indent="-457200">
              <a:buFont typeface="Arial" pitchFamily="34" charset="0"/>
              <a:buChar char="•"/>
            </a:pPr>
            <a:endParaRPr lang="en-US" sz="2800" dirty="0"/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/>
              <a:t>One explanation for this is the more exposure effect.</a:t>
            </a:r>
          </a:p>
          <a:p>
            <a:pPr marL="1828800" lvl="3" indent="-457200">
              <a:buFont typeface="Arial" pitchFamily="34" charset="0"/>
              <a:buChar char="•"/>
            </a:pPr>
            <a:endParaRPr lang="en-US" sz="2800" dirty="0"/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/>
              <a:t>The more exposure effect refers to peoples tendency to like novel stimuli more if they encounter them repeatedly.</a:t>
            </a:r>
          </a:p>
          <a:p>
            <a:pPr lvl="3"/>
            <a:endParaRPr lang="en-US" sz="2800" dirty="0"/>
          </a:p>
          <a:p>
            <a:pPr lvl="3"/>
            <a:endParaRPr lang="en-US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1973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80BC50-D39F-5A8B-73EE-420AED9286DB}"/>
              </a:ext>
            </a:extLst>
          </p:cNvPr>
          <p:cNvSpPr txBox="1"/>
          <p:nvPr/>
        </p:nvSpPr>
        <p:spPr>
          <a:xfrm>
            <a:off x="2070100" y="657225"/>
            <a:ext cx="7329442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Reciprocity</a:t>
            </a:r>
            <a:r>
              <a:rPr lang="en-US" sz="2800" dirty="0"/>
              <a:t>: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People tend to like others who reciprocate their liking.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Just knowing that someone likes us fuels our attraction to the person.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Reciprocal liking sometimes happens because of a self-fulfilling prophecy.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When we expect people to like us , we elicit more favorable </a:t>
            </a:r>
            <a:r>
              <a:rPr lang="en-IN" sz="2800" dirty="0"/>
              <a:t>behaviour from them and show more to them.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7495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56213403-09CF-1085-771F-672BC41A5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6FC5ED-1E9C-DE6B-869B-85FD97F41932}"/>
              </a:ext>
            </a:extLst>
          </p:cNvPr>
          <p:cNvSpPr txBox="1"/>
          <p:nvPr/>
        </p:nvSpPr>
        <p:spPr>
          <a:xfrm>
            <a:off x="2451100" y="581025"/>
            <a:ext cx="76327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SIMILARITY: </a:t>
            </a:r>
            <a:endParaRPr lang="en-US" sz="2800" b="1" dirty="0"/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People also tend to pick partners who are similar to themselves in </a:t>
            </a:r>
            <a:r>
              <a:rPr lang="en-US" sz="2800" dirty="0" err="1"/>
              <a:t>charecteristics</a:t>
            </a:r>
            <a:r>
              <a:rPr lang="en-US" sz="2800" dirty="0"/>
              <a:t> such as age ,race , religion , social class, personality, education , intelligence , and attitude 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 People also tend to education , intelligence , and attitude 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This similarity is only seen not only between romantic partners and but also between friends 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Some researchers have suggested that similarity causes attraction 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People also more likely to associate with people who are similar to themselves 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59270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1A3F95B-5EDB-0726-FDCF-F571A1F7F4B7}"/>
              </a:ext>
            </a:extLst>
          </p:cNvPr>
          <p:cNvSpPr txBox="1"/>
          <p:nvPr/>
        </p:nvSpPr>
        <p:spPr>
          <a:xfrm>
            <a:off x="895195" y="1872706"/>
            <a:ext cx="865869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                THEORIES </a:t>
            </a:r>
            <a:r>
              <a:rPr lang="en-IN" sz="2800" b="1" dirty="0"/>
              <a:t>OF </a:t>
            </a:r>
            <a:r>
              <a:rPr lang="en-IN" sz="2800" b="1" dirty="0" smtClean="0"/>
              <a:t>ATTRACTION:</a:t>
            </a:r>
            <a:endParaRPr lang="en-IN" sz="2800" b="1" dirty="0"/>
          </a:p>
          <a:p>
            <a:endParaRPr lang="en-IN" dirty="0"/>
          </a:p>
          <a:p>
            <a:r>
              <a:rPr lang="en-IN" dirty="0"/>
              <a:t>                        </a:t>
            </a:r>
            <a:r>
              <a:rPr lang="en-IN" sz="2800" dirty="0"/>
              <a:t>There are 4 theories in attraction.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3657600" lvl="7" indent="-457200">
              <a:buFont typeface="Arial" pitchFamily="34" charset="0"/>
              <a:buChar char="•"/>
            </a:pPr>
            <a:r>
              <a:rPr lang="en-IN" sz="2800" dirty="0"/>
              <a:t>Cognitive consistency theory .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3657600" lvl="7" indent="-457200">
              <a:buFont typeface="Arial" pitchFamily="34" charset="0"/>
              <a:buChar char="•"/>
            </a:pPr>
            <a:r>
              <a:rPr lang="en-IN" sz="2800" dirty="0"/>
              <a:t>Gain – loss theory.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3657600" lvl="7" indent="-457200">
              <a:buFont typeface="Arial" pitchFamily="34" charset="0"/>
              <a:buChar char="•"/>
            </a:pPr>
            <a:r>
              <a:rPr lang="en-IN" sz="2800" dirty="0"/>
              <a:t>Reinforcement theory .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2800" dirty="0"/>
          </a:p>
          <a:p>
            <a:pPr marL="3657600" lvl="7" indent="-457200">
              <a:buFont typeface="Arial" pitchFamily="34" charset="0"/>
              <a:buChar char="•"/>
            </a:pPr>
            <a:r>
              <a:rPr lang="en-IN" sz="2800" dirty="0"/>
              <a:t>Information integration theory </a:t>
            </a:r>
            <a:r>
              <a:rPr lang="en-IN" dirty="0"/>
              <a:t>.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99061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883</Words>
  <Application>Microsoft Office PowerPoint</Application>
  <PresentationFormat>Custom</PresentationFormat>
  <Paragraphs>192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ATTRACTION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and Educational  Psychology</dc:title>
  <dc:creator>cutm</dc:creator>
  <cp:lastModifiedBy>DELL</cp:lastModifiedBy>
  <cp:revision>18</cp:revision>
  <dcterms:created xsi:type="dcterms:W3CDTF">2023-07-05T05:31:09Z</dcterms:created>
  <dcterms:modified xsi:type="dcterms:W3CDTF">2023-07-06T14:14:26Z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2023-07-05T00:00:00Z</vt:filetime>
  </property>
</Properties>
</file>