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267" r:id="rId14"/>
  </p:sldIdLst>
  <p:sldSz cx="10083800" cy="7562850"/>
  <p:notesSz cx="100838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5FB4F-BD9C-4D48-93A9-1FEC804CE627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1188" y="566738"/>
            <a:ext cx="37814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92513"/>
            <a:ext cx="8067675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8343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F6CA-E1B5-4C8C-861D-689D707B5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6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F6CA-E1B5-4C8C-861D-689D707B5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5071" y="30477"/>
            <a:ext cx="9805416" cy="75285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6038" y="855040"/>
            <a:ext cx="539877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070" y="1720418"/>
            <a:ext cx="9109659" cy="484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300" y="1647825"/>
            <a:ext cx="7360412" cy="99469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11350" marR="5080" indent="-1899285" algn="ctr">
              <a:lnSpc>
                <a:spcPts val="3579"/>
              </a:lnSpc>
              <a:spcBef>
                <a:spcPts val="425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Judgement</a:t>
            </a:r>
            <a:b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8300" y="3095625"/>
            <a:ext cx="5683250" cy="2108782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5"/>
              </a:spcBef>
            </a:pPr>
            <a:r>
              <a:rPr sz="2400" b="1" dirty="0">
                <a:latin typeface="Arial"/>
                <a:cs typeface="Arial"/>
              </a:rPr>
              <a:t>SESSION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lang="en-US" sz="2400" b="1" dirty="0" smtClean="0">
                <a:latin typeface="Arial"/>
                <a:cs typeface="Arial"/>
              </a:rPr>
              <a:t>28</a:t>
            </a:r>
            <a:endParaRPr lang="en-US" sz="2400" b="1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41700"/>
              </a:lnSpc>
            </a:pPr>
            <a:r>
              <a:rPr lang="en-US" sz="2400" dirty="0" smtClean="0"/>
              <a:t>Dr. </a:t>
            </a:r>
            <a:r>
              <a:rPr lang="en-US" sz="2400" dirty="0" err="1" smtClean="0"/>
              <a:t>Chitrasena</a:t>
            </a:r>
            <a:r>
              <a:rPr lang="en-US" sz="2400" dirty="0" smtClean="0"/>
              <a:t> </a:t>
            </a:r>
            <a:r>
              <a:rPr lang="en-US" sz="2400" dirty="0" err="1" smtClean="0"/>
              <a:t>Padhy</a:t>
            </a:r>
            <a:endParaRPr lang="en-US" sz="2400" dirty="0" smtClean="0"/>
          </a:p>
          <a:p>
            <a:pPr marL="12700" marR="5080" algn="ctr">
              <a:lnSpc>
                <a:spcPct val="141700"/>
              </a:lnSpc>
            </a:pPr>
            <a:r>
              <a:rPr sz="2400" b="1" dirty="0" smtClean="0">
                <a:latin typeface="Arial"/>
                <a:cs typeface="Arial"/>
              </a:rPr>
              <a:t>  </a:t>
            </a:r>
            <a:r>
              <a:rPr sz="2400" b="1" spc="-40" dirty="0" smtClean="0">
                <a:latin typeface="Arial"/>
                <a:cs typeface="Arial"/>
              </a:rPr>
              <a:t>A</a:t>
            </a:r>
            <a:r>
              <a:rPr lang="en-US" sz="2400" b="1" spc="-40" dirty="0" smtClean="0">
                <a:latin typeface="Arial"/>
                <a:cs typeface="Arial"/>
              </a:rPr>
              <a:t>ssociate</a:t>
            </a:r>
            <a:r>
              <a:rPr sz="2400" b="1" spc="90" dirty="0" smtClean="0">
                <a:latin typeface="Arial"/>
                <a:cs typeface="Arial"/>
              </a:rPr>
              <a:t> </a:t>
            </a:r>
            <a:r>
              <a:rPr sz="2400" b="1" dirty="0" smtClean="0">
                <a:latin typeface="Arial"/>
                <a:cs typeface="Arial"/>
              </a:rPr>
              <a:t>P</a:t>
            </a:r>
            <a:r>
              <a:rPr lang="en-US" sz="2400" b="1" dirty="0" smtClean="0">
                <a:latin typeface="Arial"/>
                <a:cs typeface="Arial"/>
              </a:rPr>
              <a:t>rofessor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2400" b="1" spc="-25" dirty="0" smtClean="0">
                <a:latin typeface="Arial"/>
                <a:cs typeface="Arial"/>
              </a:rPr>
              <a:t>A</a:t>
            </a:r>
            <a:r>
              <a:rPr lang="en-US" sz="2400" b="1" spc="-25" dirty="0" smtClean="0">
                <a:latin typeface="Arial"/>
                <a:cs typeface="Arial"/>
              </a:rPr>
              <a:t>gricultural</a:t>
            </a:r>
            <a:r>
              <a:rPr sz="2400" b="1" spc="10" dirty="0" smtClean="0">
                <a:latin typeface="Arial"/>
                <a:cs typeface="Arial"/>
              </a:rPr>
              <a:t> </a:t>
            </a:r>
            <a:r>
              <a:rPr sz="2400" b="1" dirty="0" smtClean="0">
                <a:latin typeface="Arial"/>
                <a:cs typeface="Arial"/>
              </a:rPr>
              <a:t>E</a:t>
            </a:r>
            <a:r>
              <a:rPr lang="en-US" sz="2400" b="1" dirty="0" smtClean="0">
                <a:latin typeface="Arial"/>
                <a:cs typeface="Arial"/>
              </a:rPr>
              <a:t>xtension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00" y="1495425"/>
            <a:ext cx="7049262" cy="1231106"/>
          </a:xfrm>
        </p:spPr>
        <p:txBody>
          <a:bodyPr/>
          <a:lstStyle/>
          <a:p>
            <a:r>
              <a:rPr lang="en-US" sz="4000" b="1" u="sng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SJT aka Ego-involvement theory.</a:t>
            </a:r>
            <a:endParaRPr lang="en-US" sz="4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420" y="3126105"/>
            <a:ext cx="6840829" cy="2139047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the more ego-involved one is with a situation, usually the more knowledgeable in the subject…therefore making the person much harder to persuade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5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486025"/>
            <a:ext cx="73914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5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300" y="2105025"/>
            <a:ext cx="5398770" cy="695325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100" y="3095625"/>
            <a:ext cx="6705600" cy="2569934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judgment theory suggests that the way we form opinions and thoughts on certain issues depends on three main factors: our anchor, other alternatives, and ego-involvement. These all mean different things to each of us and makes our viewpoint unique.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3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5500" y="3171825"/>
            <a:ext cx="439102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5" dirty="0">
                <a:latin typeface="Algerian" pitchFamily="82" charset="0"/>
              </a:rPr>
              <a:t>THANK</a:t>
            </a:r>
            <a:r>
              <a:rPr sz="4800" spc="-220" dirty="0">
                <a:latin typeface="Algerian" pitchFamily="82" charset="0"/>
              </a:rPr>
              <a:t> </a:t>
            </a:r>
            <a:r>
              <a:rPr sz="4800" spc="5" dirty="0">
                <a:latin typeface="Algerian" pitchFamily="82" charset="0"/>
              </a:rPr>
              <a:t>YOU</a:t>
            </a:r>
            <a:endParaRPr sz="4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038" y="855040"/>
            <a:ext cx="5398770" cy="67710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0100" y="1720418"/>
            <a:ext cx="7526629" cy="384720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Social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it???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it important???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SJT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Social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Examples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SJT aka Ego-involvement theory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5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700" y="581025"/>
            <a:ext cx="6592062" cy="1107996"/>
          </a:xfrm>
        </p:spPr>
        <p:txBody>
          <a:bodyPr/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Social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</a:t>
            </a:r>
            <a:b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500" y="1254908"/>
            <a:ext cx="7145629" cy="3431709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states that you have a statement or message and you accept it or reject it based on your cognitive map. You accept or reject a message based on one's own ego involvement and if it falls within your latitude of acceptance. Theorists: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Muzaffar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Carolyn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Sherif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Hovland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543425"/>
            <a:ext cx="4560887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5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428625"/>
            <a:ext cx="5398770" cy="67710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it???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4900" y="1190625"/>
            <a:ext cx="6840829" cy="4293483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suggests that when people are presented with an idea or any kind of  persuasive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perposal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their natural reaction is to immediately seek a way to sort the information subconsciously and react to it.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evaluate the information and compare it with the attitude we already have , which is called the initial attitude or anchor point.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7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900" y="352425"/>
            <a:ext cx="5398770" cy="1231106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Why is it important??? 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300" y="2409825"/>
            <a:ext cx="7128459" cy="170816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Judgment Theory is important because it is involved in every aspect of life. It is the reason people say, belief, and do the things they do.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504825"/>
            <a:ext cx="6858000" cy="1231106"/>
          </a:xfrm>
        </p:spPr>
        <p:txBody>
          <a:bodyPr/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Social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Theory (SJT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300" y="2257425"/>
            <a:ext cx="7374229" cy="343170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categories of judgment by which we evaluate persuasive arguments.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receive persuasive information we use our categories of judgment to assess 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level of ego involvement affects the size of our latitudes.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generally distort incoming information to fit our categories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judgement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0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76425"/>
            <a:ext cx="70104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9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038225"/>
            <a:ext cx="7315200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1" y="581025"/>
            <a:ext cx="71628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45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279</Words>
  <Application>Microsoft Office PowerPoint</Application>
  <PresentationFormat>Custom</PresentationFormat>
  <Paragraphs>31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Social Judgement </vt:lpstr>
      <vt:lpstr>Contents</vt:lpstr>
      <vt:lpstr>About Social Judgement theory  </vt:lpstr>
      <vt:lpstr>What is it???</vt:lpstr>
      <vt:lpstr>  Why is it important??? </vt:lpstr>
      <vt:lpstr>Principles of Social Judgement Theory (SJT)</vt:lpstr>
      <vt:lpstr>PowerPoint Presentation</vt:lpstr>
      <vt:lpstr>PowerPoint Presentation</vt:lpstr>
      <vt:lpstr>PowerPoint Presentation</vt:lpstr>
      <vt:lpstr>SJT aka Ego-involvement theory.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and Educational  Psychology</dc:title>
  <dc:creator>cutm</dc:creator>
  <cp:lastModifiedBy>DELL</cp:lastModifiedBy>
  <cp:revision>18</cp:revision>
  <dcterms:created xsi:type="dcterms:W3CDTF">2023-07-05T05:31:09Z</dcterms:created>
  <dcterms:modified xsi:type="dcterms:W3CDTF">2023-07-06T13:32:18Z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2023-07-05T00:00:00Z</vt:filetime>
  </property>
</Properties>
</file>