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6" r:id="rId3"/>
    <p:sldId id="307" r:id="rId4"/>
    <p:sldId id="308" r:id="rId5"/>
    <p:sldId id="309" r:id="rId6"/>
    <p:sldId id="312" r:id="rId7"/>
    <p:sldId id="313" r:id="rId8"/>
    <p:sldId id="302" r:id="rId9"/>
    <p:sldId id="303" r:id="rId10"/>
    <p:sldId id="270" r:id="rId11"/>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Self-persua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implypsychology.org/social-identity-theor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1408206"/>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a:latin typeface="Times New Roman" pitchFamily="18" charset="0"/>
                <a:cs typeface="Times New Roman" pitchFamily="18" charset="0"/>
              </a:rPr>
              <a:t>Social </a:t>
            </a:r>
            <a:r>
              <a:rPr lang="en-US" sz="2800" b="1" dirty="0" err="1">
                <a:latin typeface="Times New Roman" pitchFamily="18" charset="0"/>
                <a:cs typeface="Times New Roman" pitchFamily="18" charset="0"/>
              </a:rPr>
              <a:t>judgement</a:t>
            </a:r>
            <a:r>
              <a:rPr lang="en-US" sz="2800" b="1" dirty="0">
                <a:latin typeface="Times New Roman" pitchFamily="18" charset="0"/>
                <a:cs typeface="Times New Roman" pitchFamily="18" charset="0"/>
              </a:rPr>
              <a:t> – meaning, frame of reference, stereotyping</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a:latin typeface="Arial"/>
                <a:cs typeface="Arial"/>
              </a:rPr>
              <a:t>2</a:t>
            </a:r>
            <a:r>
              <a:rPr lang="en-US" sz="2400" b="1" dirty="0" smtClean="0">
                <a:latin typeface="Arial"/>
                <a:cs typeface="Arial"/>
              </a:rPr>
              <a:t>9</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1266825"/>
            <a:ext cx="7450429" cy="5473614"/>
          </a:xfrm>
        </p:spPr>
        <p:txBody>
          <a:bodyPr/>
          <a:lstStyle/>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Social judgment theory</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SJT</a:t>
            </a:r>
            <a:r>
              <a:rPr lang="en-US" sz="2400" dirty="0">
                <a:latin typeface="Times New Roman" pitchFamily="18" charset="0"/>
                <a:cs typeface="Times New Roman" pitchFamily="18" charset="0"/>
              </a:rPr>
              <a:t>) is a </a:t>
            </a:r>
            <a:r>
              <a:rPr lang="en-US" sz="2400" u="sng" dirty="0">
                <a:latin typeface="Times New Roman" pitchFamily="18" charset="0"/>
                <a:cs typeface="Times New Roman" pitchFamily="18" charset="0"/>
                <a:hlinkClick r:id="rId2" tooltip="Self-persuasion"/>
              </a:rPr>
              <a:t>self-persuasion</a:t>
            </a:r>
            <a:r>
              <a:rPr lang="en-US" sz="2400" dirty="0">
                <a:latin typeface="Times New Roman" pitchFamily="18" charset="0"/>
                <a:cs typeface="Times New Roman" pitchFamily="18" charset="0"/>
              </a:rPr>
              <a:t> theory proposed, perception and evaluation of an idea by comparing it with current attitudes.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According </a:t>
            </a:r>
            <a:r>
              <a:rPr lang="en-US" sz="2400" dirty="0">
                <a:latin typeface="Times New Roman" pitchFamily="18" charset="0"/>
                <a:cs typeface="Times New Roman" pitchFamily="18" charset="0"/>
              </a:rPr>
              <a:t>to this theory, an individual weighs every new idea, comparing it with the individual's present point of view to determine where it should be placed on the attitude scale in an individual's mind. SJT is the subconscious sorting out of ideas that occurs at the instant of perception.</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276225"/>
            <a:ext cx="7239000" cy="720197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Think of a friend or family member who has different views than you do on another religion (e.g., you are fine with everyone expressing their own religion as they desire, and you have a friend who thinks that outward manifestations of other religions should be banned in public).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Do </a:t>
            </a:r>
            <a:r>
              <a:rPr lang="en-US" sz="2400" dirty="0">
                <a:latin typeface="Times New Roman" pitchFamily="18" charset="0"/>
                <a:cs typeface="Times New Roman" pitchFamily="18" charset="0"/>
              </a:rPr>
              <a:t>you think you would be able to persuade your friend to think more like you do on the topic</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order to persuade the person to your way of thinking, would you address that person's anchor (preferred position), alternatives (choices of beliefs or how to act), or ego-involvement (personal investment in the topic) primarily?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90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352425"/>
            <a:ext cx="7450429" cy="775596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Write a reflective journal entry explaining whether you could change a friend's position and how you would go about doing so.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For example, you may think that you could change your friend's mind to an extent, and you may focus on showing the person that her ego-involvement in the subject is </a:t>
            </a:r>
            <a:r>
              <a:rPr lang="en-US" sz="2400" dirty="0" smtClean="0">
                <a:latin typeface="Times New Roman" pitchFamily="18" charset="0"/>
                <a:cs typeface="Times New Roman" pitchFamily="18" charset="0"/>
              </a:rPr>
              <a:t>misplaced</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Social </a:t>
            </a:r>
            <a:r>
              <a:rPr lang="en-US" sz="2400" dirty="0" err="1">
                <a:latin typeface="Times New Roman" pitchFamily="18" charset="0"/>
                <a:cs typeface="Times New Roman" pitchFamily="18" charset="0"/>
              </a:rPr>
              <a:t>Judgement</a:t>
            </a:r>
            <a:r>
              <a:rPr lang="en-US" sz="2400" dirty="0">
                <a:latin typeface="Times New Roman" pitchFamily="18" charset="0"/>
                <a:cs typeface="Times New Roman" pitchFamily="18" charset="0"/>
              </a:rPr>
              <a:t> theory states that you have a statement or message and you accept it or reject it based on your cognitive map. You accept or reject a message based on one's own ego-involvement and if it falls within their latitude of acceptance. Theorist: </a:t>
            </a:r>
            <a:r>
              <a:rPr lang="en-US" sz="2400" dirty="0" err="1">
                <a:latin typeface="Times New Roman" pitchFamily="18" charset="0"/>
                <a:cs typeface="Times New Roman" pitchFamily="18" charset="0"/>
              </a:rPr>
              <a:t>Muzafer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Sherif</a:t>
            </a:r>
            <a:r>
              <a:rPr lang="en-US" sz="2400" dirty="0">
                <a:latin typeface="Times New Roman" pitchFamily="18" charset="0"/>
                <a:cs typeface="Times New Roman" pitchFamily="18" charset="0"/>
              </a:rPr>
              <a:t>, Carolyn </a:t>
            </a:r>
            <a:r>
              <a:rPr lang="en-US" sz="2400" dirty="0" err="1">
                <a:latin typeface="Times New Roman" pitchFamily="18" charset="0"/>
                <a:cs typeface="Times New Roman" pitchFamily="18" charset="0"/>
              </a:rPr>
              <a:t>Sherif</a:t>
            </a:r>
            <a:r>
              <a:rPr lang="en-US" sz="2400" dirty="0">
                <a:latin typeface="Times New Roman" pitchFamily="18" charset="0"/>
                <a:cs typeface="Times New Roman" pitchFamily="18" charset="0"/>
              </a:rPr>
              <a:t>, Carl </a:t>
            </a:r>
            <a:r>
              <a:rPr lang="en-US" sz="2400" dirty="0" err="1">
                <a:latin typeface="Times New Roman" pitchFamily="18" charset="0"/>
                <a:cs typeface="Times New Roman" pitchFamily="18" charset="0"/>
              </a:rPr>
              <a:t>Hovland</a:t>
            </a:r>
            <a:r>
              <a:rPr lang="en-US" sz="2400" dirty="0">
                <a:latin typeface="Times New Roman" pitchFamily="18" charset="0"/>
                <a:cs typeface="Times New Roman" pitchFamily="18" charset="0"/>
              </a:rPr>
              <a: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7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885825"/>
            <a:ext cx="7391400" cy="5539978"/>
          </a:xfrm>
        </p:spPr>
        <p:txBody>
          <a:bodyPr/>
          <a:lstStyle/>
          <a:p>
            <a:pPr algn="just">
              <a:lnSpc>
                <a:spcPct val="150000"/>
              </a:lnSpc>
            </a:pPr>
            <a:r>
              <a:rPr lang="en-US" sz="2400" b="1" dirty="0">
                <a:latin typeface="Times New Roman" pitchFamily="18" charset="0"/>
                <a:cs typeface="Times New Roman" pitchFamily="18" charset="0"/>
              </a:rPr>
              <a:t>What is an example of social judgment theory?</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Here's an example: there are three people: Tom, Ada, and Sam. Tom loves outdoor activities, Ada doesn't mind being outside or inside, and Sam dislikes the outdoors. When they hear the news about the nearby park raising its entrance fee, these three will have different reactions, which can be theorized using the social judgment </a:t>
            </a:r>
            <a:r>
              <a:rPr lang="en-US" sz="2400" dirty="0" smtClean="0">
                <a:latin typeface="Times New Roman" pitchFamily="18" charset="0"/>
                <a:cs typeface="Times New Roman" pitchFamily="18" charset="0"/>
              </a:rPr>
              <a:t>theory.</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Tom </a:t>
            </a:r>
            <a:r>
              <a:rPr lang="en-US" sz="2400" dirty="0">
                <a:latin typeface="Times New Roman" pitchFamily="18" charset="0"/>
                <a:cs typeface="Times New Roman" pitchFamily="18" charset="0"/>
              </a:rPr>
              <a:t>would be upset, Ada wouldn't be affected very much, and Sam would probably be happy.</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2166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1190625"/>
            <a:ext cx="7221829" cy="6093976"/>
          </a:xfrm>
        </p:spPr>
        <p:txBody>
          <a:bodyPr/>
          <a:lstStyle/>
          <a:p>
            <a:pPr algn="just">
              <a:lnSpc>
                <a:spcPct val="150000"/>
              </a:lnSpc>
            </a:pPr>
            <a:r>
              <a:rPr lang="en-US" sz="2400" b="1" dirty="0">
                <a:latin typeface="Times New Roman" pitchFamily="18" charset="0"/>
                <a:cs typeface="Times New Roman" pitchFamily="18" charset="0"/>
              </a:rPr>
              <a:t>What is social </a:t>
            </a:r>
            <a:r>
              <a:rPr lang="en-US" sz="2400" b="1" dirty="0" err="1">
                <a:latin typeface="Times New Roman" pitchFamily="18" charset="0"/>
                <a:cs typeface="Times New Roman" pitchFamily="18" charset="0"/>
              </a:rPr>
              <a:t>judgement</a:t>
            </a:r>
            <a:r>
              <a:rPr lang="en-US" sz="2400" b="1" dirty="0">
                <a:latin typeface="Times New Roman" pitchFamily="18" charset="0"/>
                <a:cs typeface="Times New Roman" pitchFamily="18" charset="0"/>
              </a:rPr>
              <a:t> in social psychology</a:t>
            </a:r>
            <a:r>
              <a:rPr lang="en-US" sz="2400" b="1"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Social judgment theory suggests that an individual's position on an issue depends on three factors: anchor, alternatives, and ego-involvement.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theory has a premise that there is a spectrum of whether one accepts or rejects a new piece of information. There are three zones: the latitude of acceptance, the latitude of non-commitment, and the latitude of rejection.</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09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1571625"/>
            <a:ext cx="6993229" cy="4431983"/>
          </a:xfrm>
        </p:spPr>
        <p:txBody>
          <a:bodyPr/>
          <a:lstStyle/>
          <a:p>
            <a:pPr algn="just">
              <a:lnSpc>
                <a:spcPct val="150000"/>
              </a:lnSpc>
            </a:pPr>
            <a:r>
              <a:rPr lang="en-US" sz="2400" b="1" dirty="0">
                <a:latin typeface="Times New Roman" pitchFamily="18" charset="0"/>
                <a:cs typeface="Times New Roman" pitchFamily="18" charset="0"/>
              </a:rPr>
              <a:t>Why is social </a:t>
            </a:r>
            <a:r>
              <a:rPr lang="en-US" sz="2400" b="1" dirty="0" err="1">
                <a:latin typeface="Times New Roman" pitchFamily="18" charset="0"/>
                <a:cs typeface="Times New Roman" pitchFamily="18" charset="0"/>
              </a:rPr>
              <a:t>judgement</a:t>
            </a:r>
            <a:r>
              <a:rPr lang="en-US" sz="2400" b="1" dirty="0">
                <a:latin typeface="Times New Roman" pitchFamily="18" charset="0"/>
                <a:cs typeface="Times New Roman" pitchFamily="18" charset="0"/>
              </a:rPr>
              <a:t> theory important?</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social judgment theory attempts to explain why and how people have different reactions and responses toward the same information or issue.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can be used to improve the way people communicate with each other and is widely considered in persuasions.</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36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504825"/>
            <a:ext cx="5398770" cy="861774"/>
          </a:xfrm>
        </p:spPr>
        <p:txBody>
          <a:bodyPr/>
          <a:lstStyle/>
          <a:p>
            <a:r>
              <a:rPr lang="en-US" sz="2800" b="1" dirty="0">
                <a:latin typeface="Times New Roman" pitchFamily="18" charset="0"/>
                <a:cs typeface="Times New Roman" pitchFamily="18" charset="0"/>
              </a:rPr>
              <a:t>Stereotyping</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2146300" y="1266825"/>
            <a:ext cx="7145629" cy="7478970"/>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By stereotyping, we infer that a person has a whole range of characteristics and abilities that we assume all members of that group have—for example, a “hells angel” biker dressed in leather.</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One </a:t>
            </a:r>
            <a:r>
              <a:rPr lang="en-US" sz="2400" u="sng" dirty="0">
                <a:latin typeface="Times New Roman" pitchFamily="18" charset="0"/>
                <a:cs typeface="Times New Roman" pitchFamily="18" charset="0"/>
              </a:rPr>
              <a:t>advantage</a:t>
            </a:r>
            <a:r>
              <a:rPr lang="en-US" sz="2400" dirty="0">
                <a:latin typeface="Times New Roman" pitchFamily="18" charset="0"/>
                <a:cs typeface="Times New Roman" pitchFamily="18" charset="0"/>
              </a:rPr>
              <a:t> of a stereotype is that it enables us to respond rapidly to situations because we may have had a similar experience before</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One </a:t>
            </a:r>
            <a:r>
              <a:rPr lang="en-US" sz="2400" u="sng" dirty="0">
                <a:latin typeface="Times New Roman" pitchFamily="18" charset="0"/>
                <a:cs typeface="Times New Roman" pitchFamily="18" charset="0"/>
              </a:rPr>
              <a:t>disadvantage</a:t>
            </a:r>
            <a:r>
              <a:rPr lang="en-US" sz="2400" dirty="0">
                <a:latin typeface="Times New Roman" pitchFamily="18" charset="0"/>
                <a:cs typeface="Times New Roman" pitchFamily="18" charset="0"/>
              </a:rPr>
              <a:t> is that it makes us ignore differences between individuals; therefore, we think things about people that might not be true (i.e., make generalizations).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200025"/>
            <a:ext cx="7374229" cy="8309967"/>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use of stereotypes is a major way in which we simplify our social world; since they reduce the amount of processing (i.e., thinking), we have to do when we meet a new person.</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Stereotypes lead to </a:t>
            </a:r>
            <a:r>
              <a:rPr lang="en-US" sz="2400" u="sng" dirty="0">
                <a:latin typeface="Times New Roman" pitchFamily="18" charset="0"/>
                <a:cs typeface="Times New Roman" pitchFamily="18" charset="0"/>
                <a:hlinkClick r:id="rId2"/>
              </a:rPr>
              <a:t>social categorization</a:t>
            </a:r>
            <a:r>
              <a:rPr lang="en-US" sz="2400" dirty="0">
                <a:latin typeface="Times New Roman" pitchFamily="18" charset="0"/>
                <a:cs typeface="Times New Roman" pitchFamily="18" charset="0"/>
              </a:rPr>
              <a:t>, which is one of the reasons for prejudiced attitudes (i.e., “them” and “us” mentality), which leads to in-groups and out-groups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Positive examples of stereotypes include judges (the phrase “sober as a judge” would suggest this is a stereotype with a very respectable set of characteristics), overweight people (who are often seen as “jolly”), and television newsreaders (usually seen as highly dependable, respectable and impartial).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344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506</Words>
  <Application>Microsoft Office PowerPoint</Application>
  <PresentationFormat>Custom</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Social judgement – meaning, frame of reference, stereotyping </vt:lpstr>
      <vt:lpstr>PowerPoint Presentation</vt:lpstr>
      <vt:lpstr>PowerPoint Presentation</vt:lpstr>
      <vt:lpstr>PowerPoint Presentation</vt:lpstr>
      <vt:lpstr>PowerPoint Presentation</vt:lpstr>
      <vt:lpstr>PowerPoint Presentation</vt:lpstr>
      <vt:lpstr>PowerPoint Presentation</vt:lpstr>
      <vt:lpstr>Stereotyping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20</cp:revision>
  <dcterms:created xsi:type="dcterms:W3CDTF">2023-07-05T05:31:09Z</dcterms:created>
  <dcterms:modified xsi:type="dcterms:W3CDTF">2023-07-09T15:34:58Z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