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6" r:id="rId3"/>
    <p:sldId id="307" r:id="rId4"/>
    <p:sldId id="308" r:id="rId5"/>
    <p:sldId id="309" r:id="rId6"/>
    <p:sldId id="312" r:id="rId7"/>
    <p:sldId id="313" r:id="rId8"/>
    <p:sldId id="302" r:id="rId9"/>
    <p:sldId id="303" r:id="rId10"/>
    <p:sldId id="304" r:id="rId11"/>
    <p:sldId id="305" r:id="rId12"/>
    <p:sldId id="314" r:id="rId13"/>
    <p:sldId id="315" r:id="rId14"/>
    <p:sldId id="270" r:id="rId15"/>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7/9/2023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implypsychology.org/fundamental-attributi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22500" y="1194464"/>
            <a:ext cx="7360412" cy="977832"/>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smtClean="0">
                <a:latin typeface="Times New Roman" pitchFamily="18" charset="0"/>
                <a:cs typeface="Times New Roman" pitchFamily="18" charset="0"/>
              </a:rPr>
              <a:t>Attribution-Meaning ,frame of reference, </a:t>
            </a:r>
            <a:r>
              <a:rPr lang="en-US" sz="2800" b="1" smtClean="0">
                <a:latin typeface="Times New Roman" pitchFamily="18" charset="0"/>
                <a:cs typeface="Times New Roman" pitchFamily="18" charset="0"/>
              </a:rPr>
              <a:t>sterotyping</a:t>
            </a: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smtClean="0">
                <a:latin typeface="Arial"/>
                <a:cs typeface="Arial"/>
              </a:rPr>
              <a:t>31</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657225"/>
            <a:ext cx="7298029" cy="6647974"/>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Let’s look at an example to help understand his particular attribution theory.  Our subject is called Tom. His behavior is laughter.  Tom is laughing at a comedian.</a:t>
            </a:r>
          </a:p>
          <a:p>
            <a:pPr algn="just">
              <a:lnSpc>
                <a:spcPct val="150000"/>
              </a:lnSpc>
            </a:pPr>
            <a:r>
              <a:rPr lang="en-US" sz="2400" b="1" u="sng" dirty="0">
                <a:latin typeface="Times New Roman" pitchFamily="18" charset="0"/>
                <a:cs typeface="Times New Roman" pitchFamily="18" charset="0"/>
              </a:rPr>
              <a:t>1. Consensus</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If everybody in the audience is laughing, the consensus is high.  If only Tom is laughing, the consensus is low</a:t>
            </a:r>
            <a:r>
              <a:rPr lang="en-US" sz="2400" dirty="0" smtClean="0">
                <a:latin typeface="Times New Roman" pitchFamily="18" charset="0"/>
                <a:cs typeface="Times New Roman" pitchFamily="18" charset="0"/>
              </a:rPr>
              <a:t>.</a:t>
            </a:r>
          </a:p>
          <a:p>
            <a:pPr algn="just">
              <a:lnSpc>
                <a:spcPct val="150000"/>
              </a:lnSpc>
            </a:pPr>
            <a:r>
              <a:rPr lang="en-US" sz="2400" b="1" u="sng" dirty="0">
                <a:latin typeface="Times New Roman" pitchFamily="18" charset="0"/>
                <a:cs typeface="Times New Roman" pitchFamily="18" charset="0"/>
              </a:rPr>
              <a:t>2. Distinctiveness</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If Tom only laughs at this comedian, the distinctiveness is high.  If Tom laughs at everything, then distinctiveness is low</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8199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885825"/>
            <a:ext cx="7298029" cy="5539978"/>
          </a:xfrm>
        </p:spPr>
        <p:txBody>
          <a:bodyPr/>
          <a:lstStyle/>
          <a:p>
            <a:pPr algn="just">
              <a:lnSpc>
                <a:spcPct val="150000"/>
              </a:lnSpc>
            </a:pPr>
            <a:r>
              <a:rPr lang="en-US" sz="2400" b="1" dirty="0">
                <a:latin typeface="Times New Roman" pitchFamily="18" charset="0"/>
                <a:cs typeface="Times New Roman" pitchFamily="18" charset="0"/>
              </a:rPr>
              <a:t>3</a:t>
            </a:r>
            <a:r>
              <a:rPr lang="en-US" sz="2400" b="1" u="sng" dirty="0">
                <a:latin typeface="Times New Roman" pitchFamily="18" charset="0"/>
                <a:cs typeface="Times New Roman" pitchFamily="18" charset="0"/>
              </a:rPr>
              <a:t>. Consistency</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If Tom always laughs at this comedian, the consistency is high.  If Tom rarely laughs at this comedian, then consistency is low.</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Now, if everybody laughs at this comedian if they don’t laugh at the comedian who follows, and if this comedian always raises a laugh, then we would make an external attribution, i.e., we assume that Tom is laughing because the comedian is very funny.</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56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1495425"/>
            <a:ext cx="7086600" cy="436561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On the other hand, if Tom is the only person who laughs at this comedian, if Tom laughs at all comedians, and if Tom always laughs at the comedian, then we would make an internal attribution, i.e., we assume that Tom is laughing because he is the kind of person who laughs a lot.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According to Kelley, we fall back on past experience and look for either</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46811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1419225"/>
            <a:ext cx="7145629" cy="4985980"/>
          </a:xfrm>
        </p:spPr>
        <p:txBody>
          <a:bodyPr/>
          <a:lstStyle/>
          <a:p>
            <a:pPr algn="just">
              <a:lnSpc>
                <a:spcPct val="150000"/>
              </a:lnSpc>
            </a:pPr>
            <a:r>
              <a:rPr lang="en-US" sz="2400" b="1" dirty="0">
                <a:latin typeface="Times New Roman" pitchFamily="18" charset="0"/>
                <a:cs typeface="Times New Roman" pitchFamily="18" charset="0"/>
              </a:rPr>
              <a:t>1) </a:t>
            </a:r>
            <a:r>
              <a:rPr lang="en-US" sz="2400" b="1" u="sng" dirty="0">
                <a:latin typeface="Times New Roman" pitchFamily="18" charset="0"/>
                <a:cs typeface="Times New Roman" pitchFamily="18" charset="0"/>
              </a:rPr>
              <a:t>Multiple necessary causes</a:t>
            </a:r>
            <a:r>
              <a:rPr lang="en-US" sz="2400" dirty="0">
                <a:latin typeface="Times New Roman" pitchFamily="18" charset="0"/>
                <a:cs typeface="Times New Roman" pitchFamily="18" charset="0"/>
              </a:rPr>
              <a:t>. For example, we see an athlete win a marathon, and we reason that she must be very fit, highly motivated, have trained hard, etc., and that she must have all of these to win</a:t>
            </a:r>
          </a:p>
          <a:p>
            <a:pPr algn="just">
              <a:lnSpc>
                <a:spcPct val="150000"/>
              </a:lnSpc>
            </a:pPr>
            <a:r>
              <a:rPr lang="en-US" sz="2400" b="1" dirty="0">
                <a:latin typeface="Times New Roman" pitchFamily="18" charset="0"/>
                <a:cs typeface="Times New Roman" pitchFamily="18" charset="0"/>
              </a:rPr>
              <a:t>2) </a:t>
            </a:r>
            <a:r>
              <a:rPr lang="en-US" sz="2400" b="1" u="sng" dirty="0">
                <a:latin typeface="Times New Roman" pitchFamily="18" charset="0"/>
                <a:cs typeface="Times New Roman" pitchFamily="18" charset="0"/>
              </a:rPr>
              <a:t>Multiple sufficient causes</a:t>
            </a:r>
            <a:r>
              <a:rPr lang="en-US" sz="2400" dirty="0">
                <a:latin typeface="Times New Roman" pitchFamily="18" charset="0"/>
                <a:cs typeface="Times New Roman" pitchFamily="18" charset="0"/>
              </a:rPr>
              <a:t>. For example, we see an athlete fail a drug test, and we reason that she may be trying to cheat, or have taken a banned substance by accident, or have been tricked into taking it by her coach. Any one reason would be sufficient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9574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70100" y="581025"/>
            <a:ext cx="7069429" cy="6093976"/>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Attribution theory is concerned with how ordinary people explain the causes of behavior and events.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is someone angry because they are bad-tempered or because something bad happened?</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 formal definition is provided by Fiske and Taylor (1991, p. 23</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“Attribution theory deals with how the social perceiver uses information to arrive at causal explanations for events.  It examines what information is gathered and how it is combined to form a causal judgment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32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962025"/>
            <a:ext cx="6858000" cy="6027612"/>
          </a:xfrm>
        </p:spPr>
        <p:txBody>
          <a:bodyPr/>
          <a:lstStyle/>
          <a:p>
            <a:pPr marL="342900" indent="-342900" algn="just">
              <a:lnSpc>
                <a:spcPct val="150000"/>
              </a:lnSpc>
              <a:buFont typeface="Arial" pitchFamily="34" charset="0"/>
              <a:buChar char="•"/>
            </a:pPr>
            <a:r>
              <a:rPr lang="en-US" sz="2400" dirty="0" err="1">
                <a:latin typeface="Times New Roman" pitchFamily="18" charset="0"/>
                <a:cs typeface="Times New Roman" pitchFamily="18" charset="0"/>
              </a:rPr>
              <a:t>Heider</a:t>
            </a:r>
            <a:r>
              <a:rPr lang="en-US" sz="2400" dirty="0">
                <a:latin typeface="Times New Roman" pitchFamily="18" charset="0"/>
                <a:cs typeface="Times New Roman" pitchFamily="18" charset="0"/>
              </a:rPr>
              <a:t> (1958) believed that people are naive psychologists trying to make sense of the social world. People tend to see cause-and-effect relationships, even where there is none!</a:t>
            </a:r>
          </a:p>
          <a:p>
            <a:pPr marL="342900" indent="-342900" algn="just">
              <a:lnSpc>
                <a:spcPct val="150000"/>
              </a:lnSpc>
              <a:buFont typeface="Arial" pitchFamily="34" charset="0"/>
              <a:buChar char="•"/>
            </a:pPr>
            <a:r>
              <a:rPr lang="en-US" sz="2400" dirty="0" err="1">
                <a:latin typeface="Times New Roman" pitchFamily="18" charset="0"/>
                <a:cs typeface="Times New Roman" pitchFamily="18" charset="0"/>
              </a:rPr>
              <a:t>Heider</a:t>
            </a:r>
            <a:r>
              <a:rPr lang="en-US" sz="2400" dirty="0">
                <a:latin typeface="Times New Roman" pitchFamily="18" charset="0"/>
                <a:cs typeface="Times New Roman" pitchFamily="18" charset="0"/>
              </a:rPr>
              <a:t> didn’t so much develop a theory himself to emphasize certain themes that others took up.  There were two main ideas that he put forward that became influential: dispositional (internal cause) vs. situational (external cause) attributions.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9078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352425"/>
            <a:ext cx="7049262" cy="1292662"/>
          </a:xfrm>
        </p:spPr>
        <p:txBody>
          <a:bodyPr/>
          <a:lstStyle/>
          <a:p>
            <a:r>
              <a:rPr lang="en-US" sz="2800" b="1" u="sng" dirty="0">
                <a:latin typeface="Times New Roman" pitchFamily="18" charset="0"/>
                <a:cs typeface="Times New Roman" pitchFamily="18" charset="0"/>
              </a:rPr>
              <a:t>Dispositional </a:t>
            </a:r>
            <a:r>
              <a:rPr lang="en-US" sz="2800" b="1" u="sng" dirty="0" err="1">
                <a:latin typeface="Times New Roman" pitchFamily="18" charset="0"/>
                <a:cs typeface="Times New Roman" pitchFamily="18" charset="0"/>
              </a:rPr>
              <a:t>Vs</a:t>
            </a:r>
            <a:r>
              <a:rPr lang="en-US" sz="2800" b="1" u="sng" dirty="0">
                <a:latin typeface="Times New Roman" pitchFamily="18" charset="0"/>
                <a:cs typeface="Times New Roman" pitchFamily="18" charset="0"/>
              </a:rPr>
              <a:t> Situational Attribution</a:t>
            </a:r>
            <a:br>
              <a:rPr lang="en-US" sz="2800" b="1" u="sng" dirty="0">
                <a:latin typeface="Times New Roman" pitchFamily="18" charset="0"/>
                <a:cs typeface="Times New Roman" pitchFamily="18" charset="0"/>
              </a:rPr>
            </a:br>
            <a:endParaRPr lang="en-US" sz="2800" b="1"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222500" y="1343025"/>
            <a:ext cx="7221829" cy="5539978"/>
          </a:xfrm>
        </p:spPr>
        <p:txBody>
          <a:bodyPr/>
          <a:lstStyle/>
          <a:p>
            <a:pPr algn="just">
              <a:lnSpc>
                <a:spcPct val="150000"/>
              </a:lnSpc>
            </a:pPr>
            <a:r>
              <a:rPr lang="en-US" sz="2400" b="1" u="sng" dirty="0">
                <a:latin typeface="Times New Roman" pitchFamily="18" charset="0"/>
                <a:cs typeface="Times New Roman" pitchFamily="18" charset="0"/>
              </a:rPr>
              <a:t>1. Dispositional Attribution</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Dispositional attribution assigns the cause of behavior to some internal characteristic of a person rather than to outside forces.</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When we explain the behavior of others, we look for enduring internal attributions, such as personality traits. This is known as the </a:t>
            </a:r>
            <a:r>
              <a:rPr lang="en-US" sz="2400" u="sng" dirty="0">
                <a:latin typeface="Times New Roman" pitchFamily="18" charset="0"/>
                <a:cs typeface="Times New Roman" pitchFamily="18" charset="0"/>
                <a:hlinkClick r:id="rId2"/>
              </a:rPr>
              <a:t>fundamental attribution error</a:t>
            </a:r>
            <a:r>
              <a:rPr lang="en-US" sz="2400" dirty="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For example, we attribute the behavior of a person to their personality, motives, or beliefs.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79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962025"/>
            <a:ext cx="6840829" cy="5539978"/>
          </a:xfrm>
        </p:spPr>
        <p:txBody>
          <a:bodyPr/>
          <a:lstStyle/>
          <a:p>
            <a:pPr algn="just">
              <a:lnSpc>
                <a:spcPct val="150000"/>
              </a:lnSpc>
            </a:pPr>
            <a:r>
              <a:rPr lang="en-US" sz="2400" b="1" u="sng" dirty="0">
                <a:latin typeface="Times New Roman" pitchFamily="18" charset="0"/>
                <a:cs typeface="Times New Roman" pitchFamily="18" charset="0"/>
              </a:rPr>
              <a:t>2. Situational Attribution</a:t>
            </a:r>
            <a:endParaRPr lang="en-US" sz="2400" u="sng" dirty="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process of assigning the cause of behavior to some situation or event outside a person’s control rather than to some internal characteristic.</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When we try to explain our behavior, we tend to make external attributions, such as situational or environmental features.</a:t>
            </a:r>
          </a:p>
          <a:p>
            <a:pPr marL="342900" indent="-342900" algn="just">
              <a:lnSpc>
                <a:spcPct val="150000"/>
              </a:lnSpc>
              <a:buFont typeface="Arial" pitchFamily="34" charset="0"/>
              <a:buChar char="•"/>
            </a:pPr>
            <a:r>
              <a:rPr lang="en-US" sz="2400" b="1" u="sng" dirty="0">
                <a:latin typeface="Times New Roman" pitchFamily="18" charset="0"/>
                <a:cs typeface="Times New Roman" pitchFamily="18" charset="0"/>
              </a:rPr>
              <a:t>Choice</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If the behavior is freely chosen, it is believed to be due to internal (dispositional) factors.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2166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378023"/>
            <a:ext cx="7374229" cy="7201972"/>
          </a:xfrm>
        </p:spPr>
        <p:txBody>
          <a:bodyPr/>
          <a:lstStyle/>
          <a:p>
            <a:pPr marL="342900" indent="-342900" algn="just">
              <a:lnSpc>
                <a:spcPct val="150000"/>
              </a:lnSpc>
              <a:buFont typeface="Arial" pitchFamily="34" charset="0"/>
              <a:buChar char="•"/>
            </a:pPr>
            <a:r>
              <a:rPr lang="en-US" sz="2400" b="1" u="sng" dirty="0">
                <a:latin typeface="Times New Roman" pitchFamily="18" charset="0"/>
                <a:cs typeface="Times New Roman" pitchFamily="18" charset="0"/>
              </a:rPr>
              <a:t>Accidental vs. Intentional Behavior</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Behavior that is intentional is likely to be attributed to the person’s personality, and behavior which is accidental is likely to be attributed to situation / external causes.</a:t>
            </a:r>
          </a:p>
          <a:p>
            <a:pPr marL="342900" indent="-342900" algn="just">
              <a:lnSpc>
                <a:spcPct val="150000"/>
              </a:lnSpc>
              <a:buFont typeface="Arial" pitchFamily="34" charset="0"/>
              <a:buChar char="•"/>
            </a:pPr>
            <a:r>
              <a:rPr lang="en-US" sz="2400" b="1" u="sng" dirty="0">
                <a:latin typeface="Times New Roman" pitchFamily="18" charset="0"/>
                <a:cs typeface="Times New Roman" pitchFamily="18" charset="0"/>
              </a:rPr>
              <a:t>Social Desirability</a:t>
            </a:r>
            <a:r>
              <a:rPr lang="en-US" sz="2400" u="sng" dirty="0">
                <a:latin typeface="Times New Roman" pitchFamily="18" charset="0"/>
                <a:cs typeface="Times New Roman" pitchFamily="18" charset="0"/>
              </a:rPr>
              <a:t>: </a:t>
            </a:r>
            <a:r>
              <a:rPr lang="en-US" sz="2400" dirty="0">
                <a:latin typeface="Times New Roman" pitchFamily="18" charset="0"/>
                <a:cs typeface="Times New Roman" pitchFamily="18" charset="0"/>
              </a:rPr>
              <a:t>Behaviors low in sociable desirability (non-conforming) lead us to make (internal) dispositional inferences more than socially undesirable behaviors.  For example, if you observe a person getting on a bus and sitting on the floor instead of one of the seats. This behavior has low social desirability (non-conforming) and is likely to correspond with the personality of the individual.</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091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1419225"/>
            <a:ext cx="6612229" cy="4431983"/>
          </a:xfrm>
        </p:spPr>
        <p:txBody>
          <a:bodyPr/>
          <a:lstStyle/>
          <a:p>
            <a:pPr marL="342900" indent="-342900" algn="just">
              <a:lnSpc>
                <a:spcPct val="150000"/>
              </a:lnSpc>
              <a:buFont typeface="Arial" pitchFamily="34" charset="0"/>
              <a:buChar char="•"/>
            </a:pPr>
            <a:r>
              <a:rPr lang="en-US" sz="2400" b="1" u="sng" dirty="0">
                <a:latin typeface="Times New Roman" pitchFamily="18" charset="0"/>
                <a:cs typeface="Times New Roman" pitchFamily="18" charset="0"/>
              </a:rPr>
              <a:t>Hedonistic Relevance:</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If the other person’s behavior appears to be directly intended to benefit or harm us.</a:t>
            </a:r>
          </a:p>
          <a:p>
            <a:pPr marL="342900" indent="-342900" algn="just">
              <a:lnSpc>
                <a:spcPct val="150000"/>
              </a:lnSpc>
              <a:buFont typeface="Arial" pitchFamily="34" charset="0"/>
              <a:buChar char="•"/>
            </a:pPr>
            <a:r>
              <a:rPr lang="en-US" sz="2400" b="1" u="sng" dirty="0" err="1">
                <a:latin typeface="Times New Roman" pitchFamily="18" charset="0"/>
                <a:cs typeface="Times New Roman" pitchFamily="18" charset="0"/>
              </a:rPr>
              <a:t>Personalism</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If the other person’s behavior appears to be intended to have an impact on us, we assume that it is “personal” and not just a by-product of the situation we are both in.</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236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8700" y="200025"/>
            <a:ext cx="5398770" cy="861774"/>
          </a:xfrm>
        </p:spPr>
        <p:txBody>
          <a:bodyPr/>
          <a:lstStyle/>
          <a:p>
            <a:r>
              <a:rPr lang="en-US" sz="2800" b="1" u="sng" dirty="0">
                <a:latin typeface="Times New Roman" pitchFamily="18" charset="0"/>
                <a:cs typeface="Times New Roman" pitchFamily="18" charset="0"/>
              </a:rPr>
              <a:t>Kelley’s </a:t>
            </a:r>
            <a:r>
              <a:rPr lang="en-US" sz="2800" b="1" u="sng" dirty="0" err="1">
                <a:latin typeface="Times New Roman" pitchFamily="18" charset="0"/>
                <a:cs typeface="Times New Roman" pitchFamily="18" charset="0"/>
              </a:rPr>
              <a:t>Covariation</a:t>
            </a:r>
            <a:r>
              <a:rPr lang="en-US" sz="2800" b="1" u="sng" dirty="0">
                <a:latin typeface="Times New Roman" pitchFamily="18" charset="0"/>
                <a:cs typeface="Times New Roman" pitchFamily="18" charset="0"/>
              </a:rPr>
              <a:t> Model</a:t>
            </a:r>
            <a:br>
              <a:rPr lang="en-US" sz="2800" b="1" u="sng" dirty="0">
                <a:latin typeface="Times New Roman" pitchFamily="18" charset="0"/>
                <a:cs typeface="Times New Roman" pitchFamily="18" charset="0"/>
              </a:rPr>
            </a:br>
            <a:endParaRPr lang="en-US" sz="2800"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2070100" y="733425"/>
            <a:ext cx="7450429" cy="720197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Kelley’s (1967) </a:t>
            </a:r>
            <a:r>
              <a:rPr lang="en-US" sz="2400" dirty="0" err="1">
                <a:latin typeface="Times New Roman" pitchFamily="18" charset="0"/>
                <a:cs typeface="Times New Roman" pitchFamily="18" charset="0"/>
              </a:rPr>
              <a:t>covariation</a:t>
            </a:r>
            <a:r>
              <a:rPr lang="en-US" sz="2400" dirty="0">
                <a:latin typeface="Times New Roman" pitchFamily="18" charset="0"/>
                <a:cs typeface="Times New Roman" pitchFamily="18" charset="0"/>
              </a:rPr>
              <a:t> model is the best-known attribution theory.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 developed a logical model for judging whether a particular action should be attributed to some characteristic (dispositional) of the person or the environment (situational).</a:t>
            </a:r>
          </a:p>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More specifically, they take into account three kinds of evidence:</a:t>
            </a:r>
          </a:p>
          <a:p>
            <a:pPr marL="342900" lvl="0" indent="-342900" algn="just">
              <a:lnSpc>
                <a:spcPct val="150000"/>
              </a:lnSpc>
              <a:buFont typeface="Arial" pitchFamily="34" charset="0"/>
              <a:buChar char="•"/>
            </a:pPr>
            <a:r>
              <a:rPr lang="en-US" sz="2400" b="1" u="sng" dirty="0">
                <a:latin typeface="Times New Roman" pitchFamily="18" charset="0"/>
                <a:cs typeface="Times New Roman" pitchFamily="18" charset="0"/>
              </a:rPr>
              <a:t>Consensus</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extent to which other people behave in the same way in a similar situation. E.g.,  Alison smokes a cigarette when she goes out for a meal with her friend.  If her friend smokes, her behavior is high in consensus. If only Alison smokes, it is low.</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93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6300" y="657225"/>
            <a:ext cx="7374229" cy="7201972"/>
          </a:xfrm>
        </p:spPr>
        <p:txBody>
          <a:bodyPr/>
          <a:lstStyle/>
          <a:p>
            <a:pPr marL="342900" lvl="0" indent="-342900" algn="just">
              <a:lnSpc>
                <a:spcPct val="150000"/>
              </a:lnSpc>
              <a:buFont typeface="Arial" pitchFamily="34" charset="0"/>
              <a:buChar char="•"/>
            </a:pPr>
            <a:r>
              <a:rPr lang="en-US" sz="2400" b="1" u="sng" dirty="0">
                <a:latin typeface="Times New Roman" pitchFamily="18" charset="0"/>
                <a:cs typeface="Times New Roman" pitchFamily="18" charset="0"/>
              </a:rPr>
              <a:t>Distinctiveness</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extent to which the person behaves in the same way in similar situations.  </a:t>
            </a:r>
            <a:endParaRPr lang="en-US" sz="2400" dirty="0" smtClean="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Alison only smokes when she is out with friends, her behavior is high in distinctiveness. </a:t>
            </a:r>
            <a:endParaRPr lang="en-US" sz="2400" dirty="0" smtClean="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she smokes at any time or place, her distinctiveness is low.</a:t>
            </a:r>
          </a:p>
          <a:p>
            <a:pPr marL="342900" lvl="0" indent="-342900" algn="just">
              <a:lnSpc>
                <a:spcPct val="150000"/>
              </a:lnSpc>
              <a:buFont typeface="Arial" pitchFamily="34" charset="0"/>
              <a:buChar char="•"/>
            </a:pPr>
            <a:r>
              <a:rPr lang="en-US" sz="2400" b="1" u="sng" dirty="0">
                <a:latin typeface="Times New Roman" pitchFamily="18" charset="0"/>
                <a:cs typeface="Times New Roman" pitchFamily="18" charset="0"/>
              </a:rPr>
              <a:t>Consistency</a:t>
            </a:r>
            <a:r>
              <a:rPr lang="en-US" sz="2400" u="sng" dirty="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extent to which the person behaves like this every time the situation occurs. </a:t>
            </a:r>
            <a:endParaRPr lang="en-US" sz="2400" dirty="0" smtClean="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Alison only smokes when she is out with friends, consistency is high. </a:t>
            </a:r>
            <a:endParaRPr lang="en-US" sz="2400" dirty="0" smtClean="0">
              <a:latin typeface="Times New Roman" pitchFamily="18" charset="0"/>
              <a:cs typeface="Times New Roman" pitchFamily="18" charset="0"/>
            </a:endParaRPr>
          </a:p>
          <a:p>
            <a:pPr marL="342900" lvl="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If she only smokes on one special occasion, consistency is low.</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344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567</Words>
  <Application>Microsoft Office PowerPoint</Application>
  <PresentationFormat>Custom</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Attribution-Meaning ,frame of reference, sterotyping</vt:lpstr>
      <vt:lpstr>PowerPoint Presentation</vt:lpstr>
      <vt:lpstr>PowerPoint Presentation</vt:lpstr>
      <vt:lpstr>Dispositional Vs Situational Attribution </vt:lpstr>
      <vt:lpstr>PowerPoint Presentation</vt:lpstr>
      <vt:lpstr>PowerPoint Presentation</vt:lpstr>
      <vt:lpstr>PowerPoint Presentation</vt:lpstr>
      <vt:lpstr>Kelley’s Covariation Model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21</cp:revision>
  <dcterms:created xsi:type="dcterms:W3CDTF">2023-07-05T05:31:09Z</dcterms:created>
  <dcterms:modified xsi:type="dcterms:W3CDTF">2023-07-09T14:50:00Z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